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4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0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4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4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2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2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1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8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5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chive.ics.uci.edu/ml/datasets/Heart+Diseas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0D3EB-77E9-4E8C-B936-F1778CC05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 anchor="ctr">
            <a:normAutofit/>
          </a:bodyPr>
          <a:lstStyle/>
          <a:p>
            <a:pPr algn="l"/>
            <a:r>
              <a:rPr lang="en-US" sz="2000" b="1" kern="1800" dirty="0">
                <a:solidFill>
                  <a:srgbClr val="333F5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for Getting Heart Disease Using Logistic Regression Model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5400" dirty="0"/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433FDC8-727D-4B33-AA58-3B1B0E0F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</p:spPr>
        <p:txBody>
          <a:bodyPr anchor="ctr">
            <a:normAutofit/>
          </a:bodyPr>
          <a:lstStyle/>
          <a:p>
            <a:pPr algn="l"/>
            <a:r>
              <a:rPr lang="en-US" sz="1600" dirty="0"/>
              <a:t>Data Science Project </a:t>
            </a:r>
          </a:p>
          <a:p>
            <a:pPr algn="l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Shahad Alalmaee</a:t>
            </a:r>
          </a:p>
        </p:txBody>
      </p:sp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959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F375B56-455A-4B0D-851D-7ADFBDF3C7BF}"/>
              </a:ext>
            </a:extLst>
          </p:cNvPr>
          <p:cNvSpPr txBox="1">
            <a:spLocks/>
          </p:cNvSpPr>
          <p:nvPr/>
        </p:nvSpPr>
        <p:spPr>
          <a:xfrm>
            <a:off x="4369724" y="32559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Thank You !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5BADF12-A970-4A6B-B482-9CD58F185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8B2E-BAB1-4BF8-BBDF-3245E4787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800" dirty="0">
                <a:solidFill>
                  <a:srgbClr val="333F50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Since heart disease can be hard to detect in early stage, we need to find a way to predict this disease earlier.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DD054-85FF-494C-9307-1CA7F233F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sz="1800" b="1" kern="1800" dirty="0">
                <a:solidFill>
                  <a:srgbClr val="333F50"/>
                </a:solidFill>
                <a:latin typeface="Roboto" panose="02000000000000000000" pitchFamily="2" charset="0"/>
                <a:ea typeface="+mj-ea"/>
                <a:cs typeface="Times New Roman" panose="02020603050405020304" pitchFamily="18" charset="0"/>
              </a:rPr>
              <a:t>In this project I will use Logistic Regression Model to predict heart disease that can assist medical professionals in predicting heart disease status based on the clinical data of patients.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0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8DD054-85FF-494C-9307-1CA7F233F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6981" y="1399526"/>
            <a:ext cx="9144000" cy="1655762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800" dirty="0">
                <a:solidFill>
                  <a:srgbClr val="333F50"/>
                </a:solidFill>
                <a:latin typeface="Roboto" panose="02000000000000000000" pitchFamily="2" charset="0"/>
                <a:ea typeface="+mj-ea"/>
                <a:cs typeface="Times New Roman" panose="02020603050405020304" pitchFamily="18" charset="0"/>
              </a:rPr>
              <a:t>The dataset I will be using hosted on Kaggle and it was from </a:t>
            </a:r>
            <a:r>
              <a:rPr lang="en-US" sz="1800" b="1" kern="1800" dirty="0">
                <a:solidFill>
                  <a:srgbClr val="333F50"/>
                </a:solidFill>
                <a:latin typeface="Roboto" panose="02000000000000000000" pitchFamily="2" charset="0"/>
                <a:ea typeface="+mj-ea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UCI Machine Learning Repository</a:t>
            </a:r>
            <a:endParaRPr lang="en-US" sz="1800" b="1" kern="1800" dirty="0">
              <a:solidFill>
                <a:srgbClr val="333F50"/>
              </a:solidFill>
              <a:latin typeface="Roboto" panose="02000000000000000000" pitchFamily="2" charset="0"/>
              <a:ea typeface="+mj-ea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ADCB6-3605-4D49-AA80-868FA3C2C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53"/>
          <a:stretch/>
        </p:blipFill>
        <p:spPr>
          <a:xfrm>
            <a:off x="417271" y="2227407"/>
            <a:ext cx="6390852" cy="3804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04496B-20AE-4B20-9D82-450035AAC4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951"/>
          <a:stretch/>
        </p:blipFill>
        <p:spPr>
          <a:xfrm>
            <a:off x="7241747" y="2227407"/>
            <a:ext cx="4201677" cy="383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7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8DD054-85FF-494C-9307-1CA7F233F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041" y="416094"/>
            <a:ext cx="9144000" cy="1655762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800" dirty="0">
                <a:solidFill>
                  <a:srgbClr val="333F50"/>
                </a:solidFill>
                <a:latin typeface="Roboto" panose="02000000000000000000" pitchFamily="2" charset="0"/>
                <a:ea typeface="+mj-ea"/>
                <a:cs typeface="Times New Roman" panose="02020603050405020304" pitchFamily="18" charset="0"/>
              </a:rPr>
              <a:t>Work and Visualization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7CF0F-F14A-470A-88FF-0363C981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97" y="1018809"/>
            <a:ext cx="4634480" cy="3155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7E5541-BE3D-47D6-BABA-3303D1932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960" y="1018809"/>
            <a:ext cx="4634480" cy="31556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03F17D-9136-408A-B6B8-E938D4199306}"/>
              </a:ext>
            </a:extLst>
          </p:cNvPr>
          <p:cNvSpPr txBox="1"/>
          <p:nvPr/>
        </p:nvSpPr>
        <p:spPr>
          <a:xfrm>
            <a:off x="6096000" y="4277801"/>
            <a:ext cx="387228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kern="1800" dirty="0">
                <a:solidFill>
                  <a:srgbClr val="333F50"/>
                </a:solidFill>
                <a:latin typeface="Roboto" panose="02000000000000000000" pitchFamily="2" charset="0"/>
                <a:ea typeface="+mj-ea"/>
                <a:cs typeface="Times New Roman" panose="02020603050405020304" pitchFamily="18" charset="0"/>
              </a:rPr>
              <a:t>Value 0: female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kern="1800" dirty="0">
                <a:solidFill>
                  <a:srgbClr val="333F50"/>
                </a:solidFill>
                <a:latin typeface="Roboto" panose="02000000000000000000" pitchFamily="2" charset="0"/>
                <a:ea typeface="+mj-ea"/>
                <a:cs typeface="Times New Roman" panose="02020603050405020304" pitchFamily="18" charset="0"/>
              </a:rPr>
              <a:t>Value 1: male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kern="1800" dirty="0">
              <a:solidFill>
                <a:srgbClr val="333F50"/>
              </a:solidFill>
              <a:latin typeface="Roboto" panose="02000000000000000000" pitchFamily="2" charset="0"/>
              <a:ea typeface="+mj-ea"/>
              <a:cs typeface="Times New Roman" panose="02020603050405020304" pitchFamily="18" charset="0"/>
            </a:endParaRPr>
          </a:p>
          <a:p>
            <a:pPr algn="l"/>
            <a:r>
              <a:rPr lang="en-US" sz="1400" kern="1800" dirty="0">
                <a:solidFill>
                  <a:srgbClr val="333F50"/>
                </a:solidFill>
                <a:latin typeface="Roboto" panose="02000000000000000000" pitchFamily="2" charset="0"/>
                <a:ea typeface="+mj-ea"/>
                <a:cs typeface="Times New Roman" panose="02020603050405020304" pitchFamily="18" charset="0"/>
              </a:rPr>
              <a:t>sex is a risk factor</a:t>
            </a:r>
          </a:p>
          <a:p>
            <a:pPr algn="l"/>
            <a:endParaRPr lang="en-US" sz="1400" kern="1800" dirty="0">
              <a:solidFill>
                <a:srgbClr val="333F50"/>
              </a:solidFill>
              <a:latin typeface="Roboto" panose="02000000000000000000" pitchFamily="2" charset="0"/>
              <a:ea typeface="+mj-ea"/>
              <a:cs typeface="Times New Roman" panose="02020603050405020304" pitchFamily="18" charset="0"/>
            </a:endParaRPr>
          </a:p>
          <a:p>
            <a:pPr algn="l"/>
            <a:r>
              <a:rPr lang="en-US" sz="1400" kern="1800" dirty="0">
                <a:solidFill>
                  <a:srgbClr val="333F50"/>
                </a:solidFill>
                <a:latin typeface="Roboto" panose="02000000000000000000" pitchFamily="2" charset="0"/>
                <a:ea typeface="+mj-ea"/>
                <a:cs typeface="Times New Roman" panose="02020603050405020304" pitchFamily="18" charset="0"/>
              </a:rPr>
              <a:t>men are more likely to have a heart disease than women.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DECC5-E99E-41F5-A78B-4E681B3C36AE}"/>
              </a:ext>
            </a:extLst>
          </p:cNvPr>
          <p:cNvSpPr txBox="1"/>
          <p:nvPr/>
        </p:nvSpPr>
        <p:spPr>
          <a:xfrm>
            <a:off x="652007" y="4277801"/>
            <a:ext cx="523990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kern="1800" dirty="0">
                <a:solidFill>
                  <a:srgbClr val="333F50"/>
                </a:solidFill>
                <a:latin typeface="Roboto" panose="02000000000000000000" pitchFamily="2" charset="0"/>
                <a:ea typeface="+mj-ea"/>
                <a:cs typeface="Times New Roman" panose="02020603050405020304" pitchFamily="18" charset="0"/>
              </a:rPr>
              <a:t>Chest pain type</a:t>
            </a:r>
          </a:p>
          <a:p>
            <a:pPr algn="l"/>
            <a:endParaRPr lang="en-US" sz="1400" kern="1800" dirty="0">
              <a:solidFill>
                <a:srgbClr val="333F50"/>
              </a:solidFill>
              <a:latin typeface="Roboto" panose="02000000000000000000" pitchFamily="2" charset="0"/>
              <a:ea typeface="+mj-ea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kern="1800" dirty="0">
                <a:solidFill>
                  <a:srgbClr val="333F50"/>
                </a:solidFill>
                <a:latin typeface="Roboto" panose="02000000000000000000" pitchFamily="2" charset="0"/>
                <a:ea typeface="+mj-ea"/>
                <a:cs typeface="Times New Roman" panose="02020603050405020304" pitchFamily="18" charset="0"/>
              </a:rPr>
              <a:t>Value 0: asymptomatic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kern="1800" dirty="0">
                <a:solidFill>
                  <a:srgbClr val="333F50"/>
                </a:solidFill>
                <a:latin typeface="Roboto" panose="02000000000000000000" pitchFamily="2" charset="0"/>
                <a:ea typeface="+mj-ea"/>
                <a:cs typeface="Times New Roman" panose="02020603050405020304" pitchFamily="18" charset="0"/>
              </a:rPr>
              <a:t>Value 1: atypical angina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kern="1800" dirty="0">
                <a:solidFill>
                  <a:srgbClr val="333F50"/>
                </a:solidFill>
                <a:latin typeface="Roboto" panose="02000000000000000000" pitchFamily="2" charset="0"/>
                <a:ea typeface="+mj-ea"/>
                <a:cs typeface="Times New Roman" panose="02020603050405020304" pitchFamily="18" charset="0"/>
              </a:rPr>
              <a:t>Value 2: pain without relation to angina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kern="1800" dirty="0">
                <a:solidFill>
                  <a:srgbClr val="333F50"/>
                </a:solidFill>
                <a:latin typeface="Roboto" panose="02000000000000000000" pitchFamily="2" charset="0"/>
                <a:ea typeface="+mj-ea"/>
                <a:cs typeface="Times New Roman" panose="02020603050405020304" pitchFamily="18" charset="0"/>
              </a:rPr>
              <a:t>Value 3: typical angina</a:t>
            </a:r>
          </a:p>
          <a:p>
            <a:pPr algn="l"/>
            <a:endParaRPr lang="en-US" sz="1400" kern="1800" dirty="0">
              <a:solidFill>
                <a:srgbClr val="333F50"/>
              </a:solidFill>
              <a:latin typeface="Roboto" panose="02000000000000000000" pitchFamily="2" charset="0"/>
              <a:ea typeface="+mj-ea"/>
              <a:cs typeface="Times New Roman" panose="02020603050405020304" pitchFamily="18" charset="0"/>
            </a:endParaRPr>
          </a:p>
          <a:p>
            <a:pPr algn="l"/>
            <a:r>
              <a:rPr lang="en-US" sz="1400" kern="1800" dirty="0">
                <a:solidFill>
                  <a:srgbClr val="333F50"/>
                </a:solidFill>
                <a:latin typeface="Roboto" panose="02000000000000000000" pitchFamily="2" charset="0"/>
                <a:ea typeface="+mj-ea"/>
                <a:cs typeface="Times New Roman" panose="02020603050405020304" pitchFamily="18" charset="0"/>
              </a:rPr>
              <a:t>The description of the data doesn't provide information about how this classification of pain was made. But we can see that it is very difficult to tell whether a patient has a heart disease attending just to the symptoms of the patients.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2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8DD054-85FF-494C-9307-1CA7F233F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1273" y="50328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b="1" kern="1800" dirty="0">
                <a:solidFill>
                  <a:srgbClr val="333F50"/>
                </a:solidFill>
                <a:latin typeface="Roboto" panose="02000000000000000000" pitchFamily="2" charset="0"/>
                <a:ea typeface="+mj-ea"/>
                <a:cs typeface="Times New Roman" panose="02020603050405020304" pitchFamily="18" charset="0"/>
              </a:rPr>
              <a:t>Check Missing Values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53D58-9A7E-4FF8-A1B0-0BA8A0BA1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73" y="1511788"/>
            <a:ext cx="4908733" cy="4015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1C38D2-2DDF-419F-A526-475EDBCF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909" y="1511788"/>
            <a:ext cx="4908733" cy="401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9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8DD054-85FF-494C-9307-1CA7F233F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1273" y="50328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1800" b="1" kern="1800" dirty="0">
                <a:solidFill>
                  <a:srgbClr val="333F50"/>
                </a:solidFill>
                <a:latin typeface="Roboto" panose="02000000000000000000" pitchFamily="2" charset="0"/>
                <a:ea typeface="+mj-ea"/>
                <a:cs typeface="Times New Roman" panose="02020603050405020304" pitchFamily="18" charset="0"/>
              </a:rPr>
              <a:t>Train and Test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FAAC7-8DC4-4795-912A-B5B7B4C8D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25" r="20321"/>
          <a:stretch/>
        </p:blipFill>
        <p:spPr>
          <a:xfrm>
            <a:off x="1994593" y="1331164"/>
            <a:ext cx="8036560" cy="47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6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8DD054-85FF-494C-9307-1CA7F233F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1273" y="50328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b="1" kern="1800" dirty="0">
                <a:solidFill>
                  <a:srgbClr val="333F50"/>
                </a:solidFill>
                <a:latin typeface="Roboto" panose="02000000000000000000" pitchFamily="2" charset="0"/>
                <a:ea typeface="+mj-ea"/>
                <a:cs typeface="Times New Roman" panose="02020603050405020304" pitchFamily="18" charset="0"/>
              </a:rPr>
              <a:t>Accuracy Result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B67B4-4B3A-46BE-84CA-03CCC2F8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89" y="1685311"/>
            <a:ext cx="8221222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9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8DD054-85FF-494C-9307-1CA7F233F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1273" y="50328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b="1" kern="1800" dirty="0">
                <a:solidFill>
                  <a:srgbClr val="333F50"/>
                </a:solidFill>
                <a:latin typeface="Roboto" panose="02000000000000000000" pitchFamily="2" charset="0"/>
                <a:ea typeface="+mj-ea"/>
                <a:cs typeface="Times New Roman" panose="02020603050405020304" pitchFamily="18" charset="0"/>
              </a:rPr>
              <a:t>Improve the Accuracy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E18F4-D1EF-4A95-8FBF-A2B54577C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57"/>
          <a:stretch/>
        </p:blipFill>
        <p:spPr>
          <a:xfrm>
            <a:off x="1351888" y="1331164"/>
            <a:ext cx="9488224" cy="2928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350DD-5AB7-4F42-B62F-039C7F406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499" y="4500871"/>
            <a:ext cx="5675002" cy="20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5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8DD054-85FF-494C-9307-1CA7F233F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9574"/>
            <a:ext cx="9144000" cy="3071190"/>
          </a:xfrm>
        </p:spPr>
        <p:txBody>
          <a:bodyPr>
            <a:normAutofit/>
          </a:bodyPr>
          <a:lstStyle/>
          <a:p>
            <a:pPr marR="0" algn="just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will provide better diagnosis the heart patients. I used here Logistic Regression Model to predict heart disease that can assist medical professionals in predicting heart disease status based on the clinical data of patients and I got a really good accuracy score.</a:t>
            </a:r>
          </a:p>
          <a:p>
            <a:pPr marR="0" algn="just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First, we select 14 important clinical features from the dataset then using the Model to predict the disease depending on the target feature.</a:t>
            </a:r>
          </a:p>
          <a:p>
            <a:pPr marR="0" algn="just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Finally we got the accuracy score and the Confusion Matrix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F375B56-455A-4B0D-851D-7ADFBDF3C7BF}"/>
              </a:ext>
            </a:extLst>
          </p:cNvPr>
          <p:cNvSpPr txBox="1">
            <a:spLocks/>
          </p:cNvSpPr>
          <p:nvPr/>
        </p:nvSpPr>
        <p:spPr>
          <a:xfrm>
            <a:off x="4826924" y="65568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800" dirty="0">
                <a:solidFill>
                  <a:srgbClr val="333F50"/>
                </a:solidFill>
                <a:latin typeface="Roboto" panose="02000000000000000000" pitchFamily="2" charset="0"/>
                <a:ea typeface="+mj-ea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5947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312E1C"/>
      </a:dk2>
      <a:lt2>
        <a:srgbClr val="F3F3F0"/>
      </a:lt2>
      <a:accent1>
        <a:srgbClr val="4144DC"/>
      </a:accent1>
      <a:accent2>
        <a:srgbClr val="297CE7"/>
      </a:accent2>
      <a:accent3>
        <a:srgbClr val="7429E7"/>
      </a:accent3>
      <a:accent4>
        <a:srgbClr val="D58117"/>
      </a:accent4>
      <a:accent5>
        <a:srgbClr val="B5B220"/>
      </a:accent5>
      <a:accent6>
        <a:srgbClr val="7DC015"/>
      </a:accent6>
      <a:hlink>
        <a:srgbClr val="929030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53</TotalTime>
  <Words>283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AvenirNext LT Pro Medium</vt:lpstr>
      <vt:lpstr>Calibri</vt:lpstr>
      <vt:lpstr>Roboto</vt:lpstr>
      <vt:lpstr>Rockwell</vt:lpstr>
      <vt:lpstr>Segoe UI</vt:lpstr>
      <vt:lpstr>ExploreVTI</vt:lpstr>
      <vt:lpstr>Prediction for Getting Heart Disease Using Logistic Regression Model </vt:lpstr>
      <vt:lpstr>Since heart disease can be hard to detect in early stage, we need to find a way to predict this disease earlier.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for Getting Heart Disease Using Logistic Regression Model </dc:title>
  <dc:creator>saad alalmaee</dc:creator>
  <cp:lastModifiedBy>saad alalmaee</cp:lastModifiedBy>
  <cp:revision>1</cp:revision>
  <dcterms:created xsi:type="dcterms:W3CDTF">2021-12-15T22:12:12Z</dcterms:created>
  <dcterms:modified xsi:type="dcterms:W3CDTF">2021-12-15T23:05:47Z</dcterms:modified>
</cp:coreProperties>
</file>