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5"/>
  </p:notesMasterIdLst>
  <p:handoutMasterIdLst>
    <p:handoutMasterId r:id="rId16"/>
  </p:handoutMasterIdLst>
  <p:sldIdLst>
    <p:sldId id="256" r:id="rId2"/>
    <p:sldId id="257" r:id="rId3"/>
    <p:sldId id="266" r:id="rId4"/>
    <p:sldId id="258" r:id="rId5"/>
    <p:sldId id="259" r:id="rId6"/>
    <p:sldId id="262" r:id="rId7"/>
    <p:sldId id="260" r:id="rId8"/>
    <p:sldId id="265" r:id="rId9"/>
    <p:sldId id="267" r:id="rId10"/>
    <p:sldId id="268" r:id="rId11"/>
    <p:sldId id="261"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3D323-E512-48ED-84DD-250BD71CF420}" type="datetimeFigureOut">
              <a:rPr lang="en-US" smtClean="0"/>
              <a:t>9/8/2021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8DF24E-9BF7-42F3-8AA8-F183E85EFB12}" type="slidenum">
              <a:rPr lang="en-US" smtClean="0"/>
              <a:t>‹#›</a:t>
            </a:fld>
            <a:endParaRPr lang="en-US"/>
          </a:p>
        </p:txBody>
      </p:sp>
    </p:spTree>
    <p:extLst>
      <p:ext uri="{BB962C8B-B14F-4D97-AF65-F5344CB8AC3E}">
        <p14:creationId xmlns:p14="http://schemas.microsoft.com/office/powerpoint/2010/main" val="148708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8007-525E-4BBA-910B-49182C0576FD}"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04771-DF06-4F70-ADB1-E620A5799250}" type="slidenum">
              <a:rPr lang="en-US" smtClean="0"/>
              <a:t>‹#›</a:t>
            </a:fld>
            <a:endParaRPr lang="en-US"/>
          </a:p>
        </p:txBody>
      </p:sp>
    </p:spTree>
    <p:extLst>
      <p:ext uri="{BB962C8B-B14F-4D97-AF65-F5344CB8AC3E}">
        <p14:creationId xmlns:p14="http://schemas.microsoft.com/office/powerpoint/2010/main" val="475674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0C7C2E-B6BC-400F-9F0D-2A9ED4B6473C}"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86496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7F84A-A7E7-4A33-86EC-1622BE0EF891}"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360204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4A118F-6E24-4132-AC98-8D0CCA9E0029}"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6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F17374-BC70-4580-9F08-FF5F765AD51F}"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33551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42EFD-8DDB-44D6-B270-3BD5EFE2D563}"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6472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58E24B-8417-41A8-8206-6B2143FDB3DE}"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302450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D85CB1-0014-4B7F-A8C2-40A407D99610}"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08774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0439FC-C4C1-4271-9678-3592CFCE67E5}"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33473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55EEF-3798-41AD-858B-4963C89A941B}"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53939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56C53-2549-484F-B1AD-41F9C31DA554}"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56903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8ADF91-A59B-4C4F-9F47-39228A41E6A2}"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92316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167928-0440-4654-BB6F-A87698D56AF7}" type="datetime1">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178011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D0CCB2-F6B0-4B80-AF9D-3344EE01B201}" type="datetime1">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353927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4AEE8-BFA5-4A4C-A67F-8E3DAB907929}" type="datetime1">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285008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F4E9D1-A768-420E-9F77-2EE85EF691AE}"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A8152-61F8-4963-B5D9-DC487F6D24FB}" type="slidenum">
              <a:rPr lang="en-US" smtClean="0"/>
              <a:t>‹#›</a:t>
            </a:fld>
            <a:endParaRPr lang="en-US"/>
          </a:p>
        </p:txBody>
      </p:sp>
    </p:spTree>
    <p:extLst>
      <p:ext uri="{BB962C8B-B14F-4D97-AF65-F5344CB8AC3E}">
        <p14:creationId xmlns:p14="http://schemas.microsoft.com/office/powerpoint/2010/main" val="41506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A8152-61F8-4963-B5D9-DC487F6D24FB}" type="slidenum">
              <a:rPr lang="en-US" smtClean="0"/>
              <a:t>‹#›</a:t>
            </a:fld>
            <a:endParaRPr lang="en-US"/>
          </a:p>
        </p:txBody>
      </p:sp>
      <p:sp>
        <p:nvSpPr>
          <p:cNvPr id="5" name="Date Placeholder 4"/>
          <p:cNvSpPr>
            <a:spLocks noGrp="1"/>
          </p:cNvSpPr>
          <p:nvPr>
            <p:ph type="dt" sz="half" idx="10"/>
          </p:nvPr>
        </p:nvSpPr>
        <p:spPr/>
        <p:txBody>
          <a:bodyPr/>
          <a:lstStyle/>
          <a:p>
            <a:fld id="{831EECCA-2A40-4050-8E8C-145BE147C631}" type="datetime1">
              <a:rPr lang="en-US" smtClean="0"/>
              <a:t>9/9/2021</a:t>
            </a:fld>
            <a:endParaRPr lang="en-US"/>
          </a:p>
        </p:txBody>
      </p:sp>
    </p:spTree>
    <p:extLst>
      <p:ext uri="{BB962C8B-B14F-4D97-AF65-F5344CB8AC3E}">
        <p14:creationId xmlns:p14="http://schemas.microsoft.com/office/powerpoint/2010/main" val="240909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5D4394-087E-4AD1-98F4-412E1DB7B8DF}" type="datetime1">
              <a:rPr lang="en-US" smtClean="0"/>
              <a:t>9/9/2021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3A8152-61F8-4963-B5D9-DC487F6D24FB}" type="slidenum">
              <a:rPr lang="en-US" smtClean="0"/>
              <a:t>‹#›</a:t>
            </a:fld>
            <a:endParaRPr lang="en-US"/>
          </a:p>
        </p:txBody>
      </p:sp>
    </p:spTree>
    <p:extLst>
      <p:ext uri="{BB962C8B-B14F-4D97-AF65-F5344CB8AC3E}">
        <p14:creationId xmlns:p14="http://schemas.microsoft.com/office/powerpoint/2010/main" val="6638616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Analysis of Car crashes and Metro traffic in NYC </a:t>
            </a:r>
          </a:p>
        </p:txBody>
      </p:sp>
      <p:sp>
        <p:nvSpPr>
          <p:cNvPr id="6" name="Subtitle 5"/>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683A8152-61F8-4963-B5D9-DC487F6D24FB}" type="slidenum">
              <a:rPr lang="en-US" smtClean="0"/>
              <a:t>1</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Tree>
    <p:extLst>
      <p:ext uri="{BB962C8B-B14F-4D97-AF65-F5344CB8AC3E}">
        <p14:creationId xmlns:p14="http://schemas.microsoft.com/office/powerpoint/2010/main" val="172901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the 4</a:t>
            </a:r>
            <a:r>
              <a:rPr lang="en-US" baseline="30000" dirty="0"/>
              <a:t>th</a:t>
            </a:r>
            <a:r>
              <a:rPr lang="en-US" dirty="0"/>
              <a:t> of July holiday affects the number of metro entries and car crashes?</a:t>
            </a:r>
          </a:p>
        </p:txBody>
      </p:sp>
      <p:sp>
        <p:nvSpPr>
          <p:cNvPr id="3" name="Content Placeholder 2"/>
          <p:cNvSpPr>
            <a:spLocks noGrp="1"/>
          </p:cNvSpPr>
          <p:nvPr>
            <p:ph idx="1"/>
          </p:nvPr>
        </p:nvSpPr>
        <p:spPr>
          <a:xfrm>
            <a:off x="677334" y="1720641"/>
            <a:ext cx="8596668" cy="3880773"/>
          </a:xfrm>
        </p:spPr>
        <p:txBody>
          <a:bodyPr/>
          <a:lstStyle/>
          <a:p>
            <a:r>
              <a:rPr lang="en-US" sz="1400" dirty="0"/>
              <a:t>However, by looking at ‘Daily Crashes in Manhattan’ graph, it is noticeable that the number of car crashes dropped that day.</a:t>
            </a:r>
          </a:p>
          <a:p>
            <a:r>
              <a:rPr lang="en-US" sz="1400" dirty="0"/>
              <a:t>Which leads me to the conclusion that the 4</a:t>
            </a:r>
            <a:r>
              <a:rPr lang="en-US" sz="1400" baseline="30000" dirty="0"/>
              <a:t>th</a:t>
            </a:r>
            <a:r>
              <a:rPr lang="en-US" sz="1400" dirty="0"/>
              <a:t> of July holiday does not affect the traffic in the metro stations, but it does affect the number of car crashes.</a:t>
            </a:r>
          </a:p>
          <a:p>
            <a:endParaRPr lang="en-US" dirty="0"/>
          </a:p>
        </p:txBody>
      </p:sp>
      <p:sp>
        <p:nvSpPr>
          <p:cNvPr id="4" name="Slide Number Placeholder 3"/>
          <p:cNvSpPr>
            <a:spLocks noGrp="1"/>
          </p:cNvSpPr>
          <p:nvPr>
            <p:ph type="sldNum" sz="quarter" idx="12"/>
          </p:nvPr>
        </p:nvSpPr>
        <p:spPr/>
        <p:txBody>
          <a:bodyPr/>
          <a:lstStyle/>
          <a:p>
            <a:fld id="{683A8152-61F8-4963-B5D9-DC487F6D24FB}" type="slidenum">
              <a:rPr lang="en-US" smtClean="0"/>
              <a:t>10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57" y="2769566"/>
            <a:ext cx="8527621" cy="3636921"/>
          </a:xfrm>
          <a:prstGeom prst="rect">
            <a:avLst/>
          </a:prstGeom>
        </p:spPr>
      </p:pic>
      <p:cxnSp>
        <p:nvCxnSpPr>
          <p:cNvPr id="8" name="Straight Arrow Connector 7"/>
          <p:cNvCxnSpPr/>
          <p:nvPr/>
        </p:nvCxnSpPr>
        <p:spPr>
          <a:xfrm flipV="1">
            <a:off x="7008515" y="6263480"/>
            <a:ext cx="0" cy="424839"/>
          </a:xfrm>
          <a:prstGeom prst="straightConnector1">
            <a:avLst/>
          </a:prstGeom>
          <a:ln>
            <a:solidFill>
              <a:srgbClr val="FF0000"/>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529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the number of stations in each borough affects the number of car crashes in that borough?</a:t>
            </a:r>
            <a:endParaRPr lang="en-US" dirty="0"/>
          </a:p>
        </p:txBody>
      </p:sp>
      <p:sp>
        <p:nvSpPr>
          <p:cNvPr id="3" name="Content Placeholder 2"/>
          <p:cNvSpPr>
            <a:spLocks noGrp="1"/>
          </p:cNvSpPr>
          <p:nvPr>
            <p:ph idx="1"/>
          </p:nvPr>
        </p:nvSpPr>
        <p:spPr/>
        <p:txBody>
          <a:bodyPr/>
          <a:lstStyle/>
          <a:p>
            <a:r>
              <a:rPr lang="en-US" dirty="0" smtClean="0"/>
              <a:t>By looking at the two graphs, it appears that the number of stations in each borough may have an impact on the number of car crashes in that borough.</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67" y="3286665"/>
            <a:ext cx="4252606" cy="25792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558" y="3286665"/>
            <a:ext cx="4030731" cy="25792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9" name="Slide Number Placeholder 8"/>
          <p:cNvSpPr>
            <a:spLocks noGrp="1"/>
          </p:cNvSpPr>
          <p:nvPr>
            <p:ph type="sldNum" sz="quarter" idx="12"/>
          </p:nvPr>
        </p:nvSpPr>
        <p:spPr/>
        <p:txBody>
          <a:bodyPr/>
          <a:lstStyle/>
          <a:p>
            <a:fld id="{683A8152-61F8-4963-B5D9-DC487F6D24FB}" type="slidenum">
              <a:rPr lang="en-US" smtClean="0"/>
              <a:t>11</a:t>
            </a:fld>
            <a:endParaRPr lang="en-US"/>
          </a:p>
        </p:txBody>
      </p:sp>
    </p:spTree>
    <p:extLst>
      <p:ext uri="{BB962C8B-B14F-4D97-AF65-F5344CB8AC3E}">
        <p14:creationId xmlns:p14="http://schemas.microsoft.com/office/powerpoint/2010/main" val="698608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a:t>
            </a:r>
            <a:r>
              <a:rPr lang="en-US" dirty="0"/>
              <a:t>number of metro entries affects he number of car </a:t>
            </a:r>
            <a:r>
              <a:rPr lang="en-US" dirty="0" smtClean="0"/>
              <a:t>crashes. When the number of </a:t>
            </a:r>
            <a:r>
              <a:rPr lang="en-US" dirty="0"/>
              <a:t>metro </a:t>
            </a:r>
            <a:r>
              <a:rPr lang="en-US" dirty="0" smtClean="0"/>
              <a:t>station entries increase, the number of car accidents decrease.</a:t>
            </a:r>
            <a:endParaRPr lang="en-US" dirty="0"/>
          </a:p>
          <a:p>
            <a:r>
              <a:rPr lang="en-US" dirty="0" smtClean="0"/>
              <a:t>The </a:t>
            </a:r>
            <a:r>
              <a:rPr lang="en-US" dirty="0"/>
              <a:t>4</a:t>
            </a:r>
            <a:r>
              <a:rPr lang="en-US" baseline="30000" dirty="0"/>
              <a:t>th</a:t>
            </a:r>
            <a:r>
              <a:rPr lang="en-US" dirty="0"/>
              <a:t> of July holiday does not affect the traffic in the metro stations, but it does affect the number of car crashes.</a:t>
            </a:r>
          </a:p>
          <a:p>
            <a:r>
              <a:rPr lang="en-US" dirty="0" smtClean="0"/>
              <a:t>If a borough has more metro stations, the number of car accidents in that borough decreases.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83A8152-61F8-4963-B5D9-DC487F6D24FB}" type="slidenum">
              <a:rPr lang="en-US" smtClean="0"/>
              <a:t>12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Tree>
    <p:extLst>
      <p:ext uri="{BB962C8B-B14F-4D97-AF65-F5344CB8AC3E}">
        <p14:creationId xmlns:p14="http://schemas.microsoft.com/office/powerpoint/2010/main" val="3323297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6" name="Slide Number Placeholder 5"/>
          <p:cNvSpPr>
            <a:spLocks noGrp="1"/>
          </p:cNvSpPr>
          <p:nvPr>
            <p:ph type="sldNum" sz="quarter" idx="12"/>
          </p:nvPr>
        </p:nvSpPr>
        <p:spPr/>
        <p:txBody>
          <a:bodyPr/>
          <a:lstStyle/>
          <a:p>
            <a:fld id="{683A8152-61F8-4963-B5D9-DC487F6D24FB}" type="slidenum">
              <a:rPr lang="en-US" smtClean="0"/>
              <a:t>13</a:t>
            </a:fld>
            <a:endParaRPr lang="en-US"/>
          </a:p>
        </p:txBody>
      </p:sp>
    </p:spTree>
    <p:extLst>
      <p:ext uri="{BB962C8B-B14F-4D97-AF65-F5344CB8AC3E}">
        <p14:creationId xmlns:p14="http://schemas.microsoft.com/office/powerpoint/2010/main" val="291911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normAutofit/>
          </a:bodyPr>
          <a:lstStyle/>
          <a:p>
            <a:r>
              <a:rPr lang="en-US" dirty="0"/>
              <a:t>The goal of this project is to work with New York Police Department to try to reduce the number of car accidents in New York City by finding how can metros impact the number of car accidents. </a:t>
            </a:r>
            <a:endParaRPr lang="en-US" dirty="0" smtClean="0"/>
          </a:p>
          <a:p>
            <a:endParaRPr lang="en-US" dirty="0" smtClean="0"/>
          </a:p>
          <a:p>
            <a:r>
              <a:rPr lang="en-US" dirty="0" smtClean="0"/>
              <a:t>By </a:t>
            </a:r>
            <a:r>
              <a:rPr lang="en-US" dirty="0"/>
              <a:t>finding the relation between the rate of car accidents and the traffic of the metro stations, we could help encourage more people to use the metro rather than using cars. Which will lower the rate of accidents and cut the costs and efforts of NYPD in handling the accidents</a:t>
            </a:r>
            <a:r>
              <a:rPr lang="en-US" dirty="0" smtClean="0"/>
              <a:t>.</a:t>
            </a:r>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6" name="Slide Number Placeholder 5"/>
          <p:cNvSpPr>
            <a:spLocks noGrp="1"/>
          </p:cNvSpPr>
          <p:nvPr>
            <p:ph type="sldNum" sz="quarter" idx="12"/>
          </p:nvPr>
        </p:nvSpPr>
        <p:spPr/>
        <p:txBody>
          <a:bodyPr/>
          <a:lstStyle/>
          <a:p>
            <a:fld id="{683A8152-61F8-4963-B5D9-DC487F6D24FB}" type="slidenum">
              <a:rPr lang="en-US" smtClean="0"/>
              <a:t>2</a:t>
            </a:fld>
            <a:endParaRPr lang="en-US"/>
          </a:p>
        </p:txBody>
      </p:sp>
    </p:spTree>
    <p:extLst>
      <p:ext uri="{BB962C8B-B14F-4D97-AF65-F5344CB8AC3E}">
        <p14:creationId xmlns:p14="http://schemas.microsoft.com/office/powerpoint/2010/main" val="126730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lstStyle/>
          <a:p>
            <a:r>
              <a:rPr lang="en-US" dirty="0"/>
              <a:t>Datasets used:</a:t>
            </a:r>
          </a:p>
          <a:p>
            <a:pPr lvl="1"/>
            <a:r>
              <a:rPr lang="en-US" dirty="0"/>
              <a:t>MTA Dataset.</a:t>
            </a:r>
          </a:p>
          <a:p>
            <a:pPr lvl="1"/>
            <a:r>
              <a:rPr lang="en-US" dirty="0"/>
              <a:t>Car Collisions Dataset.</a:t>
            </a:r>
          </a:p>
          <a:p>
            <a:endParaRPr lang="en-US" dirty="0"/>
          </a:p>
          <a:p>
            <a:r>
              <a:rPr lang="en-US" dirty="0"/>
              <a:t>Scope: </a:t>
            </a:r>
          </a:p>
          <a:p>
            <a:pPr marL="457200" lvl="1" indent="0">
              <a:buNone/>
            </a:pPr>
            <a:r>
              <a:rPr lang="en-US" dirty="0"/>
              <a:t>The scope is 3 months (from May to July 2019) to find the relation between car accidents and metro traffic without the impact of covid-19.</a:t>
            </a:r>
          </a:p>
          <a:p>
            <a:pPr marL="0" indent="0">
              <a:buNone/>
            </a:pPr>
            <a:endParaRPr lang="en-US" dirty="0"/>
          </a:p>
        </p:txBody>
      </p:sp>
      <p:sp>
        <p:nvSpPr>
          <p:cNvPr id="4" name="Slide Number Placeholder 3"/>
          <p:cNvSpPr>
            <a:spLocks noGrp="1"/>
          </p:cNvSpPr>
          <p:nvPr>
            <p:ph type="sldNum" sz="quarter" idx="12"/>
          </p:nvPr>
        </p:nvSpPr>
        <p:spPr/>
        <p:txBody>
          <a:bodyPr/>
          <a:lstStyle/>
          <a:p>
            <a:fld id="{683A8152-61F8-4963-B5D9-DC487F6D24FB}" type="slidenum">
              <a:rPr lang="en-US" smtClean="0"/>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Tree>
    <p:extLst>
      <p:ext uri="{BB962C8B-B14F-4D97-AF65-F5344CB8AC3E}">
        <p14:creationId xmlns:p14="http://schemas.microsoft.com/office/powerpoint/2010/main" val="1259921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sp>
        <p:nvSpPr>
          <p:cNvPr id="3" name="Content Placeholder 2"/>
          <p:cNvSpPr>
            <a:spLocks noGrp="1"/>
          </p:cNvSpPr>
          <p:nvPr>
            <p:ph idx="1"/>
          </p:nvPr>
        </p:nvSpPr>
        <p:spPr/>
        <p:txBody>
          <a:bodyPr>
            <a:normAutofit/>
          </a:bodyPr>
          <a:lstStyle/>
          <a:p>
            <a:r>
              <a:rPr lang="en-US" dirty="0" smtClean="0"/>
              <a:t>MTA Dataset: </a:t>
            </a:r>
          </a:p>
          <a:p>
            <a:pPr lvl="1"/>
            <a:r>
              <a:rPr lang="en-US" dirty="0" smtClean="0"/>
              <a:t>A lot of duplicates were found in the data due to what I assume, a problem with the turnstile that made it take a second reading of the entries as ‘Recover </a:t>
            </a:r>
            <a:r>
              <a:rPr lang="en-US" dirty="0" err="1" smtClean="0"/>
              <a:t>aud</a:t>
            </a:r>
            <a:r>
              <a:rPr lang="en-US" dirty="0" smtClean="0"/>
              <a:t>’. All the duplicates were removed.</a:t>
            </a:r>
          </a:p>
          <a:p>
            <a:pPr lvl="1"/>
            <a:r>
              <a:rPr lang="en-US" dirty="0" smtClean="0"/>
              <a:t>There was no NULL values found in the dataset.</a:t>
            </a:r>
          </a:p>
          <a:p>
            <a:pPr lvl="1"/>
            <a:r>
              <a:rPr lang="en-US" dirty="0" smtClean="0"/>
              <a:t>There were incorrect values in ‘ENTRIES’ column. When I found the number of entries per day, a large number of ‘ENTRIES’ values were negative numbers, which does not make sense. Those were corrected using the math function ‘abs’.</a:t>
            </a:r>
          </a:p>
          <a:p>
            <a:pPr lvl="1"/>
            <a:r>
              <a:rPr lang="en-US" dirty="0" smtClean="0"/>
              <a:t>A lot of outliers were found in ‘ENTRIES’ column. Since my data did not have holidays other than 4</a:t>
            </a:r>
            <a:r>
              <a:rPr lang="en-US" baseline="30000" dirty="0" smtClean="0"/>
              <a:t>th</a:t>
            </a:r>
            <a:r>
              <a:rPr lang="en-US" dirty="0" smtClean="0"/>
              <a:t> of July, the value of the outliers did not make sense, so they were removed.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5" name="Slide Number Placeholder 4"/>
          <p:cNvSpPr>
            <a:spLocks noGrp="1"/>
          </p:cNvSpPr>
          <p:nvPr>
            <p:ph type="sldNum" sz="quarter" idx="12"/>
          </p:nvPr>
        </p:nvSpPr>
        <p:spPr/>
        <p:txBody>
          <a:bodyPr/>
          <a:lstStyle/>
          <a:p>
            <a:fld id="{683A8152-61F8-4963-B5D9-DC487F6D24FB}" type="slidenum">
              <a:rPr lang="en-US" smtClean="0"/>
              <a:t>4</a:t>
            </a:fld>
            <a:endParaRPr lang="en-US"/>
          </a:p>
        </p:txBody>
      </p:sp>
    </p:spTree>
    <p:extLst>
      <p:ext uri="{BB962C8B-B14F-4D97-AF65-F5344CB8AC3E}">
        <p14:creationId xmlns:p14="http://schemas.microsoft.com/office/powerpoint/2010/main" val="12064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sp>
        <p:nvSpPr>
          <p:cNvPr id="3" name="Content Placeholder 2"/>
          <p:cNvSpPr>
            <a:spLocks noGrp="1"/>
          </p:cNvSpPr>
          <p:nvPr>
            <p:ph idx="1"/>
          </p:nvPr>
        </p:nvSpPr>
        <p:spPr/>
        <p:txBody>
          <a:bodyPr/>
          <a:lstStyle/>
          <a:p>
            <a:r>
              <a:rPr lang="en-US" dirty="0" smtClean="0"/>
              <a:t>Car Collisions Dataset:</a:t>
            </a:r>
          </a:p>
          <a:p>
            <a:pPr lvl="1"/>
            <a:r>
              <a:rPr lang="en-US" dirty="0" smtClean="0"/>
              <a:t>No duplicate records were found in the dataset.</a:t>
            </a:r>
          </a:p>
          <a:p>
            <a:pPr lvl="1"/>
            <a:r>
              <a:rPr lang="en-US" dirty="0" smtClean="0"/>
              <a:t>There was a lot of NULL values in ‘BOROUGH’ column. I had to either drop or change the value. I decided to change the value to ‘Unknown’, so when I calculate the number of crashes in a period of time regardless of the borough, these records will be included in the calculation.</a:t>
            </a:r>
          </a:p>
          <a:p>
            <a:pPr lvl="1"/>
            <a:r>
              <a:rPr lang="en-US" dirty="0" smtClean="0"/>
              <a:t>no outliers were found in the dataset.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5" name="Slide Number Placeholder 4"/>
          <p:cNvSpPr>
            <a:spLocks noGrp="1"/>
          </p:cNvSpPr>
          <p:nvPr>
            <p:ph type="sldNum" sz="quarter" idx="12"/>
          </p:nvPr>
        </p:nvSpPr>
        <p:spPr/>
        <p:txBody>
          <a:bodyPr/>
          <a:lstStyle/>
          <a:p>
            <a:fld id="{683A8152-61F8-4963-B5D9-DC487F6D24FB}" type="slidenum">
              <a:rPr lang="en-US" smtClean="0"/>
              <a:t>5</a:t>
            </a:fld>
            <a:endParaRPr lang="en-US"/>
          </a:p>
        </p:txBody>
      </p:sp>
    </p:spTree>
    <p:extLst>
      <p:ext uri="{BB962C8B-B14F-4D97-AF65-F5344CB8AC3E}">
        <p14:creationId xmlns:p14="http://schemas.microsoft.com/office/powerpoint/2010/main" val="2809916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t>Does the number of metro entries affects he number of car </a:t>
            </a:r>
            <a:r>
              <a:rPr lang="en-US" dirty="0"/>
              <a:t>crashes</a:t>
            </a:r>
            <a:r>
              <a:rPr lang="en-US" dirty="0" smtClean="0"/>
              <a:t>?</a:t>
            </a:r>
          </a:p>
          <a:p>
            <a:r>
              <a:rPr lang="en-US" dirty="0" smtClean="0"/>
              <a:t>Does </a:t>
            </a:r>
            <a:r>
              <a:rPr lang="en-US" dirty="0"/>
              <a:t>the 4</a:t>
            </a:r>
            <a:r>
              <a:rPr lang="en-US" baseline="30000" dirty="0"/>
              <a:t>th</a:t>
            </a:r>
            <a:r>
              <a:rPr lang="en-US" dirty="0"/>
              <a:t> of July holiday affects the number of metro entries and car crashes</a:t>
            </a:r>
            <a:r>
              <a:rPr lang="en-US" dirty="0" smtClean="0"/>
              <a:t>?</a:t>
            </a:r>
            <a:endParaRPr lang="en-US" dirty="0" smtClean="0"/>
          </a:p>
          <a:p>
            <a:r>
              <a:rPr lang="en-US" dirty="0" smtClean="0"/>
              <a:t>Does the number of stations in each borough affects the number of car crashes in that borough?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5" name="Slide Number Placeholder 4"/>
          <p:cNvSpPr>
            <a:spLocks noGrp="1"/>
          </p:cNvSpPr>
          <p:nvPr>
            <p:ph type="sldNum" sz="quarter" idx="12"/>
          </p:nvPr>
        </p:nvSpPr>
        <p:spPr/>
        <p:txBody>
          <a:bodyPr/>
          <a:lstStyle/>
          <a:p>
            <a:fld id="{683A8152-61F8-4963-B5D9-DC487F6D24FB}" type="slidenum">
              <a:rPr lang="en-US" smtClean="0"/>
              <a:t>6</a:t>
            </a:fld>
            <a:endParaRPr lang="en-US"/>
          </a:p>
        </p:txBody>
      </p:sp>
    </p:spTree>
    <p:extLst>
      <p:ext uri="{BB962C8B-B14F-4D97-AF65-F5344CB8AC3E}">
        <p14:creationId xmlns:p14="http://schemas.microsoft.com/office/powerpoint/2010/main" val="1685474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the number of metro entries affect the number of car crashes?</a:t>
            </a:r>
            <a:endParaRPr lang="en-US" dirty="0"/>
          </a:p>
        </p:txBody>
      </p:sp>
      <p:sp>
        <p:nvSpPr>
          <p:cNvPr id="3" name="Content Placeholder 2"/>
          <p:cNvSpPr>
            <a:spLocks noGrp="1"/>
          </p:cNvSpPr>
          <p:nvPr>
            <p:ph idx="1"/>
          </p:nvPr>
        </p:nvSpPr>
        <p:spPr/>
        <p:txBody>
          <a:bodyPr>
            <a:normAutofit/>
          </a:bodyPr>
          <a:lstStyle/>
          <a:p>
            <a:r>
              <a:rPr lang="en-US" sz="2400" dirty="0"/>
              <a:t>To </a:t>
            </a:r>
            <a:r>
              <a:rPr lang="en-US" sz="2400" dirty="0" smtClean="0"/>
              <a:t>answer this question, </a:t>
            </a:r>
            <a:r>
              <a:rPr lang="en-US" sz="2400" dirty="0"/>
              <a:t>I used two plots. One to show the number of entries of 4 stations located in Manhattan. The other is to show the number of car crashes in Manhattan at the same time period. </a:t>
            </a: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9" name="Slide Number Placeholder 8"/>
          <p:cNvSpPr>
            <a:spLocks noGrp="1"/>
          </p:cNvSpPr>
          <p:nvPr>
            <p:ph type="sldNum" sz="quarter" idx="12"/>
          </p:nvPr>
        </p:nvSpPr>
        <p:spPr/>
        <p:txBody>
          <a:bodyPr/>
          <a:lstStyle/>
          <a:p>
            <a:fld id="{683A8152-61F8-4963-B5D9-DC487F6D24FB}" type="slidenum">
              <a:rPr lang="en-US" smtClean="0"/>
              <a:t>7</a:t>
            </a:fld>
            <a:endParaRPr lang="en-US"/>
          </a:p>
        </p:txBody>
      </p:sp>
    </p:spTree>
    <p:extLst>
      <p:ext uri="{BB962C8B-B14F-4D97-AF65-F5344CB8AC3E}">
        <p14:creationId xmlns:p14="http://schemas.microsoft.com/office/powerpoint/2010/main" val="1013447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the number of metro entries affect </a:t>
            </a:r>
            <a:r>
              <a:rPr lang="en-US" dirty="0" smtClean="0"/>
              <a:t>the </a:t>
            </a:r>
            <a:r>
              <a:rPr lang="en-US" dirty="0"/>
              <a:t>number of car crashes?</a:t>
            </a:r>
          </a:p>
        </p:txBody>
      </p:sp>
      <p:sp>
        <p:nvSpPr>
          <p:cNvPr id="3" name="Content Placeholder 2"/>
          <p:cNvSpPr>
            <a:spLocks noGrp="1"/>
          </p:cNvSpPr>
          <p:nvPr>
            <p:ph idx="1"/>
          </p:nvPr>
        </p:nvSpPr>
        <p:spPr>
          <a:xfrm>
            <a:off x="5932244" y="3254492"/>
            <a:ext cx="4118952" cy="1373517"/>
          </a:xfrm>
        </p:spPr>
        <p:txBody>
          <a:bodyPr>
            <a:normAutofit/>
          </a:bodyPr>
          <a:lstStyle/>
          <a:p>
            <a:r>
              <a:rPr lang="en-US" sz="1600" dirty="0" smtClean="0"/>
              <a:t>I noticed </a:t>
            </a:r>
            <a:r>
              <a:rPr lang="en-US" sz="1600" dirty="0"/>
              <a:t>that </a:t>
            </a:r>
            <a:r>
              <a:rPr lang="en-US" sz="1600" dirty="0" smtClean="0"/>
              <a:t>the days where the number of entries rise, the number of car accidents is low.</a:t>
            </a:r>
            <a:endParaRPr lang="en-US" sz="16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sp>
        <p:nvSpPr>
          <p:cNvPr id="7" name="Slide Number Placeholder 6"/>
          <p:cNvSpPr>
            <a:spLocks noGrp="1"/>
          </p:cNvSpPr>
          <p:nvPr>
            <p:ph type="sldNum" sz="quarter" idx="12"/>
          </p:nvPr>
        </p:nvSpPr>
        <p:spPr/>
        <p:txBody>
          <a:bodyPr/>
          <a:lstStyle/>
          <a:p>
            <a:fld id="{683A8152-61F8-4963-B5D9-DC487F6D24FB}" type="slidenum">
              <a:rPr lang="en-US" smtClean="0"/>
              <a:t>8</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4524409"/>
            <a:ext cx="5254911" cy="217728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212071"/>
            <a:ext cx="5254911" cy="2134267"/>
          </a:xfrm>
          <a:prstGeom prst="rect">
            <a:avLst/>
          </a:prstGeom>
        </p:spPr>
      </p:pic>
    </p:spTree>
    <p:extLst>
      <p:ext uri="{BB962C8B-B14F-4D97-AF65-F5344CB8AC3E}">
        <p14:creationId xmlns:p14="http://schemas.microsoft.com/office/powerpoint/2010/main" val="369934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the 4</a:t>
            </a:r>
            <a:r>
              <a:rPr lang="en-US" baseline="30000" dirty="0"/>
              <a:t>th</a:t>
            </a:r>
            <a:r>
              <a:rPr lang="en-US" dirty="0"/>
              <a:t> of July holiday affects the number of metro entries and car crashes?</a:t>
            </a:r>
          </a:p>
        </p:txBody>
      </p:sp>
      <p:sp>
        <p:nvSpPr>
          <p:cNvPr id="3" name="Content Placeholder 2"/>
          <p:cNvSpPr>
            <a:spLocks noGrp="1"/>
          </p:cNvSpPr>
          <p:nvPr>
            <p:ph idx="1"/>
          </p:nvPr>
        </p:nvSpPr>
        <p:spPr>
          <a:xfrm>
            <a:off x="677334" y="1720642"/>
            <a:ext cx="8596668" cy="3880773"/>
          </a:xfrm>
        </p:spPr>
        <p:txBody>
          <a:bodyPr/>
          <a:lstStyle/>
          <a:p>
            <a:r>
              <a:rPr lang="en-US" sz="1400" dirty="0"/>
              <a:t>By looking at </a:t>
            </a:r>
            <a:r>
              <a:rPr lang="en-US" sz="1400" dirty="0" smtClean="0"/>
              <a:t>‘</a:t>
            </a:r>
            <a:r>
              <a:rPr lang="en-US" sz="1400" dirty="0"/>
              <a:t>Daily Entries of 4 stations in Manhattan’ </a:t>
            </a:r>
            <a:r>
              <a:rPr lang="en-US" sz="1400" dirty="0" smtClean="0"/>
              <a:t>graph, </a:t>
            </a:r>
            <a:r>
              <a:rPr lang="en-US" sz="1400" dirty="0"/>
              <a:t>I noticed that there was no major difference between the number of metro entries on fourth of July holiday and the days before and after it.</a:t>
            </a:r>
          </a:p>
          <a:p>
            <a:endParaRPr lang="en-US" dirty="0"/>
          </a:p>
          <a:p>
            <a:endParaRPr lang="en-US" dirty="0"/>
          </a:p>
        </p:txBody>
      </p:sp>
      <p:sp>
        <p:nvSpPr>
          <p:cNvPr id="4" name="Slide Number Placeholder 3"/>
          <p:cNvSpPr>
            <a:spLocks noGrp="1"/>
          </p:cNvSpPr>
          <p:nvPr>
            <p:ph type="sldNum" sz="quarter" idx="12"/>
          </p:nvPr>
        </p:nvSpPr>
        <p:spPr/>
        <p:txBody>
          <a:bodyPr/>
          <a:lstStyle/>
          <a:p>
            <a:fld id="{683A8152-61F8-4963-B5D9-DC487F6D24FB}" type="slidenum">
              <a:rPr lang="en-US" smtClean="0"/>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7" y="2382401"/>
            <a:ext cx="9233682" cy="38558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0365" y="5394405"/>
            <a:ext cx="1038593" cy="1293914"/>
          </a:xfrm>
          <a:prstGeom prst="rect">
            <a:avLst/>
          </a:prstGeom>
        </p:spPr>
      </p:pic>
      <p:cxnSp>
        <p:nvCxnSpPr>
          <p:cNvPr id="9" name="Straight Arrow Connector 8"/>
          <p:cNvCxnSpPr/>
          <p:nvPr/>
        </p:nvCxnSpPr>
        <p:spPr>
          <a:xfrm flipV="1">
            <a:off x="7232792" y="6103160"/>
            <a:ext cx="0" cy="424839"/>
          </a:xfrm>
          <a:prstGeom prst="straightConnector1">
            <a:avLst/>
          </a:prstGeom>
          <a:ln>
            <a:solidFill>
              <a:srgbClr val="FF0000"/>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36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1659</TotalTime>
  <Words>775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Analysis of Car crashes and Metro traffic in NYC </vt:lpstr>
      <vt:lpstr>Background </vt:lpstr>
      <vt:lpstr>Datasets</vt:lpstr>
      <vt:lpstr>Cleaning the data</vt:lpstr>
      <vt:lpstr>Cleaning the data</vt:lpstr>
      <vt:lpstr>Data exploration</vt:lpstr>
      <vt:lpstr>Does the number of metro entries affect the number of car crashes?</vt:lpstr>
      <vt:lpstr>Does the number of metro entries affect the number of car crashes?</vt:lpstr>
      <vt:lpstr>Does the 4th of July holiday affects the number of metro entries and car crashes?</vt:lpstr>
      <vt:lpstr>Does the 4th of July holiday affects the number of metro entries and car crashes?</vt:lpstr>
      <vt:lpstr>Does the number of stations in each borough affects the number of car crashes in that borough?</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SDAIA</dc:creator>
  <cp:lastModifiedBy>SDAIA</cp:lastModifiedBy>
  <cp:revision>40</cp:revision>
  <dcterms:created xsi:type="dcterms:W3CDTF">2021-09-08T11:45:19Z</dcterms:created>
  <dcterms:modified xsi:type="dcterms:W3CDTF">2021-09-09T15:24:34Z</dcterms:modified>
</cp:coreProperties>
</file>