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2" r:id="rId5"/>
    <p:sldId id="285" r:id="rId6"/>
    <p:sldId id="286" r:id="rId7"/>
    <p:sldId id="274" r:id="rId8"/>
    <p:sldId id="276" r:id="rId9"/>
    <p:sldId id="277" r:id="rId10"/>
    <p:sldId id="279" r:id="rId11"/>
    <p:sldId id="278" r:id="rId12"/>
    <p:sldId id="281" r:id="rId13"/>
    <p:sldId id="282" r:id="rId14"/>
    <p:sldId id="283" r:id="rId15"/>
    <p:sldId id="284" r:id="rId16"/>
    <p:sldId id="27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2" userDrawn="1">
          <p15:clr>
            <a:srgbClr val="A4A3A4"/>
          </p15:clr>
        </p15:guide>
        <p15:guide id="3" pos="71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4" autoAdjust="0"/>
    <p:restoredTop sz="94656"/>
  </p:normalViewPr>
  <p:slideViewPr>
    <p:cSldViewPr snapToGrid="0">
      <p:cViewPr>
        <p:scale>
          <a:sx n="50" d="100"/>
          <a:sy n="50" d="100"/>
        </p:scale>
        <p:origin x="1408" y="312"/>
      </p:cViewPr>
      <p:guideLst>
        <p:guide orient="horz" pos="2160"/>
        <p:guide pos="2842"/>
        <p:guide pos="71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390872-9729-4F44-A4A0-CBF2FF26DB0F}"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pPr rtl="1"/>
          <a:endParaRPr lang="ar-SA"/>
        </a:p>
      </dgm:t>
    </dgm:pt>
    <dgm:pt modelId="{80C03566-5837-4A64-9FDC-A22A77B8C21C}">
      <dgm:prSet phldrT="[نص]"/>
      <dgm:spPr>
        <a:solidFill>
          <a:srgbClr val="3B3B3B"/>
        </a:solidFill>
      </dgm:spPr>
      <dgm:t>
        <a:bodyPr/>
        <a:lstStyle/>
        <a:p>
          <a:pPr rtl="1"/>
          <a:r>
            <a:rPr lang="en-US" dirty="0" err="1"/>
            <a:t>Customer_ID</a:t>
          </a:r>
          <a:endParaRPr lang="ar-SA" dirty="0"/>
        </a:p>
      </dgm:t>
    </dgm:pt>
    <dgm:pt modelId="{BB570743-4BEA-4D7D-AB53-2B4CF9BD18EE}" type="parTrans" cxnId="{EBBC40D0-903F-4273-A20C-F13D320E9DAD}">
      <dgm:prSet/>
      <dgm:spPr/>
      <dgm:t>
        <a:bodyPr/>
        <a:lstStyle/>
        <a:p>
          <a:pPr rtl="1"/>
          <a:endParaRPr lang="ar-SA"/>
        </a:p>
      </dgm:t>
    </dgm:pt>
    <dgm:pt modelId="{A6F0C304-8F6D-4EE5-B5A1-484C3EB80E24}" type="sibTrans" cxnId="{EBBC40D0-903F-4273-A20C-F13D320E9DAD}">
      <dgm:prSet/>
      <dgm:spPr/>
      <dgm:t>
        <a:bodyPr/>
        <a:lstStyle/>
        <a:p>
          <a:pPr rtl="1"/>
          <a:endParaRPr lang="ar-SA"/>
        </a:p>
      </dgm:t>
    </dgm:pt>
    <dgm:pt modelId="{E8C37183-1F2A-4A0B-B8D8-D461EE335161}">
      <dgm:prSet phldrT="[نص]" custT="1"/>
      <dgm:spPr/>
      <dgm:t>
        <a:bodyPr/>
        <a:lstStyle/>
        <a:p>
          <a:pPr rtl="1"/>
          <a:r>
            <a:rPr lang="en-US" sz="2400" b="1" dirty="0" err="1"/>
            <a:t>Master_dataset</a:t>
          </a:r>
          <a:endParaRPr lang="ar-SA" sz="2400" b="1" dirty="0"/>
        </a:p>
      </dgm:t>
    </dgm:pt>
    <dgm:pt modelId="{4CFBD85F-421B-446D-ADDA-938CD9E48B20}" type="parTrans" cxnId="{CED615A3-606A-484F-9E12-70C453444FD7}">
      <dgm:prSet/>
      <dgm:spPr>
        <a:ln>
          <a:solidFill>
            <a:schemeClr val="bg1"/>
          </a:solidFill>
        </a:ln>
      </dgm:spPr>
      <dgm:t>
        <a:bodyPr/>
        <a:lstStyle/>
        <a:p>
          <a:pPr rtl="1"/>
          <a:endParaRPr lang="ar-SA"/>
        </a:p>
      </dgm:t>
    </dgm:pt>
    <dgm:pt modelId="{19E405DD-A91D-4F0A-9386-3D7698F750FF}" type="sibTrans" cxnId="{CED615A3-606A-484F-9E12-70C453444FD7}">
      <dgm:prSet/>
      <dgm:spPr/>
      <dgm:t>
        <a:bodyPr/>
        <a:lstStyle/>
        <a:p>
          <a:pPr rtl="1"/>
          <a:endParaRPr lang="ar-SA"/>
        </a:p>
      </dgm:t>
    </dgm:pt>
    <dgm:pt modelId="{7E47C484-1EBF-43E9-83E7-52EC10155429}">
      <dgm:prSet/>
      <dgm:spPr>
        <a:solidFill>
          <a:srgbClr val="3B3B3B"/>
        </a:solidFill>
      </dgm:spPr>
      <dgm:t>
        <a:bodyPr/>
        <a:lstStyle/>
        <a:p>
          <a:pPr rtl="1"/>
          <a:r>
            <a:rPr lang="en-US" dirty="0" err="1"/>
            <a:t>Transaction_ID</a:t>
          </a:r>
          <a:endParaRPr lang="ar-SA" dirty="0"/>
        </a:p>
      </dgm:t>
    </dgm:pt>
    <dgm:pt modelId="{87A2C36E-2CB4-4B46-B8CE-4DA5A3AAF638}" type="parTrans" cxnId="{154EF2BC-1B06-4A1E-AA96-53EB422BAAC4}">
      <dgm:prSet/>
      <dgm:spPr/>
      <dgm:t>
        <a:bodyPr/>
        <a:lstStyle/>
        <a:p>
          <a:pPr rtl="1"/>
          <a:endParaRPr lang="ar-SA"/>
        </a:p>
      </dgm:t>
    </dgm:pt>
    <dgm:pt modelId="{E08940B9-A814-4283-BF25-73CA210B0CBC}" type="sibTrans" cxnId="{154EF2BC-1B06-4A1E-AA96-53EB422BAAC4}">
      <dgm:prSet/>
      <dgm:spPr/>
      <dgm:t>
        <a:bodyPr/>
        <a:lstStyle/>
        <a:p>
          <a:pPr rtl="1"/>
          <a:endParaRPr lang="ar-SA"/>
        </a:p>
      </dgm:t>
    </dgm:pt>
    <dgm:pt modelId="{17BCF5E1-A668-423C-B858-A511DD927B96}">
      <dgm:prSet/>
      <dgm:spPr>
        <a:solidFill>
          <a:srgbClr val="3B3B3B"/>
        </a:solidFill>
      </dgm:spPr>
      <dgm:t>
        <a:bodyPr/>
        <a:lstStyle/>
        <a:p>
          <a:pPr rtl="1"/>
          <a:r>
            <a:rPr lang="en-US" dirty="0"/>
            <a:t>City</a:t>
          </a:r>
          <a:endParaRPr lang="ar-SA" dirty="0"/>
        </a:p>
      </dgm:t>
    </dgm:pt>
    <dgm:pt modelId="{0051E87E-D6C5-4823-B2B5-4CEE1C0815EF}" type="parTrans" cxnId="{D47B718C-8E38-445C-B703-DD87DE4B28F6}">
      <dgm:prSet/>
      <dgm:spPr/>
      <dgm:t>
        <a:bodyPr/>
        <a:lstStyle/>
        <a:p>
          <a:pPr rtl="1"/>
          <a:endParaRPr lang="ar-SA"/>
        </a:p>
      </dgm:t>
    </dgm:pt>
    <dgm:pt modelId="{D3FA4EE6-B6AB-48F2-9096-13E7AE0E5582}" type="sibTrans" cxnId="{D47B718C-8E38-445C-B703-DD87DE4B28F6}">
      <dgm:prSet/>
      <dgm:spPr/>
      <dgm:t>
        <a:bodyPr/>
        <a:lstStyle/>
        <a:p>
          <a:pPr rtl="1"/>
          <a:endParaRPr lang="ar-SA"/>
        </a:p>
      </dgm:t>
    </dgm:pt>
    <dgm:pt modelId="{C3D7D4F0-F402-44A9-9975-DAF06EACA500}">
      <dgm:prSet/>
      <dgm:spPr>
        <a:solidFill>
          <a:srgbClr val="3B3B3B"/>
        </a:solidFill>
      </dgm:spPr>
      <dgm:t>
        <a:bodyPr/>
        <a:lstStyle/>
        <a:p>
          <a:pPr rtl="1"/>
          <a:r>
            <a:rPr lang="en-US" dirty="0" err="1"/>
            <a:t>Cab_Data</a:t>
          </a:r>
          <a:endParaRPr lang="ar-SA" dirty="0"/>
        </a:p>
      </dgm:t>
    </dgm:pt>
    <dgm:pt modelId="{F3F495DE-E5E0-4645-916D-EC6AC5DF796E}" type="parTrans" cxnId="{8F1EDAA0-6513-406C-B89A-726F026A3879}">
      <dgm:prSet/>
      <dgm:spPr/>
      <dgm:t>
        <a:bodyPr/>
        <a:lstStyle/>
        <a:p>
          <a:pPr rtl="1"/>
          <a:endParaRPr lang="ar-SA"/>
        </a:p>
      </dgm:t>
    </dgm:pt>
    <dgm:pt modelId="{428E6E0C-A6D5-420E-8D16-0EED34E9BF5E}" type="sibTrans" cxnId="{8F1EDAA0-6513-406C-B89A-726F026A3879}">
      <dgm:prSet/>
      <dgm:spPr/>
      <dgm:t>
        <a:bodyPr/>
        <a:lstStyle/>
        <a:p>
          <a:pPr rtl="1"/>
          <a:endParaRPr lang="ar-SA"/>
        </a:p>
      </dgm:t>
    </dgm:pt>
    <dgm:pt modelId="{621B002C-5449-47D4-9411-5227288B08E6}" type="pres">
      <dgm:prSet presAssocID="{4C390872-9729-4F44-A4A0-CBF2FF26DB0F}" presName="hierChild1" presStyleCnt="0">
        <dgm:presLayoutVars>
          <dgm:orgChart val="1"/>
          <dgm:chPref val="1"/>
          <dgm:dir/>
          <dgm:animOne val="branch"/>
          <dgm:animLvl val="lvl"/>
          <dgm:resizeHandles/>
        </dgm:presLayoutVars>
      </dgm:prSet>
      <dgm:spPr/>
    </dgm:pt>
    <dgm:pt modelId="{303BBFE7-8D3E-4704-AC95-F12B15DC3522}" type="pres">
      <dgm:prSet presAssocID="{C3D7D4F0-F402-44A9-9975-DAF06EACA500}" presName="hierRoot1" presStyleCnt="0">
        <dgm:presLayoutVars>
          <dgm:hierBranch val="init"/>
        </dgm:presLayoutVars>
      </dgm:prSet>
      <dgm:spPr/>
    </dgm:pt>
    <dgm:pt modelId="{28B671E4-9CAF-4FEC-8441-31DC1827A6E0}" type="pres">
      <dgm:prSet presAssocID="{C3D7D4F0-F402-44A9-9975-DAF06EACA500}" presName="rootComposite1" presStyleCnt="0"/>
      <dgm:spPr/>
    </dgm:pt>
    <dgm:pt modelId="{2788E42F-176A-43C1-B3DF-526A22C16DC0}" type="pres">
      <dgm:prSet presAssocID="{C3D7D4F0-F402-44A9-9975-DAF06EACA500}" presName="rootText1" presStyleLbl="node0" presStyleIdx="0" presStyleCnt="4">
        <dgm:presLayoutVars>
          <dgm:chPref val="3"/>
        </dgm:presLayoutVars>
      </dgm:prSet>
      <dgm:spPr/>
    </dgm:pt>
    <dgm:pt modelId="{A5363E8E-9ED7-4A03-8AC1-D5547FE65225}" type="pres">
      <dgm:prSet presAssocID="{C3D7D4F0-F402-44A9-9975-DAF06EACA500}" presName="rootConnector1" presStyleLbl="node1" presStyleIdx="0" presStyleCnt="0"/>
      <dgm:spPr/>
    </dgm:pt>
    <dgm:pt modelId="{4DC56260-F353-4AD8-8957-7666A8180B96}" type="pres">
      <dgm:prSet presAssocID="{C3D7D4F0-F402-44A9-9975-DAF06EACA500}" presName="hierChild2" presStyleCnt="0"/>
      <dgm:spPr/>
    </dgm:pt>
    <dgm:pt modelId="{C8110489-588A-42F7-91D4-5B2205FB5DF6}" type="pres">
      <dgm:prSet presAssocID="{C3D7D4F0-F402-44A9-9975-DAF06EACA500}" presName="hierChild3" presStyleCnt="0"/>
      <dgm:spPr/>
    </dgm:pt>
    <dgm:pt modelId="{38E8EB34-3FBA-449F-AB7B-55465A5AD054}" type="pres">
      <dgm:prSet presAssocID="{17BCF5E1-A668-423C-B858-A511DD927B96}" presName="hierRoot1" presStyleCnt="0">
        <dgm:presLayoutVars>
          <dgm:hierBranch val="init"/>
        </dgm:presLayoutVars>
      </dgm:prSet>
      <dgm:spPr/>
    </dgm:pt>
    <dgm:pt modelId="{3C9003AB-3531-4C93-AFE2-A6EF0043C1D9}" type="pres">
      <dgm:prSet presAssocID="{17BCF5E1-A668-423C-B858-A511DD927B96}" presName="rootComposite1" presStyleCnt="0"/>
      <dgm:spPr/>
    </dgm:pt>
    <dgm:pt modelId="{96083590-009C-4C2A-8455-D971E1C26495}" type="pres">
      <dgm:prSet presAssocID="{17BCF5E1-A668-423C-B858-A511DD927B96}" presName="rootText1" presStyleLbl="node0" presStyleIdx="1" presStyleCnt="4">
        <dgm:presLayoutVars>
          <dgm:chPref val="3"/>
        </dgm:presLayoutVars>
      </dgm:prSet>
      <dgm:spPr/>
    </dgm:pt>
    <dgm:pt modelId="{7731F69A-0012-41F5-97A4-D155CEC599D8}" type="pres">
      <dgm:prSet presAssocID="{17BCF5E1-A668-423C-B858-A511DD927B96}" presName="rootConnector1" presStyleLbl="node1" presStyleIdx="0" presStyleCnt="0"/>
      <dgm:spPr/>
    </dgm:pt>
    <dgm:pt modelId="{963CE1BC-CE52-4922-9A28-42BE401EB585}" type="pres">
      <dgm:prSet presAssocID="{17BCF5E1-A668-423C-B858-A511DD927B96}" presName="hierChild2" presStyleCnt="0"/>
      <dgm:spPr/>
    </dgm:pt>
    <dgm:pt modelId="{6CE2363A-2C10-46F7-A2F0-42FB591FAB0F}" type="pres">
      <dgm:prSet presAssocID="{17BCF5E1-A668-423C-B858-A511DD927B96}" presName="hierChild3" presStyleCnt="0"/>
      <dgm:spPr/>
    </dgm:pt>
    <dgm:pt modelId="{557BA670-D565-4242-8B6F-19CA64FD5126}" type="pres">
      <dgm:prSet presAssocID="{80C03566-5837-4A64-9FDC-A22A77B8C21C}" presName="hierRoot1" presStyleCnt="0">
        <dgm:presLayoutVars>
          <dgm:hierBranch val="init"/>
        </dgm:presLayoutVars>
      </dgm:prSet>
      <dgm:spPr/>
    </dgm:pt>
    <dgm:pt modelId="{04F2357D-B933-43C0-9668-2C150EAA213B}" type="pres">
      <dgm:prSet presAssocID="{80C03566-5837-4A64-9FDC-A22A77B8C21C}" presName="rootComposite1" presStyleCnt="0"/>
      <dgm:spPr/>
    </dgm:pt>
    <dgm:pt modelId="{9D72A900-4E5F-4A66-9639-A7B547150BC1}" type="pres">
      <dgm:prSet presAssocID="{80C03566-5837-4A64-9FDC-A22A77B8C21C}" presName="rootText1" presStyleLbl="node0" presStyleIdx="2" presStyleCnt="4">
        <dgm:presLayoutVars>
          <dgm:chPref val="3"/>
        </dgm:presLayoutVars>
      </dgm:prSet>
      <dgm:spPr/>
    </dgm:pt>
    <dgm:pt modelId="{A39A217B-44F9-45D0-B75E-559C672658E8}" type="pres">
      <dgm:prSet presAssocID="{80C03566-5837-4A64-9FDC-A22A77B8C21C}" presName="rootConnector1" presStyleLbl="node1" presStyleIdx="0" presStyleCnt="0"/>
      <dgm:spPr/>
    </dgm:pt>
    <dgm:pt modelId="{637F3874-4680-4C2B-9279-1D5350F3569D}" type="pres">
      <dgm:prSet presAssocID="{80C03566-5837-4A64-9FDC-A22A77B8C21C}" presName="hierChild2" presStyleCnt="0"/>
      <dgm:spPr/>
    </dgm:pt>
    <dgm:pt modelId="{537E761E-6332-422D-84EA-61D169912AFF}" type="pres">
      <dgm:prSet presAssocID="{4CFBD85F-421B-446D-ADDA-938CD9E48B20}" presName="Name37" presStyleLbl="parChTrans1D2" presStyleIdx="0" presStyleCnt="1"/>
      <dgm:spPr/>
    </dgm:pt>
    <dgm:pt modelId="{158DF37A-3C44-45B0-9581-597BFE7134FF}" type="pres">
      <dgm:prSet presAssocID="{E8C37183-1F2A-4A0B-B8D8-D461EE335161}" presName="hierRoot2" presStyleCnt="0">
        <dgm:presLayoutVars>
          <dgm:hierBranch val="init"/>
        </dgm:presLayoutVars>
      </dgm:prSet>
      <dgm:spPr/>
    </dgm:pt>
    <dgm:pt modelId="{24A1A6E7-F6EE-4335-A3BE-50C0F0EE027F}" type="pres">
      <dgm:prSet presAssocID="{E8C37183-1F2A-4A0B-B8D8-D461EE335161}" presName="rootComposite" presStyleCnt="0"/>
      <dgm:spPr/>
    </dgm:pt>
    <dgm:pt modelId="{999B36D7-B0B9-434D-A083-3B74C4889FD0}" type="pres">
      <dgm:prSet presAssocID="{E8C37183-1F2A-4A0B-B8D8-D461EE335161}" presName="rootText" presStyleLbl="node2" presStyleIdx="0" presStyleCnt="1" custScaleX="348725" custLinFactNeighborX="-62023" custLinFactNeighborY="5490">
        <dgm:presLayoutVars>
          <dgm:chPref val="3"/>
        </dgm:presLayoutVars>
      </dgm:prSet>
      <dgm:spPr/>
    </dgm:pt>
    <dgm:pt modelId="{143E168B-FDFF-426D-AE52-359E78581ACD}" type="pres">
      <dgm:prSet presAssocID="{E8C37183-1F2A-4A0B-B8D8-D461EE335161}" presName="rootConnector" presStyleLbl="node2" presStyleIdx="0" presStyleCnt="1"/>
      <dgm:spPr/>
    </dgm:pt>
    <dgm:pt modelId="{AA69669E-9A60-4EE1-8AC5-E07C9F1D0281}" type="pres">
      <dgm:prSet presAssocID="{E8C37183-1F2A-4A0B-B8D8-D461EE335161}" presName="hierChild4" presStyleCnt="0"/>
      <dgm:spPr/>
    </dgm:pt>
    <dgm:pt modelId="{F33729FC-C3ED-41BC-B943-8A14525F5C4E}" type="pres">
      <dgm:prSet presAssocID="{E8C37183-1F2A-4A0B-B8D8-D461EE335161}" presName="hierChild5" presStyleCnt="0"/>
      <dgm:spPr/>
    </dgm:pt>
    <dgm:pt modelId="{085B9A2A-2BAC-4981-B924-121782C6CB74}" type="pres">
      <dgm:prSet presAssocID="{80C03566-5837-4A64-9FDC-A22A77B8C21C}" presName="hierChild3" presStyleCnt="0"/>
      <dgm:spPr/>
    </dgm:pt>
    <dgm:pt modelId="{F3404D22-61CF-4DF7-9850-A73C9FDD0D30}" type="pres">
      <dgm:prSet presAssocID="{7E47C484-1EBF-43E9-83E7-52EC10155429}" presName="hierRoot1" presStyleCnt="0">
        <dgm:presLayoutVars>
          <dgm:hierBranch val="init"/>
        </dgm:presLayoutVars>
      </dgm:prSet>
      <dgm:spPr/>
    </dgm:pt>
    <dgm:pt modelId="{10DEA8BF-F513-4339-A524-BBEB03B774EB}" type="pres">
      <dgm:prSet presAssocID="{7E47C484-1EBF-43E9-83E7-52EC10155429}" presName="rootComposite1" presStyleCnt="0"/>
      <dgm:spPr/>
    </dgm:pt>
    <dgm:pt modelId="{DB7AFE52-755B-4F86-BD55-A315610E2C22}" type="pres">
      <dgm:prSet presAssocID="{7E47C484-1EBF-43E9-83E7-52EC10155429}" presName="rootText1" presStyleLbl="node0" presStyleIdx="3" presStyleCnt="4">
        <dgm:presLayoutVars>
          <dgm:chPref val="3"/>
        </dgm:presLayoutVars>
      </dgm:prSet>
      <dgm:spPr/>
    </dgm:pt>
    <dgm:pt modelId="{DAF5C5AE-23F9-45F5-85EE-6D5A6A6D0BB4}" type="pres">
      <dgm:prSet presAssocID="{7E47C484-1EBF-43E9-83E7-52EC10155429}" presName="rootConnector1" presStyleLbl="node1" presStyleIdx="0" presStyleCnt="0"/>
      <dgm:spPr/>
    </dgm:pt>
    <dgm:pt modelId="{4E0DDFDB-F9C9-4309-A4BC-563C07F0AE04}" type="pres">
      <dgm:prSet presAssocID="{7E47C484-1EBF-43E9-83E7-52EC10155429}" presName="hierChild2" presStyleCnt="0"/>
      <dgm:spPr/>
    </dgm:pt>
    <dgm:pt modelId="{6805ABBD-F770-4391-8A7E-8DC5F771969F}" type="pres">
      <dgm:prSet presAssocID="{7E47C484-1EBF-43E9-83E7-52EC10155429}" presName="hierChild3" presStyleCnt="0"/>
      <dgm:spPr/>
    </dgm:pt>
  </dgm:ptLst>
  <dgm:cxnLst>
    <dgm:cxn modelId="{709A7403-C9B1-4B15-8534-514AAAF00900}" type="presOf" srcId="{17BCF5E1-A668-423C-B858-A511DD927B96}" destId="{7731F69A-0012-41F5-97A4-D155CEC599D8}" srcOrd="1" destOrd="0" presId="urn:microsoft.com/office/officeart/2005/8/layout/orgChart1"/>
    <dgm:cxn modelId="{5AB34815-FD2A-4748-8FA9-A9FA9D6D11D4}" type="presOf" srcId="{7E47C484-1EBF-43E9-83E7-52EC10155429}" destId="{DAF5C5AE-23F9-45F5-85EE-6D5A6A6D0BB4}" srcOrd="1" destOrd="0" presId="urn:microsoft.com/office/officeart/2005/8/layout/orgChart1"/>
    <dgm:cxn modelId="{85E6DE15-EB07-4037-B3FE-2E063A45B8A7}" type="presOf" srcId="{C3D7D4F0-F402-44A9-9975-DAF06EACA500}" destId="{A5363E8E-9ED7-4A03-8AC1-D5547FE65225}" srcOrd="1" destOrd="0" presId="urn:microsoft.com/office/officeart/2005/8/layout/orgChart1"/>
    <dgm:cxn modelId="{52DC053A-DE2C-41CC-9542-9FE4DEAA58F0}" type="presOf" srcId="{80C03566-5837-4A64-9FDC-A22A77B8C21C}" destId="{9D72A900-4E5F-4A66-9639-A7B547150BC1}" srcOrd="0" destOrd="0" presId="urn:microsoft.com/office/officeart/2005/8/layout/orgChart1"/>
    <dgm:cxn modelId="{E830825B-32C6-4CE7-A76A-8BA93C4A5C4A}" type="presOf" srcId="{17BCF5E1-A668-423C-B858-A511DD927B96}" destId="{96083590-009C-4C2A-8455-D971E1C26495}" srcOrd="0" destOrd="0" presId="urn:microsoft.com/office/officeart/2005/8/layout/orgChart1"/>
    <dgm:cxn modelId="{12EC7B4E-F9EF-45FE-91DF-05D3C2D27B08}" type="presOf" srcId="{4CFBD85F-421B-446D-ADDA-938CD9E48B20}" destId="{537E761E-6332-422D-84EA-61D169912AFF}" srcOrd="0" destOrd="0" presId="urn:microsoft.com/office/officeart/2005/8/layout/orgChart1"/>
    <dgm:cxn modelId="{BE6CC14F-9C9F-4627-A10C-988286CDE232}" type="presOf" srcId="{80C03566-5837-4A64-9FDC-A22A77B8C21C}" destId="{A39A217B-44F9-45D0-B75E-559C672658E8}" srcOrd="1" destOrd="0" presId="urn:microsoft.com/office/officeart/2005/8/layout/orgChart1"/>
    <dgm:cxn modelId="{236B197F-9D6F-441A-A284-4AC6387A58C1}" type="presOf" srcId="{C3D7D4F0-F402-44A9-9975-DAF06EACA500}" destId="{2788E42F-176A-43C1-B3DF-526A22C16DC0}" srcOrd="0" destOrd="0" presId="urn:microsoft.com/office/officeart/2005/8/layout/orgChart1"/>
    <dgm:cxn modelId="{D47B718C-8E38-445C-B703-DD87DE4B28F6}" srcId="{4C390872-9729-4F44-A4A0-CBF2FF26DB0F}" destId="{17BCF5E1-A668-423C-B858-A511DD927B96}" srcOrd="1" destOrd="0" parTransId="{0051E87E-D6C5-4823-B2B5-4CEE1C0815EF}" sibTransId="{D3FA4EE6-B6AB-48F2-9096-13E7AE0E5582}"/>
    <dgm:cxn modelId="{8F1EDAA0-6513-406C-B89A-726F026A3879}" srcId="{4C390872-9729-4F44-A4A0-CBF2FF26DB0F}" destId="{C3D7D4F0-F402-44A9-9975-DAF06EACA500}" srcOrd="0" destOrd="0" parTransId="{F3F495DE-E5E0-4645-916D-EC6AC5DF796E}" sibTransId="{428E6E0C-A6D5-420E-8D16-0EED34E9BF5E}"/>
    <dgm:cxn modelId="{CED615A3-606A-484F-9E12-70C453444FD7}" srcId="{80C03566-5837-4A64-9FDC-A22A77B8C21C}" destId="{E8C37183-1F2A-4A0B-B8D8-D461EE335161}" srcOrd="0" destOrd="0" parTransId="{4CFBD85F-421B-446D-ADDA-938CD9E48B20}" sibTransId="{19E405DD-A91D-4F0A-9386-3D7698F750FF}"/>
    <dgm:cxn modelId="{49EE09A4-8139-4AB7-931C-2F23BF573D16}" type="presOf" srcId="{4C390872-9729-4F44-A4A0-CBF2FF26DB0F}" destId="{621B002C-5449-47D4-9411-5227288B08E6}" srcOrd="0" destOrd="0" presId="urn:microsoft.com/office/officeart/2005/8/layout/orgChart1"/>
    <dgm:cxn modelId="{154EF2BC-1B06-4A1E-AA96-53EB422BAAC4}" srcId="{4C390872-9729-4F44-A4A0-CBF2FF26DB0F}" destId="{7E47C484-1EBF-43E9-83E7-52EC10155429}" srcOrd="3" destOrd="0" parTransId="{87A2C36E-2CB4-4B46-B8CE-4DA5A3AAF638}" sibTransId="{E08940B9-A814-4283-BF25-73CA210B0CBC}"/>
    <dgm:cxn modelId="{22D865CA-6903-46C4-9A62-271BD1290D0F}" type="presOf" srcId="{7E47C484-1EBF-43E9-83E7-52EC10155429}" destId="{DB7AFE52-755B-4F86-BD55-A315610E2C22}" srcOrd="0" destOrd="0" presId="urn:microsoft.com/office/officeart/2005/8/layout/orgChart1"/>
    <dgm:cxn modelId="{EBBC40D0-903F-4273-A20C-F13D320E9DAD}" srcId="{4C390872-9729-4F44-A4A0-CBF2FF26DB0F}" destId="{80C03566-5837-4A64-9FDC-A22A77B8C21C}" srcOrd="2" destOrd="0" parTransId="{BB570743-4BEA-4D7D-AB53-2B4CF9BD18EE}" sibTransId="{A6F0C304-8F6D-4EE5-B5A1-484C3EB80E24}"/>
    <dgm:cxn modelId="{1B81D6DD-1D34-4951-AE60-EE2110F02559}" type="presOf" srcId="{E8C37183-1F2A-4A0B-B8D8-D461EE335161}" destId="{143E168B-FDFF-426D-AE52-359E78581ACD}" srcOrd="1" destOrd="0" presId="urn:microsoft.com/office/officeart/2005/8/layout/orgChart1"/>
    <dgm:cxn modelId="{A7C661EE-A5DB-4847-A966-3C88A2BBA449}" type="presOf" srcId="{E8C37183-1F2A-4A0B-B8D8-D461EE335161}" destId="{999B36D7-B0B9-434D-A083-3B74C4889FD0}" srcOrd="0" destOrd="0" presId="urn:microsoft.com/office/officeart/2005/8/layout/orgChart1"/>
    <dgm:cxn modelId="{0C0930E3-8BF3-40C0-859B-B72E1103434E}" type="presParOf" srcId="{621B002C-5449-47D4-9411-5227288B08E6}" destId="{303BBFE7-8D3E-4704-AC95-F12B15DC3522}" srcOrd="0" destOrd="0" presId="urn:microsoft.com/office/officeart/2005/8/layout/orgChart1"/>
    <dgm:cxn modelId="{C6F570FD-9536-4CD1-8B19-06DA63341DD6}" type="presParOf" srcId="{303BBFE7-8D3E-4704-AC95-F12B15DC3522}" destId="{28B671E4-9CAF-4FEC-8441-31DC1827A6E0}" srcOrd="0" destOrd="0" presId="urn:microsoft.com/office/officeart/2005/8/layout/orgChart1"/>
    <dgm:cxn modelId="{C7FB2A8F-A250-4C38-BB8A-A7C8170A47BF}" type="presParOf" srcId="{28B671E4-9CAF-4FEC-8441-31DC1827A6E0}" destId="{2788E42F-176A-43C1-B3DF-526A22C16DC0}" srcOrd="0" destOrd="0" presId="urn:microsoft.com/office/officeart/2005/8/layout/orgChart1"/>
    <dgm:cxn modelId="{5F64486B-F25F-484C-9F85-7EF24763499F}" type="presParOf" srcId="{28B671E4-9CAF-4FEC-8441-31DC1827A6E0}" destId="{A5363E8E-9ED7-4A03-8AC1-D5547FE65225}" srcOrd="1" destOrd="0" presId="urn:microsoft.com/office/officeart/2005/8/layout/orgChart1"/>
    <dgm:cxn modelId="{8C8B1168-529F-4F70-B390-1C8A135F9C32}" type="presParOf" srcId="{303BBFE7-8D3E-4704-AC95-F12B15DC3522}" destId="{4DC56260-F353-4AD8-8957-7666A8180B96}" srcOrd="1" destOrd="0" presId="urn:microsoft.com/office/officeart/2005/8/layout/orgChart1"/>
    <dgm:cxn modelId="{E91C23C9-ECF8-49E3-AD4B-B040BABB556E}" type="presParOf" srcId="{303BBFE7-8D3E-4704-AC95-F12B15DC3522}" destId="{C8110489-588A-42F7-91D4-5B2205FB5DF6}" srcOrd="2" destOrd="0" presId="urn:microsoft.com/office/officeart/2005/8/layout/orgChart1"/>
    <dgm:cxn modelId="{FA7A4B03-E25A-4E65-99BF-234A8D7F88BF}" type="presParOf" srcId="{621B002C-5449-47D4-9411-5227288B08E6}" destId="{38E8EB34-3FBA-449F-AB7B-55465A5AD054}" srcOrd="1" destOrd="0" presId="urn:microsoft.com/office/officeart/2005/8/layout/orgChart1"/>
    <dgm:cxn modelId="{2FEB099B-A8EA-4FEF-B084-F109E38A35EC}" type="presParOf" srcId="{38E8EB34-3FBA-449F-AB7B-55465A5AD054}" destId="{3C9003AB-3531-4C93-AFE2-A6EF0043C1D9}" srcOrd="0" destOrd="0" presId="urn:microsoft.com/office/officeart/2005/8/layout/orgChart1"/>
    <dgm:cxn modelId="{D086343C-80E7-41D1-B9FE-A033BFEAD65D}" type="presParOf" srcId="{3C9003AB-3531-4C93-AFE2-A6EF0043C1D9}" destId="{96083590-009C-4C2A-8455-D971E1C26495}" srcOrd="0" destOrd="0" presId="urn:microsoft.com/office/officeart/2005/8/layout/orgChart1"/>
    <dgm:cxn modelId="{5EB87FEE-AAEB-4996-912B-B6A8D21D162B}" type="presParOf" srcId="{3C9003AB-3531-4C93-AFE2-A6EF0043C1D9}" destId="{7731F69A-0012-41F5-97A4-D155CEC599D8}" srcOrd="1" destOrd="0" presId="urn:microsoft.com/office/officeart/2005/8/layout/orgChart1"/>
    <dgm:cxn modelId="{1E535A62-D7D1-4C59-846C-94930F9F7AE1}" type="presParOf" srcId="{38E8EB34-3FBA-449F-AB7B-55465A5AD054}" destId="{963CE1BC-CE52-4922-9A28-42BE401EB585}" srcOrd="1" destOrd="0" presId="urn:microsoft.com/office/officeart/2005/8/layout/orgChart1"/>
    <dgm:cxn modelId="{AAEB2A28-14E0-45E1-84BB-5B0C718533C5}" type="presParOf" srcId="{38E8EB34-3FBA-449F-AB7B-55465A5AD054}" destId="{6CE2363A-2C10-46F7-A2F0-42FB591FAB0F}" srcOrd="2" destOrd="0" presId="urn:microsoft.com/office/officeart/2005/8/layout/orgChart1"/>
    <dgm:cxn modelId="{A3DCB9B8-0F3F-442C-95A7-564D8E5F8908}" type="presParOf" srcId="{621B002C-5449-47D4-9411-5227288B08E6}" destId="{557BA670-D565-4242-8B6F-19CA64FD5126}" srcOrd="2" destOrd="0" presId="urn:microsoft.com/office/officeart/2005/8/layout/orgChart1"/>
    <dgm:cxn modelId="{8C307050-5F83-4D06-A7D9-8405CC667C64}" type="presParOf" srcId="{557BA670-D565-4242-8B6F-19CA64FD5126}" destId="{04F2357D-B933-43C0-9668-2C150EAA213B}" srcOrd="0" destOrd="0" presId="urn:microsoft.com/office/officeart/2005/8/layout/orgChart1"/>
    <dgm:cxn modelId="{002A3CB8-2DBE-408F-A588-EB668FB3FA25}" type="presParOf" srcId="{04F2357D-B933-43C0-9668-2C150EAA213B}" destId="{9D72A900-4E5F-4A66-9639-A7B547150BC1}" srcOrd="0" destOrd="0" presId="urn:microsoft.com/office/officeart/2005/8/layout/orgChart1"/>
    <dgm:cxn modelId="{88818635-7499-498D-A2C5-A12C4877AAE5}" type="presParOf" srcId="{04F2357D-B933-43C0-9668-2C150EAA213B}" destId="{A39A217B-44F9-45D0-B75E-559C672658E8}" srcOrd="1" destOrd="0" presId="urn:microsoft.com/office/officeart/2005/8/layout/orgChart1"/>
    <dgm:cxn modelId="{E33A5E62-FD58-4CFF-9B8A-9F157723B88F}" type="presParOf" srcId="{557BA670-D565-4242-8B6F-19CA64FD5126}" destId="{637F3874-4680-4C2B-9279-1D5350F3569D}" srcOrd="1" destOrd="0" presId="urn:microsoft.com/office/officeart/2005/8/layout/orgChart1"/>
    <dgm:cxn modelId="{89EF226E-1A5D-4BA8-8B92-F015D0DA1991}" type="presParOf" srcId="{637F3874-4680-4C2B-9279-1D5350F3569D}" destId="{537E761E-6332-422D-84EA-61D169912AFF}" srcOrd="0" destOrd="0" presId="urn:microsoft.com/office/officeart/2005/8/layout/orgChart1"/>
    <dgm:cxn modelId="{290472A8-7C8E-4309-87C6-CC1B5208E3DB}" type="presParOf" srcId="{637F3874-4680-4C2B-9279-1D5350F3569D}" destId="{158DF37A-3C44-45B0-9581-597BFE7134FF}" srcOrd="1" destOrd="0" presId="urn:microsoft.com/office/officeart/2005/8/layout/orgChart1"/>
    <dgm:cxn modelId="{74CEB452-A36D-4D43-B38B-2F85288FCD29}" type="presParOf" srcId="{158DF37A-3C44-45B0-9581-597BFE7134FF}" destId="{24A1A6E7-F6EE-4335-A3BE-50C0F0EE027F}" srcOrd="0" destOrd="0" presId="urn:microsoft.com/office/officeart/2005/8/layout/orgChart1"/>
    <dgm:cxn modelId="{B4902F4A-B856-407D-80FF-E4C457FDB4F7}" type="presParOf" srcId="{24A1A6E7-F6EE-4335-A3BE-50C0F0EE027F}" destId="{999B36D7-B0B9-434D-A083-3B74C4889FD0}" srcOrd="0" destOrd="0" presId="urn:microsoft.com/office/officeart/2005/8/layout/orgChart1"/>
    <dgm:cxn modelId="{F1A75C3B-E8A7-42BC-BA6D-A0ECE62A5FDD}" type="presParOf" srcId="{24A1A6E7-F6EE-4335-A3BE-50C0F0EE027F}" destId="{143E168B-FDFF-426D-AE52-359E78581ACD}" srcOrd="1" destOrd="0" presId="urn:microsoft.com/office/officeart/2005/8/layout/orgChart1"/>
    <dgm:cxn modelId="{D0B8143D-5CF6-4C76-83B0-AE7AD230A317}" type="presParOf" srcId="{158DF37A-3C44-45B0-9581-597BFE7134FF}" destId="{AA69669E-9A60-4EE1-8AC5-E07C9F1D0281}" srcOrd="1" destOrd="0" presId="urn:microsoft.com/office/officeart/2005/8/layout/orgChart1"/>
    <dgm:cxn modelId="{2C9D42C5-5FB3-488B-9A25-18D5D2B67F41}" type="presParOf" srcId="{158DF37A-3C44-45B0-9581-597BFE7134FF}" destId="{F33729FC-C3ED-41BC-B943-8A14525F5C4E}" srcOrd="2" destOrd="0" presId="urn:microsoft.com/office/officeart/2005/8/layout/orgChart1"/>
    <dgm:cxn modelId="{692FF8EF-148C-4D77-AC7C-35B515352522}" type="presParOf" srcId="{557BA670-D565-4242-8B6F-19CA64FD5126}" destId="{085B9A2A-2BAC-4981-B924-121782C6CB74}" srcOrd="2" destOrd="0" presId="urn:microsoft.com/office/officeart/2005/8/layout/orgChart1"/>
    <dgm:cxn modelId="{3BE2C143-96EA-4E29-AA5A-57789A7535A9}" type="presParOf" srcId="{621B002C-5449-47D4-9411-5227288B08E6}" destId="{F3404D22-61CF-4DF7-9850-A73C9FDD0D30}" srcOrd="3" destOrd="0" presId="urn:microsoft.com/office/officeart/2005/8/layout/orgChart1"/>
    <dgm:cxn modelId="{4B84D7BA-8AFB-4815-A97F-67D171B11DA7}" type="presParOf" srcId="{F3404D22-61CF-4DF7-9850-A73C9FDD0D30}" destId="{10DEA8BF-F513-4339-A524-BBEB03B774EB}" srcOrd="0" destOrd="0" presId="urn:microsoft.com/office/officeart/2005/8/layout/orgChart1"/>
    <dgm:cxn modelId="{0E628745-8807-4589-A18E-C57A367B2667}" type="presParOf" srcId="{10DEA8BF-F513-4339-A524-BBEB03B774EB}" destId="{DB7AFE52-755B-4F86-BD55-A315610E2C22}" srcOrd="0" destOrd="0" presId="urn:microsoft.com/office/officeart/2005/8/layout/orgChart1"/>
    <dgm:cxn modelId="{98DB6E2E-E408-40F0-B1D4-595DE7A43C84}" type="presParOf" srcId="{10DEA8BF-F513-4339-A524-BBEB03B774EB}" destId="{DAF5C5AE-23F9-45F5-85EE-6D5A6A6D0BB4}" srcOrd="1" destOrd="0" presId="urn:microsoft.com/office/officeart/2005/8/layout/orgChart1"/>
    <dgm:cxn modelId="{41EB3398-AB62-4796-880C-BB8AAE6DF4B8}" type="presParOf" srcId="{F3404D22-61CF-4DF7-9850-A73C9FDD0D30}" destId="{4E0DDFDB-F9C9-4309-A4BC-563C07F0AE04}" srcOrd="1" destOrd="0" presId="urn:microsoft.com/office/officeart/2005/8/layout/orgChart1"/>
    <dgm:cxn modelId="{36D3DA89-4D6D-4F00-9369-308447BC9430}" type="presParOf" srcId="{F3404D22-61CF-4DF7-9850-A73C9FDD0D30}" destId="{6805ABBD-F770-4391-8A7E-8DC5F771969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E761E-6332-422D-84EA-61D169912AFF}">
      <dsp:nvSpPr>
        <dsp:cNvPr id="0" name=""/>
        <dsp:cNvSpPr/>
      </dsp:nvSpPr>
      <dsp:spPr>
        <a:xfrm>
          <a:off x="3091327" y="1597195"/>
          <a:ext cx="832949" cy="318888"/>
        </a:xfrm>
        <a:custGeom>
          <a:avLst/>
          <a:gdLst/>
          <a:ahLst/>
          <a:cxnLst/>
          <a:rect l="0" t="0" r="0" b="0"/>
          <a:pathLst>
            <a:path>
              <a:moveTo>
                <a:pt x="832949" y="0"/>
              </a:moveTo>
              <a:lnTo>
                <a:pt x="832949" y="177876"/>
              </a:lnTo>
              <a:lnTo>
                <a:pt x="0" y="177876"/>
              </a:lnTo>
              <a:lnTo>
                <a:pt x="0" y="318888"/>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2788E42F-176A-43C1-B3DF-526A22C16DC0}">
      <dsp:nvSpPr>
        <dsp:cNvPr id="0" name=""/>
        <dsp:cNvSpPr/>
      </dsp:nvSpPr>
      <dsp:spPr>
        <a:xfrm>
          <a:off x="2807" y="925710"/>
          <a:ext cx="1342969" cy="671484"/>
        </a:xfrm>
        <a:prstGeom prst="rect">
          <a:avLst/>
        </a:prstGeom>
        <a:solidFill>
          <a:srgbClr val="3B3B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1">
            <a:lnSpc>
              <a:spcPct val="90000"/>
            </a:lnSpc>
            <a:spcBef>
              <a:spcPct val="0"/>
            </a:spcBef>
            <a:spcAft>
              <a:spcPct val="35000"/>
            </a:spcAft>
            <a:buNone/>
          </a:pPr>
          <a:r>
            <a:rPr lang="en-US" sz="1700" kern="1200" dirty="0" err="1"/>
            <a:t>Cab_Data</a:t>
          </a:r>
          <a:endParaRPr lang="ar-SA" sz="1700" kern="1200" dirty="0"/>
        </a:p>
      </dsp:txBody>
      <dsp:txXfrm>
        <a:off x="2807" y="925710"/>
        <a:ext cx="1342969" cy="671484"/>
      </dsp:txXfrm>
    </dsp:sp>
    <dsp:sp modelId="{96083590-009C-4C2A-8455-D971E1C26495}">
      <dsp:nvSpPr>
        <dsp:cNvPr id="0" name=""/>
        <dsp:cNvSpPr/>
      </dsp:nvSpPr>
      <dsp:spPr>
        <a:xfrm>
          <a:off x="1627800" y="925710"/>
          <a:ext cx="1342969" cy="671484"/>
        </a:xfrm>
        <a:prstGeom prst="rect">
          <a:avLst/>
        </a:prstGeom>
        <a:solidFill>
          <a:srgbClr val="3B3B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1">
            <a:lnSpc>
              <a:spcPct val="90000"/>
            </a:lnSpc>
            <a:spcBef>
              <a:spcPct val="0"/>
            </a:spcBef>
            <a:spcAft>
              <a:spcPct val="35000"/>
            </a:spcAft>
            <a:buNone/>
          </a:pPr>
          <a:r>
            <a:rPr lang="en-US" sz="1700" kern="1200" dirty="0"/>
            <a:t>City</a:t>
          </a:r>
          <a:endParaRPr lang="ar-SA" sz="1700" kern="1200" dirty="0"/>
        </a:p>
      </dsp:txBody>
      <dsp:txXfrm>
        <a:off x="1627800" y="925710"/>
        <a:ext cx="1342969" cy="671484"/>
      </dsp:txXfrm>
    </dsp:sp>
    <dsp:sp modelId="{9D72A900-4E5F-4A66-9639-A7B547150BC1}">
      <dsp:nvSpPr>
        <dsp:cNvPr id="0" name=""/>
        <dsp:cNvSpPr/>
      </dsp:nvSpPr>
      <dsp:spPr>
        <a:xfrm>
          <a:off x="3252793" y="925710"/>
          <a:ext cx="1342969" cy="671484"/>
        </a:xfrm>
        <a:prstGeom prst="rect">
          <a:avLst/>
        </a:prstGeom>
        <a:solidFill>
          <a:srgbClr val="3B3B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1">
            <a:lnSpc>
              <a:spcPct val="90000"/>
            </a:lnSpc>
            <a:spcBef>
              <a:spcPct val="0"/>
            </a:spcBef>
            <a:spcAft>
              <a:spcPct val="35000"/>
            </a:spcAft>
            <a:buNone/>
          </a:pPr>
          <a:r>
            <a:rPr lang="en-US" sz="1700" kern="1200" dirty="0" err="1"/>
            <a:t>Customer_ID</a:t>
          </a:r>
          <a:endParaRPr lang="ar-SA" sz="1700" kern="1200" dirty="0"/>
        </a:p>
      </dsp:txBody>
      <dsp:txXfrm>
        <a:off x="3252793" y="925710"/>
        <a:ext cx="1342969" cy="671484"/>
      </dsp:txXfrm>
    </dsp:sp>
    <dsp:sp modelId="{999B36D7-B0B9-434D-A083-3B74C4889FD0}">
      <dsp:nvSpPr>
        <dsp:cNvPr id="0" name=""/>
        <dsp:cNvSpPr/>
      </dsp:nvSpPr>
      <dsp:spPr>
        <a:xfrm>
          <a:off x="749693" y="1916083"/>
          <a:ext cx="4683269" cy="6714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1">
            <a:lnSpc>
              <a:spcPct val="90000"/>
            </a:lnSpc>
            <a:spcBef>
              <a:spcPct val="0"/>
            </a:spcBef>
            <a:spcAft>
              <a:spcPct val="35000"/>
            </a:spcAft>
            <a:buNone/>
          </a:pPr>
          <a:r>
            <a:rPr lang="en-US" sz="2400" b="1" kern="1200" dirty="0" err="1"/>
            <a:t>Master_dataset</a:t>
          </a:r>
          <a:endParaRPr lang="ar-SA" sz="2400" b="1" kern="1200" dirty="0"/>
        </a:p>
      </dsp:txBody>
      <dsp:txXfrm>
        <a:off x="749693" y="1916083"/>
        <a:ext cx="4683269" cy="671484"/>
      </dsp:txXfrm>
    </dsp:sp>
    <dsp:sp modelId="{DB7AFE52-755B-4F86-BD55-A315610E2C22}">
      <dsp:nvSpPr>
        <dsp:cNvPr id="0" name=""/>
        <dsp:cNvSpPr/>
      </dsp:nvSpPr>
      <dsp:spPr>
        <a:xfrm>
          <a:off x="4877785" y="925710"/>
          <a:ext cx="1342969" cy="671484"/>
        </a:xfrm>
        <a:prstGeom prst="rect">
          <a:avLst/>
        </a:prstGeom>
        <a:solidFill>
          <a:srgbClr val="3B3B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1">
            <a:lnSpc>
              <a:spcPct val="90000"/>
            </a:lnSpc>
            <a:spcBef>
              <a:spcPct val="0"/>
            </a:spcBef>
            <a:spcAft>
              <a:spcPct val="35000"/>
            </a:spcAft>
            <a:buNone/>
          </a:pPr>
          <a:r>
            <a:rPr lang="en-US" sz="1700" kern="1200" dirty="0" err="1"/>
            <a:t>Transaction_ID</a:t>
          </a:r>
          <a:endParaRPr lang="ar-SA" sz="1700" kern="1200" dirty="0"/>
        </a:p>
      </dsp:txBody>
      <dsp:txXfrm>
        <a:off x="4877785" y="925710"/>
        <a:ext cx="1342969" cy="67148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764DE79-268F-4C1A-8933-263129D2AF90}" type="datetimeFigureOut">
              <a:rPr lang="en-US" dirty="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64DE79-268F-4C1A-8933-263129D2AF90}" type="datetimeFigureOut">
              <a:rPr lang="en-US" dirty="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64DE79-268F-4C1A-8933-263129D2AF90}" type="datetimeFigureOut">
              <a:rPr lang="en-US" dirty="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&lt;Virtual Internship&gt;</a:t>
            </a:r>
          </a:p>
          <a:p>
            <a:endParaRPr lang="en-US" sz="4000" dirty="0"/>
          </a:p>
          <a:p>
            <a:r>
              <a:rPr lang="en-US" sz="2800" b="1" dirty="0"/>
              <a:t>&lt; 21-May-2024 &gt;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a:br>
            <a:br>
              <a:rPr lang="en-US"/>
            </a:br>
            <a:br>
              <a:rPr lang="en-US"/>
            </a:br>
            <a:r>
              <a:rPr lang="en-US" sz="600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dirty="0">
              <a:solidFill>
                <a:srgbClr val="FF6600"/>
              </a:solidFill>
            </a:endParaRPr>
          </a:p>
          <a:p>
            <a:pPr algn="just" rtl="0"/>
            <a:r>
              <a:rPr lang="en-US" b="1" i="0" dirty="0">
                <a:solidFill>
                  <a:srgbClr val="FF6600"/>
                </a:solidFill>
                <a:effectLst/>
                <a:highlight>
                  <a:srgbClr val="FFFFFF"/>
                </a:highlight>
                <a:latin typeface="Helvetica Neue"/>
              </a:rPr>
              <a:t>Number Of Users For Each Company/City</a:t>
            </a:r>
            <a:r>
              <a:rPr lang="en-US" sz="2400" dirty="0">
                <a:solidFill>
                  <a:srgbClr val="FF6600"/>
                </a:solidFill>
              </a:rPr>
              <a:t>         </a:t>
            </a:r>
          </a:p>
          <a:p>
            <a:pPr algn="just" rtl="0"/>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مربع نص 11">
            <a:extLst>
              <a:ext uri="{FF2B5EF4-FFF2-40B4-BE49-F238E27FC236}">
                <a16:creationId xmlns:a16="http://schemas.microsoft.com/office/drawing/2014/main" id="{F20EF562-4EBD-33BB-5B6F-0C384D14DD7A}"/>
              </a:ext>
            </a:extLst>
          </p:cNvPr>
          <p:cNvSpPr txBox="1"/>
          <p:nvPr/>
        </p:nvSpPr>
        <p:spPr>
          <a:xfrm>
            <a:off x="4511674" y="5807544"/>
            <a:ext cx="6913564" cy="646331"/>
          </a:xfrm>
          <a:prstGeom prst="rect">
            <a:avLst/>
          </a:prstGeom>
          <a:noFill/>
        </p:spPr>
        <p:txBody>
          <a:bodyPr wrap="square">
            <a:spAutoFit/>
          </a:bodyPr>
          <a:lstStyle/>
          <a:p>
            <a:r>
              <a:rPr lang="en-US" b="1" i="0" dirty="0">
                <a:solidFill>
                  <a:srgbClr val="000000"/>
                </a:solidFill>
                <a:effectLst/>
                <a:highlight>
                  <a:srgbClr val="FFFFFF"/>
                </a:highlight>
                <a:latin typeface="Helvetica Neue"/>
              </a:rPr>
              <a:t>Are there different preferences in different cities? </a:t>
            </a:r>
            <a:r>
              <a:rPr lang="en-US" b="0" i="0" dirty="0">
                <a:solidFill>
                  <a:srgbClr val="000000"/>
                </a:solidFill>
                <a:effectLst/>
                <a:highlight>
                  <a:srgbClr val="FFFFFF"/>
                </a:highlight>
                <a:latin typeface="Helvetica Neue"/>
              </a:rPr>
              <a:t>Most users in most cities prefer Yellow Cab company</a:t>
            </a:r>
            <a:endParaRPr lang="ar-SA" dirty="0"/>
          </a:p>
        </p:txBody>
      </p:sp>
      <p:pic>
        <p:nvPicPr>
          <p:cNvPr id="4098" name="Picture 2">
            <a:extLst>
              <a:ext uri="{FF2B5EF4-FFF2-40B4-BE49-F238E27FC236}">
                <a16:creationId xmlns:a16="http://schemas.microsoft.com/office/drawing/2014/main" id="{833E3032-D202-0E39-8E4D-8CB527850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849" y="1050650"/>
            <a:ext cx="6280969" cy="477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80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a:br>
            <a:br>
              <a:rPr lang="en-US"/>
            </a:br>
            <a:br>
              <a:rPr lang="en-US"/>
            </a:br>
            <a:r>
              <a:rPr lang="en-US" sz="600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algn="l"/>
            <a:endParaRPr lang="en-US" b="1" i="0" dirty="0">
              <a:solidFill>
                <a:srgbClr val="FF6600"/>
              </a:solidFill>
              <a:effectLst/>
              <a:highlight>
                <a:srgbClr val="FFFFFF"/>
              </a:highlight>
              <a:latin typeface="Helvetica Neue"/>
            </a:endParaRPr>
          </a:p>
          <a:p>
            <a:pPr algn="l"/>
            <a:r>
              <a:rPr lang="en-US" b="1" i="0" dirty="0">
                <a:solidFill>
                  <a:srgbClr val="FF6600"/>
                </a:solidFill>
                <a:effectLst/>
                <a:highlight>
                  <a:srgbClr val="FFFFFF"/>
                </a:highlight>
                <a:latin typeface="Helvetica Neue"/>
              </a:rPr>
              <a:t>Total Number Of Users For Each Company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مربع نص 11">
            <a:extLst>
              <a:ext uri="{FF2B5EF4-FFF2-40B4-BE49-F238E27FC236}">
                <a16:creationId xmlns:a16="http://schemas.microsoft.com/office/drawing/2014/main" id="{F20EF562-4EBD-33BB-5B6F-0C384D14DD7A}"/>
              </a:ext>
            </a:extLst>
          </p:cNvPr>
          <p:cNvSpPr txBox="1"/>
          <p:nvPr/>
        </p:nvSpPr>
        <p:spPr>
          <a:xfrm>
            <a:off x="4542671" y="5528576"/>
            <a:ext cx="6913564" cy="923330"/>
          </a:xfrm>
          <a:prstGeom prst="rect">
            <a:avLst/>
          </a:prstGeom>
          <a:noFill/>
        </p:spPr>
        <p:txBody>
          <a:bodyPr wrap="square">
            <a:spAutoFit/>
          </a:bodyPr>
          <a:lstStyle/>
          <a:p>
            <a:r>
              <a:rPr lang="en-US" b="1" i="0" dirty="0">
                <a:solidFill>
                  <a:srgbClr val="000000"/>
                </a:solidFill>
                <a:effectLst/>
                <a:highlight>
                  <a:srgbClr val="FFFFFF"/>
                </a:highlight>
                <a:latin typeface="Helvetica Neue"/>
              </a:rPr>
              <a:t>Is there a significant deference between number of users of each company? </a:t>
            </a:r>
            <a:r>
              <a:rPr lang="en-US" b="0" i="0" dirty="0">
                <a:solidFill>
                  <a:srgbClr val="000000"/>
                </a:solidFill>
                <a:effectLst/>
                <a:highlight>
                  <a:srgbClr val="FFFFFF"/>
                </a:highlight>
                <a:latin typeface="Helvetica Neue"/>
              </a:rPr>
              <a:t>Total number of Yellow Cab company users is more than Total number of Pink Cab company users</a:t>
            </a:r>
            <a:endParaRPr lang="ar-SA" dirty="0"/>
          </a:p>
        </p:txBody>
      </p:sp>
      <p:pic>
        <p:nvPicPr>
          <p:cNvPr id="4100" name="Picture 4">
            <a:extLst>
              <a:ext uri="{FF2B5EF4-FFF2-40B4-BE49-F238E27FC236}">
                <a16:creationId xmlns:a16="http://schemas.microsoft.com/office/drawing/2014/main" id="{0A8181A3-D31C-F97D-5EDA-1A58E8E0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799" y="1205399"/>
            <a:ext cx="6664470" cy="418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61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a:br>
            <a:br>
              <a:rPr lang="en-US"/>
            </a:br>
            <a:br>
              <a:rPr lang="en-US"/>
            </a:br>
            <a:r>
              <a:rPr lang="en-US" sz="600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dirty="0">
              <a:solidFill>
                <a:srgbClr val="FF6600"/>
              </a:solidFill>
            </a:endParaRPr>
          </a:p>
          <a:p>
            <a:pPr algn="just" rtl="0"/>
            <a:r>
              <a:rPr lang="en-US" b="1" i="0" dirty="0">
                <a:solidFill>
                  <a:srgbClr val="FF6600"/>
                </a:solidFill>
                <a:effectLst/>
                <a:highlight>
                  <a:srgbClr val="FFFFFF"/>
                </a:highlight>
                <a:latin typeface="Helvetica Neue"/>
              </a:rPr>
              <a:t>Users Gender For Each Company</a:t>
            </a:r>
            <a:r>
              <a:rPr lang="en-US" sz="2400" dirty="0">
                <a:solidFill>
                  <a:srgbClr val="FF6600"/>
                </a:solidFill>
              </a:rPr>
              <a:t>         </a:t>
            </a:r>
          </a:p>
          <a:p>
            <a:pPr algn="just" rtl="0"/>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مربع نص 11">
            <a:extLst>
              <a:ext uri="{FF2B5EF4-FFF2-40B4-BE49-F238E27FC236}">
                <a16:creationId xmlns:a16="http://schemas.microsoft.com/office/drawing/2014/main" id="{F20EF562-4EBD-33BB-5B6F-0C384D14DD7A}"/>
              </a:ext>
            </a:extLst>
          </p:cNvPr>
          <p:cNvSpPr txBox="1"/>
          <p:nvPr/>
        </p:nvSpPr>
        <p:spPr>
          <a:xfrm>
            <a:off x="4511674" y="5667844"/>
            <a:ext cx="6913564" cy="646331"/>
          </a:xfrm>
          <a:prstGeom prst="rect">
            <a:avLst/>
          </a:prstGeom>
          <a:noFill/>
        </p:spPr>
        <p:txBody>
          <a:bodyPr wrap="square">
            <a:spAutoFit/>
          </a:bodyPr>
          <a:lstStyle/>
          <a:p>
            <a:r>
              <a:rPr lang="en-US" b="1" i="0" dirty="0">
                <a:solidFill>
                  <a:srgbClr val="000000"/>
                </a:solidFill>
                <a:effectLst/>
                <a:highlight>
                  <a:srgbClr val="FFFFFF"/>
                </a:highlight>
                <a:latin typeface="Helvetica Neue"/>
              </a:rPr>
              <a:t>Are there different preferences for males and females? </a:t>
            </a:r>
            <a:r>
              <a:rPr lang="en-US" b="0" i="0" dirty="0">
                <a:solidFill>
                  <a:srgbClr val="000000"/>
                </a:solidFill>
                <a:effectLst/>
                <a:highlight>
                  <a:srgbClr val="FFFFFF"/>
                </a:highlight>
                <a:latin typeface="Helvetica Neue"/>
              </a:rPr>
              <a:t>No, The ratio of males and females is similar in both companies.</a:t>
            </a:r>
            <a:endParaRPr lang="ar-SA" dirty="0"/>
          </a:p>
        </p:txBody>
      </p:sp>
      <p:pic>
        <p:nvPicPr>
          <p:cNvPr id="8196" name="Picture 4">
            <a:extLst>
              <a:ext uri="{FF2B5EF4-FFF2-40B4-BE49-F238E27FC236}">
                <a16:creationId xmlns:a16="http://schemas.microsoft.com/office/drawing/2014/main" id="{FA73E6BC-C4C8-E464-396F-89868DB7B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369" y="1169760"/>
            <a:ext cx="6924310" cy="434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53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6000" dirty="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dirty="0">
              <a:solidFill>
                <a:srgbClr val="FF6600"/>
              </a:solidFill>
            </a:endParaRPr>
          </a:p>
          <a:p>
            <a:pPr algn="just" rtl="0"/>
            <a:r>
              <a:rPr lang="en-US" b="1" i="0" dirty="0">
                <a:solidFill>
                  <a:srgbClr val="FF6600"/>
                </a:solidFill>
                <a:effectLst/>
                <a:highlight>
                  <a:srgbClr val="FFFFFF"/>
                </a:highlight>
                <a:latin typeface="Helvetica Neue"/>
              </a:rPr>
              <a:t>Users Age For Each Company</a:t>
            </a:r>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مربع نص 11">
            <a:extLst>
              <a:ext uri="{FF2B5EF4-FFF2-40B4-BE49-F238E27FC236}">
                <a16:creationId xmlns:a16="http://schemas.microsoft.com/office/drawing/2014/main" id="{F20EF562-4EBD-33BB-5B6F-0C384D14DD7A}"/>
              </a:ext>
            </a:extLst>
          </p:cNvPr>
          <p:cNvSpPr txBox="1"/>
          <p:nvPr/>
        </p:nvSpPr>
        <p:spPr>
          <a:xfrm>
            <a:off x="4511674" y="5602109"/>
            <a:ext cx="6913564" cy="923330"/>
          </a:xfrm>
          <a:prstGeom prst="rect">
            <a:avLst/>
          </a:prstGeom>
          <a:noFill/>
        </p:spPr>
        <p:txBody>
          <a:bodyPr wrap="square">
            <a:spAutoFit/>
          </a:bodyPr>
          <a:lstStyle/>
          <a:p>
            <a:r>
              <a:rPr lang="en-US" b="1" i="0" dirty="0">
                <a:solidFill>
                  <a:srgbClr val="000000"/>
                </a:solidFill>
                <a:effectLst/>
                <a:highlight>
                  <a:srgbClr val="FFFFFF"/>
                </a:highlight>
                <a:latin typeface="Helvetica Neue"/>
              </a:rPr>
              <a:t>Are there different preferences for different age groups? </a:t>
            </a:r>
            <a:r>
              <a:rPr lang="en-US" b="0" i="0" dirty="0">
                <a:solidFill>
                  <a:srgbClr val="000000"/>
                </a:solidFill>
                <a:effectLst/>
                <a:highlight>
                  <a:srgbClr val="FFFFFF"/>
                </a:highlight>
                <a:latin typeface="Helvetica Neue"/>
              </a:rPr>
              <a:t>Yellow Cab company have the majority of users among all age groups.</a:t>
            </a:r>
            <a:endParaRPr lang="ar-SA" dirty="0"/>
          </a:p>
        </p:txBody>
      </p:sp>
      <p:pic>
        <p:nvPicPr>
          <p:cNvPr id="9218" name="Picture 2">
            <a:extLst>
              <a:ext uri="{FF2B5EF4-FFF2-40B4-BE49-F238E27FC236}">
                <a16:creationId xmlns:a16="http://schemas.microsoft.com/office/drawing/2014/main" id="{3CC3259A-4810-86E9-9CC2-9849BF918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6" y="1153724"/>
            <a:ext cx="6913564" cy="434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69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6000" dirty="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dirty="0">
              <a:solidFill>
                <a:srgbClr val="FF6600"/>
              </a:solidFill>
            </a:endParaRPr>
          </a:p>
          <a:p>
            <a:pPr algn="just" rtl="0"/>
            <a:r>
              <a:rPr lang="en-US" b="1" i="0" dirty="0">
                <a:solidFill>
                  <a:srgbClr val="FF6600"/>
                </a:solidFill>
                <a:effectLst/>
                <a:highlight>
                  <a:srgbClr val="FFFFFF"/>
                </a:highlight>
                <a:latin typeface="Helvetica Neue"/>
              </a:rPr>
              <a:t>Users Age For Each Company</a:t>
            </a:r>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مربع نص 11">
            <a:extLst>
              <a:ext uri="{FF2B5EF4-FFF2-40B4-BE49-F238E27FC236}">
                <a16:creationId xmlns:a16="http://schemas.microsoft.com/office/drawing/2014/main" id="{F20EF562-4EBD-33BB-5B6F-0C384D14DD7A}"/>
              </a:ext>
            </a:extLst>
          </p:cNvPr>
          <p:cNvSpPr txBox="1"/>
          <p:nvPr/>
        </p:nvSpPr>
        <p:spPr>
          <a:xfrm>
            <a:off x="4511674" y="5602109"/>
            <a:ext cx="6913564" cy="923330"/>
          </a:xfrm>
          <a:prstGeom prst="rect">
            <a:avLst/>
          </a:prstGeom>
          <a:noFill/>
        </p:spPr>
        <p:txBody>
          <a:bodyPr wrap="square">
            <a:spAutoFit/>
          </a:bodyPr>
          <a:lstStyle/>
          <a:p>
            <a:r>
              <a:rPr lang="en-US" b="1" i="0" dirty="0">
                <a:solidFill>
                  <a:srgbClr val="000000"/>
                </a:solidFill>
                <a:effectLst/>
                <a:highlight>
                  <a:srgbClr val="FFFFFF"/>
                </a:highlight>
                <a:latin typeface="Helvetica Neue"/>
              </a:rPr>
              <a:t>Do customer preferences differ based on income differences? </a:t>
            </a:r>
            <a:r>
              <a:rPr lang="en-US" b="0" i="0" dirty="0">
                <a:solidFill>
                  <a:srgbClr val="000000"/>
                </a:solidFill>
                <a:effectLst/>
                <a:highlight>
                  <a:srgbClr val="FFFFFF"/>
                </a:highlight>
                <a:latin typeface="Helvetica Neue"/>
              </a:rPr>
              <a:t>No, the Yellow Cab Company is the preferred choice for people across different income groups.</a:t>
            </a:r>
            <a:endParaRPr lang="ar-SA" dirty="0"/>
          </a:p>
        </p:txBody>
      </p:sp>
      <p:pic>
        <p:nvPicPr>
          <p:cNvPr id="10242" name="Picture 2">
            <a:extLst>
              <a:ext uri="{FF2B5EF4-FFF2-40B4-BE49-F238E27FC236}">
                <a16:creationId xmlns:a16="http://schemas.microsoft.com/office/drawing/2014/main" id="{3480F74C-1562-77E9-8C36-0FA4FEDCB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943" y="1019418"/>
            <a:ext cx="6842869" cy="429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40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6000" dirty="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dirty="0">
              <a:solidFill>
                <a:srgbClr val="FF6600"/>
              </a:solidFill>
            </a:endParaRPr>
          </a:p>
          <a:p>
            <a:pPr algn="just" rtl="0"/>
            <a:r>
              <a:rPr lang="en-US" b="1" i="0" dirty="0">
                <a:solidFill>
                  <a:srgbClr val="FF6600"/>
                </a:solidFill>
                <a:effectLst/>
                <a:highlight>
                  <a:srgbClr val="FFFFFF"/>
                </a:highlight>
                <a:latin typeface="Helvetica Neue"/>
              </a:rPr>
              <a:t>Users Age For Each Company</a:t>
            </a:r>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مربع نص 11">
            <a:extLst>
              <a:ext uri="{FF2B5EF4-FFF2-40B4-BE49-F238E27FC236}">
                <a16:creationId xmlns:a16="http://schemas.microsoft.com/office/drawing/2014/main" id="{F20EF562-4EBD-33BB-5B6F-0C384D14DD7A}"/>
              </a:ext>
            </a:extLst>
          </p:cNvPr>
          <p:cNvSpPr txBox="1"/>
          <p:nvPr/>
        </p:nvSpPr>
        <p:spPr>
          <a:xfrm>
            <a:off x="4511674" y="5246509"/>
            <a:ext cx="6913564" cy="1200329"/>
          </a:xfrm>
          <a:prstGeom prst="rect">
            <a:avLst/>
          </a:prstGeom>
          <a:noFill/>
        </p:spPr>
        <p:txBody>
          <a:bodyPr wrap="square">
            <a:spAutoFit/>
          </a:bodyPr>
          <a:lstStyle/>
          <a:p>
            <a:r>
              <a:rPr lang="en-US" b="1" i="0" dirty="0">
                <a:solidFill>
                  <a:srgbClr val="000000"/>
                </a:solidFill>
                <a:effectLst/>
                <a:highlight>
                  <a:srgbClr val="FFFFFF"/>
                </a:highlight>
                <a:latin typeface="Helvetica Neue"/>
              </a:rPr>
              <a:t>Do customers tend to repeat their experiences? If so, which company has the highest rate of repeat customers? </a:t>
            </a:r>
            <a:r>
              <a:rPr lang="en-US" b="0" i="0" dirty="0">
                <a:solidFill>
                  <a:srgbClr val="000000"/>
                </a:solidFill>
                <a:effectLst/>
                <a:highlight>
                  <a:srgbClr val="FFFFFF"/>
                </a:highlight>
                <a:latin typeface="Helvetica Neue"/>
              </a:rPr>
              <a:t>Many users used the service once, but it seems that yellow company's users are more likely to repeat their experience.</a:t>
            </a:r>
            <a:endParaRPr lang="ar-SA" dirty="0"/>
          </a:p>
        </p:txBody>
      </p:sp>
      <p:pic>
        <p:nvPicPr>
          <p:cNvPr id="11268" name="Picture 4">
            <a:extLst>
              <a:ext uri="{FF2B5EF4-FFF2-40B4-BE49-F238E27FC236}">
                <a16:creationId xmlns:a16="http://schemas.microsoft.com/office/drawing/2014/main" id="{BF7AC1BD-7FF2-9C42-64AC-D78F6CD21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759" y="937709"/>
            <a:ext cx="6880439" cy="432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315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4000" dirty="0">
                <a:solidFill>
                  <a:srgbClr val="FF6600"/>
                </a:solidFill>
              </a:rPr>
              <a:t>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39454" y="-27780"/>
            <a:ext cx="6858004" cy="6913563"/>
          </a:xfrm>
        </p:spPr>
        <p:txBody>
          <a:bodyPr vert="vert270">
            <a:normAutofit/>
          </a:bodyPr>
          <a:lstStyle/>
          <a:p>
            <a:pPr algn="l"/>
            <a:endParaRPr lang="ar-SA" b="0" i="0" dirty="0">
              <a:solidFill>
                <a:srgbClr val="3B3B3B"/>
              </a:solidFill>
              <a:effectLst/>
              <a:latin typeface="Helvetica Neue"/>
            </a:endParaRPr>
          </a:p>
          <a:p>
            <a:pPr algn="l"/>
            <a:endParaRPr lang="ar-SA" dirty="0">
              <a:solidFill>
                <a:srgbClr val="3B3B3B"/>
              </a:solidFill>
              <a:latin typeface="Helvetica Neue"/>
            </a:endParaRPr>
          </a:p>
          <a:p>
            <a:pPr algn="l"/>
            <a:endParaRPr lang="ar-SA" b="0" i="0" dirty="0">
              <a:solidFill>
                <a:srgbClr val="3B3B3B"/>
              </a:solidFill>
              <a:effectLst/>
              <a:latin typeface="Helvetica Neue"/>
            </a:endParaRPr>
          </a:p>
          <a:p>
            <a:pPr algn="l"/>
            <a:endParaRPr lang="ar-SA" dirty="0">
              <a:solidFill>
                <a:srgbClr val="3B3B3B"/>
              </a:solidFill>
              <a:latin typeface="Helvetica Neue"/>
            </a:endParaRPr>
          </a:p>
          <a:p>
            <a:pPr algn="l"/>
            <a:endParaRPr lang="ar-SA" b="0" i="0" dirty="0">
              <a:solidFill>
                <a:srgbClr val="3B3B3B"/>
              </a:solidFill>
              <a:effectLst/>
              <a:latin typeface="Helvetica Neue"/>
            </a:endParaRPr>
          </a:p>
          <a:p>
            <a:pPr algn="l"/>
            <a:endParaRPr lang="ar-SA" b="0" i="0" dirty="0">
              <a:solidFill>
                <a:srgbClr val="3B3B3B"/>
              </a:solidFill>
              <a:effectLst/>
              <a:latin typeface="Helvetica Neue"/>
            </a:endParaRPr>
          </a:p>
          <a:p>
            <a:pPr algn="l"/>
            <a:r>
              <a:rPr lang="en-US" b="0" i="0" dirty="0">
                <a:solidFill>
                  <a:srgbClr val="3B3B3B"/>
                </a:solidFill>
                <a:effectLst/>
                <a:latin typeface="Helvetica Neue"/>
              </a:rPr>
              <a:t>Based on the data analysis, it is recommended that the client invest in the </a:t>
            </a:r>
            <a:r>
              <a:rPr lang="en-US" b="1" i="0" dirty="0">
                <a:solidFill>
                  <a:srgbClr val="3B3B3B"/>
                </a:solidFill>
                <a:effectLst/>
                <a:latin typeface="Helvetica Neue"/>
              </a:rPr>
              <a:t>Yellow Cab company.</a:t>
            </a:r>
            <a:endParaRPr lang="en-US" b="0" i="0" dirty="0">
              <a:solidFill>
                <a:srgbClr val="3B3B3B"/>
              </a:solidFill>
              <a:effectLst/>
              <a:latin typeface="Helvetica Neue"/>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779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pPr rtl="0"/>
            <a:r>
              <a:rPr lang="en-US" sz="6600" dirty="0">
                <a:solidFill>
                  <a:srgbClr val="FF6600"/>
                </a:solidFill>
              </a:rPr>
              <a:t>Thank You</a:t>
            </a:r>
          </a:p>
          <a:p>
            <a:pPr rtl="0"/>
            <a:endParaRPr lang="en-US" sz="6600" dirty="0">
              <a:solidFill>
                <a:srgbClr val="FF6600"/>
              </a:solidFill>
            </a:endParaRPr>
          </a:p>
        </p:txBody>
      </p:sp>
    </p:spTree>
    <p:extLst>
      <p:ext uri="{BB962C8B-B14F-4D97-AF65-F5344CB8AC3E}">
        <p14:creationId xmlns:p14="http://schemas.microsoft.com/office/powerpoint/2010/main" val="285975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pPr rtl="0"/>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rtl="0"/>
            <a:endParaRPr lang="en-US" sz="2800" dirty="0">
              <a:solidFill>
                <a:srgbClr val="FF6600"/>
              </a:solidFill>
            </a:endParaRPr>
          </a:p>
          <a:p>
            <a:pPr algn="just" rtl="0"/>
            <a:r>
              <a:rPr lang="en-US" sz="2800" dirty="0">
                <a:solidFill>
                  <a:srgbClr val="FF6600"/>
                </a:solidFill>
              </a:rPr>
              <a:t>   </a:t>
            </a:r>
          </a:p>
          <a:p>
            <a:pPr algn="just" rtl="0"/>
            <a:endParaRPr lang="en-US" sz="2800" dirty="0">
              <a:solidFill>
                <a:srgbClr val="FF6600"/>
              </a:solidFill>
            </a:endParaRPr>
          </a:p>
          <a:p>
            <a:pPr algn="just" rtl="0"/>
            <a:r>
              <a:rPr lang="en-US" sz="2800" dirty="0">
                <a:solidFill>
                  <a:srgbClr val="FF6600"/>
                </a:solidFill>
              </a:rPr>
              <a:t>         </a:t>
            </a:r>
          </a:p>
          <a:p>
            <a:pPr marL="971550" lvl="1" indent="-514350" algn="just" rtl="0">
              <a:buFont typeface="+mj-lt"/>
              <a:buAutoNum type="arabicPeriod"/>
            </a:pPr>
            <a:r>
              <a:rPr lang="en-US" sz="2800" dirty="0">
                <a:solidFill>
                  <a:srgbClr val="FF6600"/>
                </a:solidFill>
              </a:rPr>
              <a:t>Problem Statement</a:t>
            </a:r>
          </a:p>
          <a:p>
            <a:pPr marL="971550" lvl="1" indent="-514350" algn="just" rtl="0">
              <a:buFont typeface="+mj-lt"/>
              <a:buAutoNum type="arabicPeriod"/>
            </a:pPr>
            <a:r>
              <a:rPr lang="en-US" sz="2800" dirty="0">
                <a:solidFill>
                  <a:srgbClr val="FF6600"/>
                </a:solidFill>
              </a:rPr>
              <a:t>Approach</a:t>
            </a:r>
          </a:p>
          <a:p>
            <a:pPr marL="971550" lvl="1" indent="-514350" algn="just" rtl="0">
              <a:buFont typeface="+mj-lt"/>
              <a:buAutoNum type="arabicPeriod"/>
            </a:pPr>
            <a:r>
              <a:rPr lang="en-US" sz="2800" dirty="0">
                <a:solidFill>
                  <a:srgbClr val="FF6600"/>
                </a:solidFill>
              </a:rPr>
              <a:t>EDA</a:t>
            </a:r>
          </a:p>
          <a:p>
            <a:pPr marL="971550" lvl="1" indent="-514350" algn="just" rtl="0">
              <a:buFont typeface="+mj-lt"/>
              <a:buAutoNum type="arabicPeriod"/>
            </a:pPr>
            <a:r>
              <a:rPr lang="en-US" sz="2800" dirty="0">
                <a:solidFill>
                  <a:srgbClr val="FF6600"/>
                </a:solidFill>
              </a:rPr>
              <a:t>EDA Summary</a:t>
            </a:r>
          </a:p>
          <a:p>
            <a:pPr marL="971550" lvl="1" indent="-514350" algn="just" rtl="0">
              <a:buFont typeface="+mj-lt"/>
              <a:buAutoNum type="arabicPeriod"/>
            </a:pPr>
            <a:r>
              <a:rPr lang="en-US" sz="2800" dirty="0">
                <a:solidFill>
                  <a:srgbClr val="FF6600"/>
                </a:solidFill>
              </a:rPr>
              <a:t>Recommendations</a:t>
            </a:r>
          </a:p>
          <a:p>
            <a:pPr rtl="0"/>
            <a:endParaRPr lang="en-US" sz="2800" dirty="0">
              <a:solidFill>
                <a:srgbClr val="FF6600"/>
              </a:solidFill>
            </a:endParaRPr>
          </a:p>
          <a:p>
            <a:pPr rtl="0"/>
            <a:endParaRPr lang="en-US" sz="2800" dirty="0">
              <a:solidFill>
                <a:srgbClr val="FF6600"/>
              </a:solidFill>
            </a:endParaRPr>
          </a:p>
          <a:p>
            <a:pPr rtl="0"/>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6000" dirty="0">
                <a:solidFill>
                  <a:srgbClr val="FF6600"/>
                </a:solidFill>
              </a:rPr>
              <a:t>Problem Statement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59966" y="-36093"/>
            <a:ext cx="6858004" cy="6930190"/>
          </a:xfrm>
        </p:spPr>
        <p:txBody>
          <a:bodyPr vert="vert270">
            <a:normAutofit/>
          </a:bodyPr>
          <a:lstStyle/>
          <a:p>
            <a:pPr rtl="0"/>
            <a:endParaRPr lang="en-US" dirty="0">
              <a:solidFill>
                <a:srgbClr val="3B3B3B"/>
              </a:solidFill>
            </a:endParaRPr>
          </a:p>
          <a:p>
            <a:pPr algn="just" rtl="0"/>
            <a:r>
              <a:rPr lang="en-US" dirty="0">
                <a:solidFill>
                  <a:srgbClr val="3B3B3B"/>
                </a:solidFill>
              </a:rPr>
              <a:t>   </a:t>
            </a:r>
          </a:p>
          <a:p>
            <a:pPr algn="just" rtl="0"/>
            <a:r>
              <a:rPr lang="en-US" sz="2800" dirty="0">
                <a:solidFill>
                  <a:srgbClr val="3B3B3B"/>
                </a:solidFill>
              </a:rPr>
              <a:t>         </a:t>
            </a:r>
          </a:p>
          <a:p>
            <a:pPr algn="just" rtl="0"/>
            <a:r>
              <a:rPr lang="en-US" sz="2800" dirty="0">
                <a:solidFill>
                  <a:srgbClr val="3B3B3B"/>
                </a:solidFill>
              </a:rPr>
              <a:t>         </a:t>
            </a:r>
          </a:p>
          <a:p>
            <a:pPr algn="just" rtl="0"/>
            <a:r>
              <a:rPr lang="en-US" sz="2800" dirty="0">
                <a:solidFill>
                  <a:srgbClr val="3B3B3B"/>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3200" dirty="0">
              <a:solidFill>
                <a:srgbClr val="3B3B3B"/>
              </a:solidFill>
            </a:endParaRPr>
          </a:p>
          <a:p>
            <a:pPr rtl="0"/>
            <a:endParaRPr lang="en-US" dirty="0">
              <a:solidFill>
                <a:srgbClr val="3B3B3B"/>
              </a:solidFill>
            </a:endParaRPr>
          </a:p>
          <a:p>
            <a:pPr rtl="0"/>
            <a:endParaRPr lang="en-US" dirty="0">
              <a:solidFill>
                <a:srgbClr val="3B3B3B"/>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51819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6000" dirty="0">
                <a:solidFill>
                  <a:srgbClr val="FF6600"/>
                </a:solidFill>
              </a:rPr>
              <a:t>Approach</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39454" y="-27780"/>
            <a:ext cx="6858004" cy="6913563"/>
          </a:xfrm>
        </p:spPr>
        <p:txBody>
          <a:bodyPr vert="vert270">
            <a:normAutofit/>
          </a:bodyPr>
          <a:lstStyle/>
          <a:p>
            <a:pPr marL="0" indent="0" algn="justLow" rtl="0">
              <a:buNone/>
            </a:pPr>
            <a:endParaRPr lang="en-US" dirty="0">
              <a:solidFill>
                <a:srgbClr val="FF6600"/>
              </a:solidFill>
            </a:endParaRPr>
          </a:p>
          <a:p>
            <a:pPr marL="0" indent="0" algn="justLow" rtl="0">
              <a:buNone/>
            </a:pPr>
            <a:endParaRPr lang="en-US" dirty="0">
              <a:solidFill>
                <a:srgbClr val="FF6600"/>
              </a:solidFill>
            </a:endParaRPr>
          </a:p>
          <a:p>
            <a:pPr marL="0" indent="0" algn="justLow" rtl="0">
              <a:buNone/>
            </a:pPr>
            <a:endParaRPr lang="en-US" dirty="0">
              <a:solidFill>
                <a:srgbClr val="FF6600"/>
              </a:solidFill>
            </a:endParaRPr>
          </a:p>
          <a:p>
            <a:pPr marL="0" indent="0" algn="justLow" rtl="0">
              <a:buNone/>
            </a:pPr>
            <a:endParaRPr lang="en-US" dirty="0">
              <a:solidFill>
                <a:srgbClr val="FF6600"/>
              </a:solidFill>
            </a:endParaRPr>
          </a:p>
          <a:p>
            <a:pPr marL="0" indent="0" algn="justLow" rtl="0">
              <a:buNone/>
            </a:pPr>
            <a:r>
              <a:rPr lang="en-US" b="1" dirty="0">
                <a:solidFill>
                  <a:srgbClr val="FF6600"/>
                </a:solidFill>
              </a:rPr>
              <a:t>The analysis has been divided into four parts: </a:t>
            </a:r>
          </a:p>
          <a:p>
            <a:pPr marL="342900" indent="-342900" algn="justLow" rtl="0">
              <a:buFont typeface="Arial" panose="020B0604020202020204" pitchFamily="34" charset="0"/>
              <a:buChar char="•"/>
            </a:pPr>
            <a:r>
              <a:rPr lang="en-US" dirty="0">
                <a:solidFill>
                  <a:srgbClr val="3B3B3B"/>
                </a:solidFill>
              </a:rPr>
              <a:t>Data Understanding </a:t>
            </a:r>
          </a:p>
          <a:p>
            <a:pPr marL="342900" indent="-342900" algn="justLow" rtl="0">
              <a:buFont typeface="Arial" panose="020B0604020202020204" pitchFamily="34" charset="0"/>
              <a:buChar char="•"/>
            </a:pPr>
            <a:r>
              <a:rPr lang="en-US" dirty="0">
                <a:solidFill>
                  <a:srgbClr val="3B3B3B"/>
                </a:solidFill>
              </a:rPr>
              <a:t>Features generating</a:t>
            </a:r>
          </a:p>
          <a:p>
            <a:pPr marL="342900" indent="-342900" algn="justLow" rtl="0">
              <a:buFont typeface="Arial" panose="020B0604020202020204" pitchFamily="34" charset="0"/>
              <a:buChar char="•"/>
            </a:pPr>
            <a:r>
              <a:rPr lang="en-US" dirty="0">
                <a:solidFill>
                  <a:srgbClr val="3B3B3B"/>
                </a:solidFill>
              </a:rPr>
              <a:t>Hypothesis testing</a:t>
            </a:r>
          </a:p>
          <a:p>
            <a:pPr marL="342900" indent="-342900" algn="justLow" rtl="0">
              <a:buFont typeface="Arial" panose="020B0604020202020204" pitchFamily="34" charset="0"/>
              <a:buChar char="•"/>
            </a:pPr>
            <a:r>
              <a:rPr lang="en-US" dirty="0">
                <a:solidFill>
                  <a:srgbClr val="3B3B3B"/>
                </a:solidFill>
              </a:rPr>
              <a:t>Recommendation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77685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a:extLst>
              <a:ext uri="{FF2B5EF4-FFF2-40B4-BE49-F238E27FC236}">
                <a16:creationId xmlns:a16="http://schemas.microsoft.com/office/drawing/2014/main" id="{1F615F22-AE2F-B948-861C-E9FBDF1B0EB0}"/>
              </a:ext>
            </a:extLst>
          </p:cNvPr>
          <p:cNvSpPr txBox="1">
            <a:spLocks/>
          </p:cNvSpPr>
          <p:nvPr/>
        </p:nvSpPr>
        <p:spPr>
          <a:xfrm rot="5400000">
            <a:off x="4539454" y="-27780"/>
            <a:ext cx="6858004" cy="6913563"/>
          </a:xfrm>
          <a:prstGeom prst="rect">
            <a:avLst/>
          </a:prstGeom>
        </p:spPr>
        <p:txBody>
          <a:bodyPr vert="vert270"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Low" rtl="0"/>
            <a:endParaRPr lang="en-US" dirty="0">
              <a:solidFill>
                <a:srgbClr val="FF6600"/>
              </a:solidFill>
            </a:endParaRPr>
          </a:p>
          <a:p>
            <a:pPr algn="justLow" rtl="0"/>
            <a:endParaRPr lang="en-US" b="1" dirty="0">
              <a:solidFill>
                <a:srgbClr val="FF6600"/>
              </a:solidFill>
            </a:endParaRPr>
          </a:p>
          <a:p>
            <a:pPr algn="justLow" rtl="0"/>
            <a:endParaRPr lang="en-US" b="1" dirty="0">
              <a:solidFill>
                <a:srgbClr val="FF6600"/>
              </a:solidFill>
            </a:endParaRPr>
          </a:p>
          <a:p>
            <a:pPr algn="justLow" rtl="0"/>
            <a:r>
              <a:rPr lang="en-US" b="1" dirty="0">
                <a:solidFill>
                  <a:srgbClr val="FF6600"/>
                </a:solidFill>
              </a:rPr>
              <a:t>The dataset</a:t>
            </a:r>
          </a:p>
          <a:p>
            <a:pPr marL="342900" indent="-342900" algn="justLow" rtl="0">
              <a:buFont typeface="Arial" panose="020B0604020202020204" pitchFamily="34" charset="0"/>
              <a:buChar char="•"/>
            </a:pPr>
            <a:r>
              <a:rPr lang="en-US" dirty="0">
                <a:solidFill>
                  <a:srgbClr val="3B3B3B"/>
                </a:solidFill>
              </a:rPr>
              <a:t>Consists of 4 datasets.</a:t>
            </a:r>
          </a:p>
          <a:p>
            <a:pPr marL="342900" indent="-342900" algn="justLow" rtl="0">
              <a:buFont typeface="Arial" panose="020B0604020202020204" pitchFamily="34" charset="0"/>
              <a:buChar char="•"/>
            </a:pPr>
            <a:r>
              <a:rPr lang="en-US" dirty="0">
                <a:solidFill>
                  <a:srgbClr val="3B3B3B"/>
                </a:solidFill>
              </a:rPr>
              <a:t>12 features for each ride in addition to 4 generated features “total 16 features”.</a:t>
            </a:r>
          </a:p>
          <a:p>
            <a:pPr marL="342900" indent="-342900" algn="justLow" rtl="0">
              <a:buFont typeface="Arial" panose="020B0604020202020204" pitchFamily="34" charset="0"/>
              <a:buChar char="•"/>
            </a:pPr>
            <a:r>
              <a:rPr lang="en-US" dirty="0">
                <a:solidFill>
                  <a:srgbClr val="3B3B3B"/>
                </a:solidFill>
              </a:rPr>
              <a:t>359392 unique datapoints “rides”.</a:t>
            </a: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6000" dirty="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22" name="مجموعة 21">
            <a:extLst>
              <a:ext uri="{FF2B5EF4-FFF2-40B4-BE49-F238E27FC236}">
                <a16:creationId xmlns:a16="http://schemas.microsoft.com/office/drawing/2014/main" id="{2DC61EAF-1D7B-CA15-2669-C4229EE24115}"/>
              </a:ext>
            </a:extLst>
          </p:cNvPr>
          <p:cNvGrpSpPr/>
          <p:nvPr/>
        </p:nvGrpSpPr>
        <p:grpSpPr>
          <a:xfrm>
            <a:off x="4834096" y="3056467"/>
            <a:ext cx="6268720" cy="3476414"/>
            <a:chOff x="4561840" y="122767"/>
            <a:chExt cx="6268720" cy="3476414"/>
          </a:xfrm>
        </p:grpSpPr>
        <p:graphicFrame>
          <p:nvGraphicFramePr>
            <p:cNvPr id="5" name="رسم تخطيطي 4">
              <a:extLst>
                <a:ext uri="{FF2B5EF4-FFF2-40B4-BE49-F238E27FC236}">
                  <a16:creationId xmlns:a16="http://schemas.microsoft.com/office/drawing/2014/main" id="{7C84B221-140F-639F-435D-56C7BFD3699D}"/>
                </a:ext>
              </a:extLst>
            </p:cNvPr>
            <p:cNvGraphicFramePr/>
            <p:nvPr>
              <p:extLst>
                <p:ext uri="{D42A27DB-BD31-4B8C-83A1-F6EECF244321}">
                  <p14:modId xmlns:p14="http://schemas.microsoft.com/office/powerpoint/2010/main" val="1884997134"/>
                </p:ext>
              </p:extLst>
            </p:nvPr>
          </p:nvGraphicFramePr>
          <p:xfrm>
            <a:off x="4561840" y="122767"/>
            <a:ext cx="6268720" cy="3476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رابط كسهم مستقيم 6">
              <a:extLst>
                <a:ext uri="{FF2B5EF4-FFF2-40B4-BE49-F238E27FC236}">
                  <a16:creationId xmlns:a16="http://schemas.microsoft.com/office/drawing/2014/main" id="{0AE3953D-0693-4639-067E-F255E1C4B00A}"/>
                </a:ext>
              </a:extLst>
            </p:cNvPr>
            <p:cNvCxnSpPr>
              <a:cxnSpLocks/>
            </p:cNvCxnSpPr>
            <p:nvPr/>
          </p:nvCxnSpPr>
          <p:spPr>
            <a:xfrm flipH="1">
              <a:off x="8212667" y="1759371"/>
              <a:ext cx="1771316" cy="268396"/>
            </a:xfrm>
            <a:prstGeom prst="straightConnector1">
              <a:avLst/>
            </a:prstGeom>
            <a:ln w="19050" cap="flat" cmpd="sng" algn="ctr">
              <a:solidFill>
                <a:srgbClr val="3B3B3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رابط كسهم مستقيم 7">
              <a:extLst>
                <a:ext uri="{FF2B5EF4-FFF2-40B4-BE49-F238E27FC236}">
                  <a16:creationId xmlns:a16="http://schemas.microsoft.com/office/drawing/2014/main" id="{F4342045-4E02-DAA3-8B34-D9248C9F73E0}"/>
                </a:ext>
              </a:extLst>
            </p:cNvPr>
            <p:cNvCxnSpPr>
              <a:cxnSpLocks/>
            </p:cNvCxnSpPr>
            <p:nvPr/>
          </p:nvCxnSpPr>
          <p:spPr>
            <a:xfrm>
              <a:off x="5376601" y="1735445"/>
              <a:ext cx="1608400" cy="292322"/>
            </a:xfrm>
            <a:prstGeom prst="straightConnector1">
              <a:avLst/>
            </a:prstGeom>
            <a:ln w="19050" cap="flat" cmpd="sng" algn="ctr">
              <a:solidFill>
                <a:srgbClr val="3B3B3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رابط كسهم مستقيم 15">
              <a:extLst>
                <a:ext uri="{FF2B5EF4-FFF2-40B4-BE49-F238E27FC236}">
                  <a16:creationId xmlns:a16="http://schemas.microsoft.com/office/drawing/2014/main" id="{62AFB01C-EF62-83D2-9035-D1F2755761D7}"/>
                </a:ext>
              </a:extLst>
            </p:cNvPr>
            <p:cNvCxnSpPr>
              <a:cxnSpLocks/>
            </p:cNvCxnSpPr>
            <p:nvPr/>
          </p:nvCxnSpPr>
          <p:spPr>
            <a:xfrm flipH="1">
              <a:off x="7799762" y="1747408"/>
              <a:ext cx="684730" cy="280359"/>
            </a:xfrm>
            <a:prstGeom prst="straightConnector1">
              <a:avLst/>
            </a:prstGeom>
            <a:ln w="19050" cap="flat" cmpd="sng" algn="ctr">
              <a:solidFill>
                <a:srgbClr val="3B3B3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رابط كسهم مستقيم 17">
              <a:extLst>
                <a:ext uri="{FF2B5EF4-FFF2-40B4-BE49-F238E27FC236}">
                  <a16:creationId xmlns:a16="http://schemas.microsoft.com/office/drawing/2014/main" id="{96416A3B-9A5B-BD3E-A63C-8D3ADFA06CC2}"/>
                </a:ext>
              </a:extLst>
            </p:cNvPr>
            <p:cNvCxnSpPr>
              <a:cxnSpLocks/>
            </p:cNvCxnSpPr>
            <p:nvPr/>
          </p:nvCxnSpPr>
          <p:spPr>
            <a:xfrm>
              <a:off x="6840756" y="1735445"/>
              <a:ext cx="513079" cy="304285"/>
            </a:xfrm>
            <a:prstGeom prst="straightConnector1">
              <a:avLst/>
            </a:prstGeom>
            <a:ln w="19050" cap="flat" cmpd="sng" algn="ctr">
              <a:solidFill>
                <a:srgbClr val="3B3B3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04902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2">
            <a:extLst>
              <a:ext uri="{FF2B5EF4-FFF2-40B4-BE49-F238E27FC236}">
                <a16:creationId xmlns:a16="http://schemas.microsoft.com/office/drawing/2014/main" id="{1F615F22-AE2F-B948-861C-E9FBDF1B0EB0}"/>
              </a:ext>
            </a:extLst>
          </p:cNvPr>
          <p:cNvSpPr txBox="1">
            <a:spLocks/>
          </p:cNvSpPr>
          <p:nvPr/>
        </p:nvSpPr>
        <p:spPr>
          <a:xfrm rot="5400000">
            <a:off x="4539454" y="-27780"/>
            <a:ext cx="6858004" cy="6913563"/>
          </a:xfrm>
          <a:prstGeom prst="rect">
            <a:avLst/>
          </a:prstGeom>
        </p:spPr>
        <p:txBody>
          <a:bodyPr vert="vert270" lIns="91440" tIns="45720" rIns="91440" bIns="45720" rtlCol="0">
            <a:normAutofit fontScale="92500"/>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Low" rtl="0"/>
            <a:endParaRPr lang="en-US" b="1" dirty="0">
              <a:solidFill>
                <a:srgbClr val="FF6600"/>
              </a:solidFill>
            </a:endParaRPr>
          </a:p>
          <a:p>
            <a:pPr algn="justLow" rtl="0"/>
            <a:r>
              <a:rPr lang="en-US" b="1" dirty="0">
                <a:solidFill>
                  <a:srgbClr val="FF6600"/>
                </a:solidFill>
              </a:rPr>
              <a:t>Assumptions</a:t>
            </a:r>
          </a:p>
          <a:p>
            <a:pPr marL="342900" indent="-342900" algn="justLow" rtl="0">
              <a:buFont typeface="Arial" panose="020B0604020202020204" pitchFamily="34" charset="0"/>
              <a:buChar char="•"/>
            </a:pPr>
            <a:r>
              <a:rPr lang="en-US" dirty="0">
                <a:solidFill>
                  <a:srgbClr val="3B3B3B"/>
                </a:solidFill>
              </a:rPr>
              <a:t>Is there significant deference between number of rides of each company among deferent cities?</a:t>
            </a:r>
          </a:p>
          <a:p>
            <a:pPr marL="342900" indent="-342900" algn="justLow" rtl="0">
              <a:buFont typeface="Arial" panose="020B0604020202020204" pitchFamily="34" charset="0"/>
              <a:buChar char="•"/>
            </a:pPr>
            <a:r>
              <a:rPr lang="en-US" dirty="0">
                <a:solidFill>
                  <a:srgbClr val="3B3B3B"/>
                </a:solidFill>
              </a:rPr>
              <a:t>Is there significant deference company's profits? </a:t>
            </a:r>
          </a:p>
          <a:p>
            <a:pPr marL="342900" indent="-342900" algn="justLow" rtl="0">
              <a:buFont typeface="Arial" panose="020B0604020202020204" pitchFamily="34" charset="0"/>
              <a:buChar char="•"/>
            </a:pPr>
            <a:r>
              <a:rPr lang="en-US" dirty="0">
                <a:solidFill>
                  <a:srgbClr val="3B3B3B"/>
                </a:solidFill>
              </a:rPr>
              <a:t>Is there a significant deference between profit average of each company among deferent cities?</a:t>
            </a:r>
          </a:p>
          <a:p>
            <a:pPr marL="342900" indent="-342900" algn="justLow" rtl="0">
              <a:buFont typeface="Arial" panose="020B0604020202020204" pitchFamily="34" charset="0"/>
              <a:buChar char="•"/>
            </a:pPr>
            <a:r>
              <a:rPr lang="en-US" dirty="0">
                <a:solidFill>
                  <a:srgbClr val="3B3B3B"/>
                </a:solidFill>
              </a:rPr>
              <a:t>Are there different preferences in different cities?</a:t>
            </a:r>
          </a:p>
          <a:p>
            <a:pPr marL="342900" indent="-342900" algn="justLow" rtl="0">
              <a:buFont typeface="Arial" panose="020B0604020202020204" pitchFamily="34" charset="0"/>
              <a:buChar char="•"/>
            </a:pPr>
            <a:r>
              <a:rPr lang="en-US" dirty="0">
                <a:solidFill>
                  <a:srgbClr val="3B3B3B"/>
                </a:solidFill>
              </a:rPr>
              <a:t>Is there a significant deference between number of users of each company?</a:t>
            </a:r>
          </a:p>
          <a:p>
            <a:pPr marL="342900" indent="-342900" algn="justLow" rtl="0">
              <a:buFont typeface="Arial" panose="020B0604020202020204" pitchFamily="34" charset="0"/>
              <a:buChar char="•"/>
            </a:pPr>
            <a:r>
              <a:rPr lang="en-US" dirty="0">
                <a:solidFill>
                  <a:srgbClr val="3B3B3B"/>
                </a:solidFill>
              </a:rPr>
              <a:t>Are there different preferences for males and females?</a:t>
            </a:r>
          </a:p>
          <a:p>
            <a:pPr marL="342900" indent="-342900" algn="justLow" rtl="0">
              <a:buFont typeface="Arial" panose="020B0604020202020204" pitchFamily="34" charset="0"/>
              <a:buChar char="•"/>
            </a:pPr>
            <a:r>
              <a:rPr lang="en-US" dirty="0">
                <a:solidFill>
                  <a:srgbClr val="3B3B3B"/>
                </a:solidFill>
              </a:rPr>
              <a:t>Are there different preferences for different age groups?</a:t>
            </a:r>
          </a:p>
          <a:p>
            <a:pPr marL="342900" indent="-342900" algn="justLow" rtl="0">
              <a:buFont typeface="Arial" panose="020B0604020202020204" pitchFamily="34" charset="0"/>
              <a:buChar char="•"/>
            </a:pPr>
            <a:r>
              <a:rPr lang="en-US" dirty="0">
                <a:solidFill>
                  <a:srgbClr val="3B3B3B"/>
                </a:solidFill>
              </a:rPr>
              <a:t>Do customer preferences differ based on income differences?</a:t>
            </a:r>
          </a:p>
          <a:p>
            <a:pPr marL="342900" indent="-342900" algn="justLow" rtl="0">
              <a:buFont typeface="Arial" panose="020B0604020202020204" pitchFamily="34" charset="0"/>
              <a:buChar char="•"/>
            </a:pPr>
            <a:r>
              <a:rPr lang="en-US" dirty="0">
                <a:solidFill>
                  <a:srgbClr val="3B3B3B"/>
                </a:solidFill>
              </a:rPr>
              <a:t>Do customers tend to repeat their experiences? If so, which company has the highest rate of repeat customers?</a:t>
            </a:r>
          </a:p>
          <a:p>
            <a:pPr marL="342900" indent="-342900" algn="justLow" rtl="0">
              <a:buFont typeface="Arial" panose="020B0604020202020204" pitchFamily="34" charset="0"/>
              <a:buChar char="•"/>
            </a:pPr>
            <a:endParaRPr lang="en-US" dirty="0">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dirty="0"/>
            </a:br>
            <a:br>
              <a:rPr lang="en-US" dirty="0"/>
            </a:br>
            <a:br>
              <a:rPr lang="en-US" dirty="0"/>
            </a:br>
            <a:r>
              <a:rPr lang="en-US" sz="6000" dirty="0">
                <a:solidFill>
                  <a:srgbClr val="FF6600"/>
                </a:solidFill>
              </a:rPr>
              <a:t>EDA</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70096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a:br>
            <a:br>
              <a:rPr lang="en-US"/>
            </a:br>
            <a:br>
              <a:rPr lang="en-US"/>
            </a:br>
            <a:r>
              <a:rPr lang="en-US" sz="600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a:solidFill>
                <a:srgbClr val="FF6600"/>
              </a:solidFill>
            </a:endParaRPr>
          </a:p>
          <a:p>
            <a:pPr algn="just" rtl="0"/>
            <a:r>
              <a:rPr lang="en-US" b="1" i="0">
                <a:solidFill>
                  <a:srgbClr val="FF6600"/>
                </a:solidFill>
                <a:effectLst/>
                <a:highlight>
                  <a:srgbClr val="FFFFFF"/>
                </a:highlight>
                <a:latin typeface="Helvetica Neue"/>
              </a:rPr>
              <a:t>Number Of Rides For Each Company/City</a:t>
            </a:r>
          </a:p>
          <a:p>
            <a:pPr algn="just" rtl="0"/>
            <a:r>
              <a:rPr lang="en-US">
                <a:solidFill>
                  <a:srgbClr val="FF6600"/>
                </a:solidFill>
              </a:rPr>
              <a:t>   </a:t>
            </a:r>
          </a:p>
          <a:p>
            <a:pPr algn="just" rtl="0"/>
            <a:r>
              <a:rPr lang="en-US" sz="2400">
                <a:solidFill>
                  <a:srgbClr val="FF6600"/>
                </a:solidFill>
              </a:rPr>
              <a:t>         </a:t>
            </a:r>
          </a:p>
          <a:p>
            <a:pPr algn="just" rtl="0"/>
            <a:r>
              <a:rPr lang="en-US" sz="2400">
                <a:solidFill>
                  <a:srgbClr val="FF6600"/>
                </a:solidFill>
              </a:rPr>
              <a:t>         </a:t>
            </a:r>
          </a:p>
          <a:p>
            <a:pPr algn="just" rtl="0"/>
            <a:r>
              <a:rPr lang="en-US" sz="2400">
                <a:solidFill>
                  <a:srgbClr val="FF6600"/>
                </a:solidFill>
              </a:rPr>
              <a:t>         </a:t>
            </a:r>
          </a:p>
          <a:p>
            <a:pPr algn="just" rtl="0"/>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 name="Picture 2">
            <a:extLst>
              <a:ext uri="{FF2B5EF4-FFF2-40B4-BE49-F238E27FC236}">
                <a16:creationId xmlns:a16="http://schemas.microsoft.com/office/drawing/2014/main" id="{28322BC2-51BF-2DA8-2B64-F19A46C4C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505" y="855529"/>
            <a:ext cx="6877210" cy="5173754"/>
          </a:xfrm>
          <a:prstGeom prst="rect">
            <a:avLst/>
          </a:prstGeom>
          <a:noFill/>
          <a:extLst>
            <a:ext uri="{909E8E84-426E-40DD-AFC4-6F175D3DCCD1}">
              <a14:hiddenFill xmlns:a14="http://schemas.microsoft.com/office/drawing/2010/main">
                <a:solidFill>
                  <a:srgbClr val="FFFFFF"/>
                </a:solidFill>
              </a14:hiddenFill>
            </a:ext>
          </a:extLst>
        </p:spPr>
      </p:pic>
      <p:sp>
        <p:nvSpPr>
          <p:cNvPr id="11" name="مربع نص 10">
            <a:extLst>
              <a:ext uri="{FF2B5EF4-FFF2-40B4-BE49-F238E27FC236}">
                <a16:creationId xmlns:a16="http://schemas.microsoft.com/office/drawing/2014/main" id="{9648C6CC-5E10-24AE-DA06-85ADB165E7FF}"/>
              </a:ext>
            </a:extLst>
          </p:cNvPr>
          <p:cNvSpPr txBox="1"/>
          <p:nvPr/>
        </p:nvSpPr>
        <p:spPr>
          <a:xfrm>
            <a:off x="4564102" y="5890708"/>
            <a:ext cx="6993021" cy="646331"/>
          </a:xfrm>
          <a:prstGeom prst="rect">
            <a:avLst/>
          </a:prstGeom>
          <a:noFill/>
        </p:spPr>
        <p:txBody>
          <a:bodyPr wrap="square" rtlCol="1">
            <a:spAutoFit/>
          </a:bodyPr>
          <a:lstStyle/>
          <a:p>
            <a:r>
              <a:rPr lang="en-US" b="0" i="0" dirty="0">
                <a:solidFill>
                  <a:srgbClr val="000000"/>
                </a:solidFill>
                <a:effectLst/>
                <a:highlight>
                  <a:srgbClr val="FFFFFF"/>
                </a:highlight>
                <a:latin typeface="Helvetica Neue"/>
              </a:rPr>
              <a:t>The chart shows that Yellow Cab company have higher number of rides in most cities</a:t>
            </a:r>
            <a:endParaRPr lang="ar-SA" dirty="0"/>
          </a:p>
        </p:txBody>
      </p:sp>
    </p:spTree>
    <p:extLst>
      <p:ext uri="{BB962C8B-B14F-4D97-AF65-F5344CB8AC3E}">
        <p14:creationId xmlns:p14="http://schemas.microsoft.com/office/powerpoint/2010/main" val="239665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a:br>
            <a:br>
              <a:rPr lang="en-US"/>
            </a:br>
            <a:br>
              <a:rPr lang="en-US"/>
            </a:br>
            <a:r>
              <a:rPr lang="en-US" sz="600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dirty="0">
              <a:solidFill>
                <a:srgbClr val="FF6600"/>
              </a:solidFill>
            </a:endParaRPr>
          </a:p>
          <a:p>
            <a:pPr algn="just" rtl="0"/>
            <a:r>
              <a:rPr lang="en-US" b="1" i="0" dirty="0">
                <a:solidFill>
                  <a:srgbClr val="FF6600"/>
                </a:solidFill>
                <a:effectLst/>
                <a:highlight>
                  <a:srgbClr val="FFFFFF"/>
                </a:highlight>
                <a:latin typeface="Helvetica Neue"/>
              </a:rPr>
              <a:t>Total Profit For Each Company</a:t>
            </a:r>
            <a:r>
              <a:rPr lang="en-US" dirty="0">
                <a:solidFill>
                  <a:srgbClr val="FF6600"/>
                </a:solidFill>
              </a:rPr>
              <a:t>   </a:t>
            </a:r>
          </a:p>
          <a:p>
            <a:pPr algn="just" rtl="0"/>
            <a:r>
              <a:rPr lang="en-US" sz="2400" dirty="0">
                <a:solidFill>
                  <a:srgbClr val="FF6600"/>
                </a:solidFill>
              </a:rPr>
              <a:t>         </a:t>
            </a:r>
          </a:p>
          <a:p>
            <a:pPr algn="just" rtl="0"/>
            <a:r>
              <a:rPr lang="en-US" sz="2400" dirty="0">
                <a:solidFill>
                  <a:srgbClr val="FF6600"/>
                </a:solidFill>
              </a:rPr>
              <a:t>         </a:t>
            </a:r>
          </a:p>
          <a:p>
            <a:pPr algn="just" rtl="0"/>
            <a:r>
              <a:rPr lang="en-US" sz="2400" dirty="0">
                <a:solidFill>
                  <a:srgbClr val="FF6600"/>
                </a:solidFill>
              </a:rPr>
              <a:t>         </a:t>
            </a:r>
          </a:p>
          <a:p>
            <a:pPr algn="just" rtl="0"/>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4292C4C8-4B96-C019-4474-328A60815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324" y="1207378"/>
            <a:ext cx="5915025" cy="4781550"/>
          </a:xfrm>
          <a:prstGeom prst="rect">
            <a:avLst/>
          </a:prstGeom>
          <a:noFill/>
          <a:extLst>
            <a:ext uri="{909E8E84-426E-40DD-AFC4-6F175D3DCCD1}">
              <a14:hiddenFill xmlns:a14="http://schemas.microsoft.com/office/drawing/2010/main">
                <a:solidFill>
                  <a:srgbClr val="FFFFFF"/>
                </a:solidFill>
              </a14:hiddenFill>
            </a:ext>
          </a:extLst>
        </p:spPr>
      </p:pic>
      <p:sp>
        <p:nvSpPr>
          <p:cNvPr id="5" name="مربع نص 4">
            <a:extLst>
              <a:ext uri="{FF2B5EF4-FFF2-40B4-BE49-F238E27FC236}">
                <a16:creationId xmlns:a16="http://schemas.microsoft.com/office/drawing/2014/main" id="{6874144B-3B85-3FC0-4C68-93990A7DAF0C}"/>
              </a:ext>
            </a:extLst>
          </p:cNvPr>
          <p:cNvSpPr txBox="1"/>
          <p:nvPr/>
        </p:nvSpPr>
        <p:spPr>
          <a:xfrm>
            <a:off x="4564102" y="5585908"/>
            <a:ext cx="6993021" cy="923330"/>
          </a:xfrm>
          <a:prstGeom prst="rect">
            <a:avLst/>
          </a:prstGeom>
          <a:noFill/>
        </p:spPr>
        <p:txBody>
          <a:bodyPr wrap="square" rtlCol="1">
            <a:spAutoFit/>
          </a:bodyPr>
          <a:lstStyle/>
          <a:p>
            <a:r>
              <a:rPr lang="en-US" b="1" i="0" dirty="0">
                <a:solidFill>
                  <a:srgbClr val="000000"/>
                </a:solidFill>
                <a:effectLst/>
                <a:highlight>
                  <a:srgbClr val="FFFFFF"/>
                </a:highlight>
                <a:latin typeface="Helvetica Neue"/>
              </a:rPr>
              <a:t>Is there significant deference company's profits?  </a:t>
            </a:r>
            <a:r>
              <a:rPr lang="en-US" b="0" i="0" dirty="0">
                <a:solidFill>
                  <a:srgbClr val="000000"/>
                </a:solidFill>
                <a:effectLst/>
                <a:highlight>
                  <a:srgbClr val="FFFFFF"/>
                </a:highlight>
                <a:latin typeface="Helvetica Neue"/>
              </a:rPr>
              <a:t>The chart shows that Yellow Cab company makes almost 9 times more profit than Pink Cab company.</a:t>
            </a:r>
            <a:endParaRPr lang="ar-SA" dirty="0"/>
          </a:p>
        </p:txBody>
      </p:sp>
    </p:spTree>
    <p:extLst>
      <p:ext uri="{BB962C8B-B14F-4D97-AF65-F5344CB8AC3E}">
        <p14:creationId xmlns:p14="http://schemas.microsoft.com/office/powerpoint/2010/main" val="116517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67591" y="1367590"/>
            <a:ext cx="6858002" cy="4122822"/>
          </a:xfrm>
          <a:solidFill>
            <a:srgbClr val="3B3B3B"/>
          </a:solidFill>
        </p:spPr>
        <p:txBody>
          <a:bodyPr vert="vert270" anchor="t" anchorCtr="0"/>
          <a:lstStyle/>
          <a:p>
            <a:pPr rtl="0"/>
            <a:br>
              <a:rPr lang="en-US"/>
            </a:br>
            <a:br>
              <a:rPr lang="en-US"/>
            </a:br>
            <a:br>
              <a:rPr lang="en-US"/>
            </a:br>
            <a:r>
              <a:rPr lang="en-US" sz="600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22835" y="-411161"/>
            <a:ext cx="6858004" cy="7680325"/>
          </a:xfrm>
        </p:spPr>
        <p:txBody>
          <a:bodyPr vert="vert270">
            <a:normAutofit/>
          </a:bodyPr>
          <a:lstStyle/>
          <a:p>
            <a:pPr rtl="0"/>
            <a:endParaRPr lang="en-US" dirty="0">
              <a:solidFill>
                <a:srgbClr val="FF6600"/>
              </a:solidFill>
            </a:endParaRPr>
          </a:p>
          <a:p>
            <a:pPr algn="just" rtl="0"/>
            <a:r>
              <a:rPr lang="en-US" b="1" i="0" dirty="0">
                <a:solidFill>
                  <a:srgbClr val="FF6600"/>
                </a:solidFill>
                <a:effectLst/>
                <a:highlight>
                  <a:srgbClr val="FFFFFF"/>
                </a:highlight>
                <a:latin typeface="Helvetica Neue"/>
              </a:rPr>
              <a:t>Average Profit Rate Of Each Company</a:t>
            </a:r>
            <a:endParaRPr lang="en-US" sz="2400" dirty="0">
              <a:solidFill>
                <a:srgbClr val="FF6600"/>
              </a:solidFill>
            </a:endParaRPr>
          </a:p>
          <a:p>
            <a:pPr algn="just" rtl="0"/>
            <a:r>
              <a:rPr lang="en-US" sz="2400" dirty="0">
                <a:solidFill>
                  <a:srgbClr val="FF6600"/>
                </a:solidFill>
              </a:rPr>
              <a:t>         </a:t>
            </a:r>
          </a:p>
          <a:p>
            <a:pPr algn="just" rtl="0"/>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4" name="Picture 2">
            <a:extLst>
              <a:ext uri="{FF2B5EF4-FFF2-40B4-BE49-F238E27FC236}">
                <a16:creationId xmlns:a16="http://schemas.microsoft.com/office/drawing/2014/main" id="{A860E0E0-6F09-5C42-7E5D-DBD1E98E4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811" y="1046407"/>
            <a:ext cx="4591050" cy="4781550"/>
          </a:xfrm>
          <a:prstGeom prst="rect">
            <a:avLst/>
          </a:prstGeom>
          <a:noFill/>
          <a:extLst>
            <a:ext uri="{909E8E84-426E-40DD-AFC4-6F175D3DCCD1}">
              <a14:hiddenFill xmlns:a14="http://schemas.microsoft.com/office/drawing/2010/main">
                <a:solidFill>
                  <a:srgbClr val="FFFFFF"/>
                </a:solidFill>
              </a14:hiddenFill>
            </a:ext>
          </a:extLst>
        </p:spPr>
      </p:pic>
      <p:sp>
        <p:nvSpPr>
          <p:cNvPr id="12" name="مربع نص 11">
            <a:extLst>
              <a:ext uri="{FF2B5EF4-FFF2-40B4-BE49-F238E27FC236}">
                <a16:creationId xmlns:a16="http://schemas.microsoft.com/office/drawing/2014/main" id="{F20EF562-4EBD-33BB-5B6F-0C384D14DD7A}"/>
              </a:ext>
            </a:extLst>
          </p:cNvPr>
          <p:cNvSpPr txBox="1"/>
          <p:nvPr/>
        </p:nvSpPr>
        <p:spPr>
          <a:xfrm>
            <a:off x="4511674" y="5705944"/>
            <a:ext cx="6913564" cy="923330"/>
          </a:xfrm>
          <a:prstGeom prst="rect">
            <a:avLst/>
          </a:prstGeom>
          <a:noFill/>
        </p:spPr>
        <p:txBody>
          <a:bodyPr wrap="square">
            <a:spAutoFit/>
          </a:bodyPr>
          <a:lstStyle/>
          <a:p>
            <a:r>
              <a:rPr lang="en-US" b="1" i="0" dirty="0">
                <a:solidFill>
                  <a:srgbClr val="000000"/>
                </a:solidFill>
                <a:effectLst/>
                <a:highlight>
                  <a:srgbClr val="FFFFFF"/>
                </a:highlight>
                <a:latin typeface="Helvetica Neue"/>
              </a:rPr>
              <a:t>Is there a significant deference between profit average of each company among deferent cities? </a:t>
            </a:r>
            <a:r>
              <a:rPr lang="en-US" b="0" i="0" dirty="0">
                <a:solidFill>
                  <a:srgbClr val="000000"/>
                </a:solidFill>
                <a:effectLst/>
                <a:highlight>
                  <a:srgbClr val="FFFFFF"/>
                </a:highlight>
                <a:latin typeface="Helvetica Neue"/>
              </a:rPr>
              <a:t>Yellow Cab company's profit average is 2 times that Pink Cab.</a:t>
            </a:r>
            <a:endParaRPr lang="ar-SA" dirty="0"/>
          </a:p>
        </p:txBody>
      </p:sp>
    </p:spTree>
    <p:extLst>
      <p:ext uri="{BB962C8B-B14F-4D97-AF65-F5344CB8AC3E}">
        <p14:creationId xmlns:p14="http://schemas.microsoft.com/office/powerpoint/2010/main" val="2479434875"/>
      </p:ext>
    </p:extLst>
  </p:cSld>
  <p:clrMapOvr>
    <a:masterClrMapping/>
  </p:clrMapOvr>
</p:sld>
</file>

<file path=ppt/theme/theme1.xml><?xml version="1.0" encoding="utf-8"?>
<a:theme xmlns:a="http://schemas.openxmlformats.org/drawingml/2006/main" name="نسق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6878</TotalTime>
  <Words>626</Words>
  <Application>Microsoft Office PowerPoint</Application>
  <PresentationFormat>شاشة عريضة</PresentationFormat>
  <Paragraphs>110</Paragraphs>
  <Slides>17</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17</vt:i4>
      </vt:variant>
    </vt:vector>
  </HeadingPairs>
  <TitlesOfParts>
    <vt:vector size="22" baseType="lpstr">
      <vt:lpstr>Arial</vt:lpstr>
      <vt:lpstr>Calibri</vt:lpstr>
      <vt:lpstr>Calibri Light</vt:lpstr>
      <vt:lpstr>Helvetica Neue</vt:lpstr>
      <vt:lpstr>نسق Office</vt:lpstr>
      <vt:lpstr>عرض تقديمي في PowerPoint</vt:lpstr>
      <vt:lpstr>   Agenda</vt:lpstr>
      <vt:lpstr>   Problem Statement</vt:lpstr>
      <vt:lpstr>   Approach</vt:lpstr>
      <vt:lpstr>   EDA</vt:lpstr>
      <vt:lpstr>   EDA</vt:lpstr>
      <vt:lpstr>   EDA Summary</vt:lpstr>
      <vt:lpstr>   EDA Summary</vt:lpstr>
      <vt:lpstr>   EDA Summary</vt:lpstr>
      <vt:lpstr>   EDA Summary</vt:lpstr>
      <vt:lpstr>   EDA Summary</vt:lpstr>
      <vt:lpstr>   EDA Summary</vt:lpstr>
      <vt:lpstr>   EDA Summary</vt:lpstr>
      <vt:lpstr>   EDA Summary</vt:lpstr>
      <vt:lpstr>   EDA Summary</vt:lpstr>
      <vt:lpstr>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Shahad Ali</dc:creator>
  <cp:lastModifiedBy>shahad a</cp:lastModifiedBy>
  <cp:revision>6</cp:revision>
  <dcterms:created xsi:type="dcterms:W3CDTF">2024-05-18T14:35:07Z</dcterms:created>
  <dcterms:modified xsi:type="dcterms:W3CDTF">2024-05-23T09:13:51Z</dcterms:modified>
</cp:coreProperties>
</file>