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9037B2-F023-4E0C-8F35-1A23796A4E83}" v="46" dt="2021-01-26T09:20:26.8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4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yla Abdulrahman Albabtain" userId="6b5e8646-ab41-4b05-b648-defa7c004953" providerId="ADAL" clId="{DA9037B2-F023-4E0C-8F35-1A23796A4E83}"/>
    <pc:docChg chg="modSld">
      <pc:chgData name="Layla Abdulrahman Albabtain" userId="6b5e8646-ab41-4b05-b648-defa7c004953" providerId="ADAL" clId="{DA9037B2-F023-4E0C-8F35-1A23796A4E83}" dt="2021-01-31T09:17:21.256" v="60" actId="207"/>
      <pc:docMkLst>
        <pc:docMk/>
      </pc:docMkLst>
      <pc:sldChg chg="modSp mod">
        <pc:chgData name="Layla Abdulrahman Albabtain" userId="6b5e8646-ab41-4b05-b648-defa7c004953" providerId="ADAL" clId="{DA9037B2-F023-4E0C-8F35-1A23796A4E83}" dt="2021-01-26T09:07:43.125" v="6" actId="6549"/>
        <pc:sldMkLst>
          <pc:docMk/>
          <pc:sldMk cId="0" sldId="256"/>
        </pc:sldMkLst>
        <pc:spChg chg="mod">
          <ac:chgData name="Layla Abdulrahman Albabtain" userId="6b5e8646-ab41-4b05-b648-defa7c004953" providerId="ADAL" clId="{DA9037B2-F023-4E0C-8F35-1A23796A4E83}" dt="2021-01-26T09:07:43.125" v="6" actId="6549"/>
          <ac:spMkLst>
            <pc:docMk/>
            <pc:sldMk cId="0" sldId="256"/>
            <ac:spMk id="59" creationId="{00000000-0000-0000-0000-000000000000}"/>
          </ac:spMkLst>
        </pc:spChg>
      </pc:sldChg>
      <pc:sldChg chg="modSp modNotes">
        <pc:chgData name="Layla Abdulrahman Albabtain" userId="6b5e8646-ab41-4b05-b648-defa7c004953" providerId="ADAL" clId="{DA9037B2-F023-4E0C-8F35-1A23796A4E83}" dt="2021-01-26T09:20:26.837" v="55" actId="207"/>
        <pc:sldMkLst>
          <pc:docMk/>
          <pc:sldMk cId="0" sldId="257"/>
        </pc:sldMkLst>
        <pc:spChg chg="mod">
          <ac:chgData name="Layla Abdulrahman Albabtain" userId="6b5e8646-ab41-4b05-b648-defa7c004953" providerId="ADAL" clId="{DA9037B2-F023-4E0C-8F35-1A23796A4E83}" dt="2021-01-26T09:20:26.837" v="55" actId="207"/>
          <ac:spMkLst>
            <pc:docMk/>
            <pc:sldMk cId="0" sldId="257"/>
            <ac:spMk id="67" creationId="{00000000-0000-0000-0000-000000000000}"/>
          </ac:spMkLst>
        </pc:spChg>
      </pc:sldChg>
      <pc:sldChg chg="modSp mod">
        <pc:chgData name="Layla Abdulrahman Albabtain" userId="6b5e8646-ab41-4b05-b648-defa7c004953" providerId="ADAL" clId="{DA9037B2-F023-4E0C-8F35-1A23796A4E83}" dt="2021-01-26T09:20:13.409" v="54" actId="207"/>
        <pc:sldMkLst>
          <pc:docMk/>
          <pc:sldMk cId="0" sldId="258"/>
        </pc:sldMkLst>
        <pc:spChg chg="mod">
          <ac:chgData name="Layla Abdulrahman Albabtain" userId="6b5e8646-ab41-4b05-b648-defa7c004953" providerId="ADAL" clId="{DA9037B2-F023-4E0C-8F35-1A23796A4E83}" dt="2021-01-26T09:20:13.409" v="54" actId="207"/>
          <ac:spMkLst>
            <pc:docMk/>
            <pc:sldMk cId="0" sldId="258"/>
            <ac:spMk id="73" creationId="{00000000-0000-0000-0000-000000000000}"/>
          </ac:spMkLst>
        </pc:spChg>
      </pc:sldChg>
      <pc:sldChg chg="modSp mod">
        <pc:chgData name="Layla Abdulrahman Albabtain" userId="6b5e8646-ab41-4b05-b648-defa7c004953" providerId="ADAL" clId="{DA9037B2-F023-4E0C-8F35-1A23796A4E83}" dt="2021-01-26T09:20:47.061" v="56" actId="113"/>
        <pc:sldMkLst>
          <pc:docMk/>
          <pc:sldMk cId="0" sldId="259"/>
        </pc:sldMkLst>
        <pc:spChg chg="mod">
          <ac:chgData name="Layla Abdulrahman Albabtain" userId="6b5e8646-ab41-4b05-b648-defa7c004953" providerId="ADAL" clId="{DA9037B2-F023-4E0C-8F35-1A23796A4E83}" dt="2021-01-26T09:20:47.061" v="56" actId="113"/>
          <ac:spMkLst>
            <pc:docMk/>
            <pc:sldMk cId="0" sldId="259"/>
            <ac:spMk id="80" creationId="{00000000-0000-0000-0000-000000000000}"/>
          </ac:spMkLst>
        </pc:spChg>
      </pc:sldChg>
      <pc:sldChg chg="modSp mod">
        <pc:chgData name="Layla Abdulrahman Albabtain" userId="6b5e8646-ab41-4b05-b648-defa7c004953" providerId="ADAL" clId="{DA9037B2-F023-4E0C-8F35-1A23796A4E83}" dt="2021-01-31T08:41:52.781" v="58" actId="114"/>
        <pc:sldMkLst>
          <pc:docMk/>
          <pc:sldMk cId="0" sldId="267"/>
        </pc:sldMkLst>
        <pc:spChg chg="mod">
          <ac:chgData name="Layla Abdulrahman Albabtain" userId="6b5e8646-ab41-4b05-b648-defa7c004953" providerId="ADAL" clId="{DA9037B2-F023-4E0C-8F35-1A23796A4E83}" dt="2021-01-31T08:41:52.781" v="58" actId="114"/>
          <ac:spMkLst>
            <pc:docMk/>
            <pc:sldMk cId="0" sldId="267"/>
            <ac:spMk id="138" creationId="{00000000-0000-0000-0000-000000000000}"/>
          </ac:spMkLst>
        </pc:spChg>
      </pc:sldChg>
      <pc:sldChg chg="modSp mod">
        <pc:chgData name="Layla Abdulrahman Albabtain" userId="6b5e8646-ab41-4b05-b648-defa7c004953" providerId="ADAL" clId="{DA9037B2-F023-4E0C-8F35-1A23796A4E83}" dt="2021-01-31T09:07:16.269" v="59" actId="20577"/>
        <pc:sldMkLst>
          <pc:docMk/>
          <pc:sldMk cId="0" sldId="274"/>
        </pc:sldMkLst>
        <pc:spChg chg="mod">
          <ac:chgData name="Layla Abdulrahman Albabtain" userId="6b5e8646-ab41-4b05-b648-defa7c004953" providerId="ADAL" clId="{DA9037B2-F023-4E0C-8F35-1A23796A4E83}" dt="2021-01-31T09:07:16.269" v="59" actId="20577"/>
          <ac:spMkLst>
            <pc:docMk/>
            <pc:sldMk cId="0" sldId="274"/>
            <ac:spMk id="190" creationId="{00000000-0000-0000-0000-000000000000}"/>
          </ac:spMkLst>
        </pc:spChg>
      </pc:sldChg>
      <pc:sldChg chg="modSp mod">
        <pc:chgData name="Layla Abdulrahman Albabtain" userId="6b5e8646-ab41-4b05-b648-defa7c004953" providerId="ADAL" clId="{DA9037B2-F023-4E0C-8F35-1A23796A4E83}" dt="2021-01-31T09:17:21.256" v="60" actId="207"/>
        <pc:sldMkLst>
          <pc:docMk/>
          <pc:sldMk cId="0" sldId="278"/>
        </pc:sldMkLst>
        <pc:spChg chg="mod">
          <ac:chgData name="Layla Abdulrahman Albabtain" userId="6b5e8646-ab41-4b05-b648-defa7c004953" providerId="ADAL" clId="{DA9037B2-F023-4E0C-8F35-1A23796A4E83}" dt="2021-01-31T09:17:21.256" v="60" actId="207"/>
          <ac:spMkLst>
            <pc:docMk/>
            <pc:sldMk cId="0" sldId="278"/>
            <ac:spMk id="21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6811ed40e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6811ed40e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6811ed40e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6811ed40e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6811ed40e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6811ed40e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6811ed40e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6811ed40e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6811ed40e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6811ed40e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6811ed40e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6811ed40e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6811ed40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6811ed40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6811ed40e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6811ed40e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6811ed40e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6811ed40e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6811ed40e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6811ed40e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6811ed40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6811ed40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6811ed40e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6811ed40e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6811ed40e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6811ed40e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6811ed40e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6811ed40e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6811ed40e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6811ed40e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20755fbd2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20755fbd2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6811ed40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6811ed40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6811ed40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6811ed40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6811ed40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6811ed40e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6811ed40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6811ed40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6811ed40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6811ed40e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6811ed40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6811ed40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6811ed40e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6811ed40e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/>
          <p:nvPr/>
        </p:nvSpPr>
        <p:spPr>
          <a:xfrm>
            <a:off x="0" y="4820100"/>
            <a:ext cx="9144000" cy="32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xml/default.asp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default.as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otnet.microsoft.com/apps/aspnet" TargetMode="External"/><Relationship Id="rId3" Type="http://schemas.openxmlformats.org/officeDocument/2006/relationships/hyperlink" Target="https://www.w3schools.com/html/" TargetMode="External"/><Relationship Id="rId7" Type="http://schemas.openxmlformats.org/officeDocument/2006/relationships/hyperlink" Target="https://www.ruby-lang.org/e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hp.net/" TargetMode="External"/><Relationship Id="rId11" Type="http://schemas.openxmlformats.org/officeDocument/2006/relationships/hyperlink" Target="https://www.w3schools.com/xml/ajax_intro.asp" TargetMode="External"/><Relationship Id="rId5" Type="http://schemas.openxmlformats.org/officeDocument/2006/relationships/hyperlink" Target="https://www.w3schools.com/js/" TargetMode="External"/><Relationship Id="rId10" Type="http://schemas.openxmlformats.org/officeDocument/2006/relationships/hyperlink" Target="https://en.wikipedia.org/wiki/Adobe_Flash" TargetMode="External"/><Relationship Id="rId4" Type="http://schemas.openxmlformats.org/officeDocument/2006/relationships/hyperlink" Target="https://www.w3schools.com/html/html_xhtml.asp" TargetMode="External"/><Relationship Id="rId9" Type="http://schemas.openxmlformats.org/officeDocument/2006/relationships/hyperlink" Target="https://rubyonrails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pad-plus-plus.org/download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1854925"/>
            <a:ext cx="8520600" cy="94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Chapter One (b)</a:t>
            </a:r>
            <a:endParaRPr sz="400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Web Programmer’s Toolbox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9275" y="101224"/>
            <a:ext cx="1616625" cy="11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186125" y="300375"/>
            <a:ext cx="24591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CIS 201 - Fundamentals of Web Design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Software Engineering Departmen</a:t>
            </a:r>
            <a:r>
              <a:rPr lang="en" sz="1050">
                <a:solidFill>
                  <a:srgbClr val="222222"/>
                </a:solidFill>
                <a:highlight>
                  <a:srgbClr val="F8F8F8"/>
                </a:highlight>
                <a:latin typeface="Open Sans"/>
                <a:ea typeface="Open Sans"/>
                <a:cs typeface="Open Sans"/>
                <a:sym typeface="Open Sans"/>
              </a:rPr>
              <a:t>t</a:t>
            </a:r>
            <a:endParaRPr sz="1050">
              <a:solidFill>
                <a:srgbClr val="222222"/>
              </a:solidFill>
              <a:highlight>
                <a:srgbClr val="F8F8F8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College of Engineering and Architecture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Al Yamamah University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0" y="4820100"/>
            <a:ext cx="9144000" cy="32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Instructor: Layla Albabtain						Spring 2019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Plug-in</a:t>
            </a: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Plug-ins are programs that can be integrated together with a word processor.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Plug-ins add new capabilities to the word processor.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such as toolbar buttons and menu elements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Plug-ins provide convenient ways to insert HTML into the document being created or edited.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plug-in makes the word processor appear to be an HTML editor that provides WYSIWYG XHTML document development.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end result of this process is an HTML document.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plug-in also makes available all the tools that are inherent in the word processor during HTML document creation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such as a spell-checker.</a:t>
            </a: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Filters</a:t>
            </a:r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Filters converts an existing document in some form, such as LaTeX or Microsoft Word, to HTML.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Filters are never part of the editor or word processor that created the document.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an advantage because the filter can then be platform independent.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example, a Wordperfect user working on a</a:t>
            </a:r>
            <a:r>
              <a:rPr lang="en" b="1"/>
              <a:t> Mac</a:t>
            </a:r>
            <a:r>
              <a:rPr lang="en"/>
              <a:t> computer can use a filter running on a </a:t>
            </a:r>
            <a:r>
              <a:rPr lang="en" b="1"/>
              <a:t>UNIX</a:t>
            </a:r>
            <a:r>
              <a:rPr lang="en"/>
              <a:t> platform to provide documents that can be later converted to HTML.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disadvantage of filters is that creating HTML documents with a filter is a two-step process: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you create the document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Then you use a filter to convert it to XHTML</a:t>
            </a: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Plug</a:t>
            </a:r>
            <a:r>
              <a:rPr lang="en" dirty="0"/>
              <a:t>-</a:t>
            </a:r>
            <a:r>
              <a:rPr lang="en" i="1" dirty="0"/>
              <a:t>ins</a:t>
            </a:r>
            <a:r>
              <a:rPr lang="en" dirty="0"/>
              <a:t> and Filters</a:t>
            </a:r>
            <a:endParaRPr dirty="0"/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11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 b="1" dirty="0">
                <a:solidFill>
                  <a:schemeClr val="accent1"/>
                </a:solidFill>
              </a:rPr>
              <a:t>Advantages:</a:t>
            </a:r>
            <a:endParaRPr b="1" dirty="0">
              <a:solidFill>
                <a:schemeClr val="accent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two advantages of both plugins and filters, are: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Existing documents produced with word processors can be easily converted to XHTML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Users can use a word processor with which they are familiar to produce HTML documents.</a:t>
            </a:r>
            <a:endParaRPr dirty="0"/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This obviates the need to learn to format text by using HTML directly.</a:t>
            </a:r>
            <a:endParaRPr dirty="0"/>
          </a:p>
          <a:p>
            <a:pPr marL="2286000" lvl="4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For example, once you learn to create tables with your word processor, it is easier to use that process than to learn to define tables directly in HTML.</a:t>
            </a:r>
            <a:endParaRPr dirty="0"/>
          </a:p>
        </p:txBody>
      </p:sp>
      <p:sp>
        <p:nvSpPr>
          <p:cNvPr id="140" name="Google Shape;140;p24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 rotWithShape="1">
          <a:blip r:embed="rId3">
            <a:alphaModFix/>
          </a:blip>
          <a:srcRect l="13489" t="11374" r="10809" b="11720"/>
          <a:stretch/>
        </p:blipFill>
        <p:spPr>
          <a:xfrm>
            <a:off x="6614750" y="1611325"/>
            <a:ext cx="2217550" cy="225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Plug-ins and Filters</a:t>
            </a:r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633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solidFill>
                  <a:schemeClr val="accent1"/>
                </a:solidFill>
              </a:rPr>
              <a:t>Disadvantages</a:t>
            </a:r>
            <a:r>
              <a:rPr lang="en" dirty="0"/>
              <a:t>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HTML output produced by either filters or plug-ins often </a:t>
            </a:r>
            <a:r>
              <a:rPr lang="en" b="1" dirty="0"/>
              <a:t>must be modified</a:t>
            </a:r>
            <a:r>
              <a:rPr lang="en" dirty="0"/>
              <a:t>, usually with a simple text editor, to perfect the appearance of the displayed document in the browser.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Because this new XHTML file cannot be converted to its original form (regardless of how it was created).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This leads to: having </a:t>
            </a:r>
            <a:r>
              <a:rPr lang="en" b="1" dirty="0"/>
              <a:t>two different source</a:t>
            </a:r>
            <a:r>
              <a:rPr lang="en" dirty="0"/>
              <a:t> files for a document, inevitably leading to version problems during maintenance of the document.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48" name="Google Shape;148;p25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 rotWithShape="1">
          <a:blip r:embed="rId3">
            <a:alphaModFix/>
          </a:blip>
          <a:srcRect l="19774" r="16579"/>
          <a:stretch/>
        </p:blipFill>
        <p:spPr>
          <a:xfrm>
            <a:off x="6263200" y="1718800"/>
            <a:ext cx="2569101" cy="21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XML</a:t>
            </a:r>
            <a:endParaRPr dirty="0"/>
          </a:p>
        </p:txBody>
      </p:sp>
      <p:sp>
        <p:nvSpPr>
          <p:cNvPr id="155" name="Google Shape;15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HTML is defined with the use of the Standard Generalized Markup Language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(SGML), which is a language for defining markup languages.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Such languages are called meta-markup languages.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solidFill>
                  <a:schemeClr val="accent1"/>
                </a:solidFill>
              </a:rPr>
              <a:t>XML (eXtensible Markup Language)</a:t>
            </a:r>
            <a:r>
              <a:rPr lang="en" dirty="0"/>
              <a:t> is a simplified version of SGML, designed to </a:t>
            </a:r>
            <a:r>
              <a:rPr lang="en" b="1" dirty="0"/>
              <a:t>allow users to easily create markup languages that fit their own needs.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XHTML is defined with the use of XML.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Whereas </a:t>
            </a:r>
            <a:r>
              <a:rPr lang="en" b="1" dirty="0"/>
              <a:t>XHTML users must use the predefined set of tags</a:t>
            </a:r>
            <a:r>
              <a:rPr lang="en" dirty="0"/>
              <a:t> and attributes,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when a </a:t>
            </a:r>
            <a:r>
              <a:rPr lang="en" b="1" dirty="0"/>
              <a:t>user creates his or her own markup language with XML</a:t>
            </a:r>
            <a:r>
              <a:rPr lang="en" dirty="0"/>
              <a:t>, the set of tags and attributes is designed for the application at hand.</a:t>
            </a:r>
            <a:endParaRPr b="1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56" name="Google Shape;156;p26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 and HTML</a:t>
            </a:r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XML </a:t>
            </a:r>
            <a:r>
              <a:rPr lang="en" b="1" dirty="0"/>
              <a:t>was designed to carry data </a:t>
            </a:r>
            <a:r>
              <a:rPr lang="en" dirty="0"/>
              <a:t>- with focus on what data is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HTML </a:t>
            </a:r>
            <a:r>
              <a:rPr lang="en" b="1" dirty="0"/>
              <a:t>was designed to display data</a:t>
            </a:r>
            <a:r>
              <a:rPr lang="en" dirty="0"/>
              <a:t> - with focus on how data looks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XML tags </a:t>
            </a:r>
            <a:r>
              <a:rPr lang="en" b="1" dirty="0"/>
              <a:t>are not predefined</a:t>
            </a:r>
            <a:r>
              <a:rPr lang="en" dirty="0"/>
              <a:t> like HTML tags are.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 many HTML applications: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XML is used to s</a:t>
            </a:r>
            <a:r>
              <a:rPr lang="en" b="1" dirty="0"/>
              <a:t>tore or transport data</a:t>
            </a:r>
            <a:r>
              <a:rPr lang="en" dirty="0"/>
              <a:t>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While HTML is used to </a:t>
            </a:r>
            <a:r>
              <a:rPr lang="en" b="1" dirty="0"/>
              <a:t>format and display the same data</a:t>
            </a:r>
            <a:r>
              <a:rPr lang="en" dirty="0"/>
              <a:t>.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accent3"/>
                </a:solidFill>
              </a:rPr>
              <a:t>Note</a:t>
            </a:r>
            <a:r>
              <a:rPr lang="en" dirty="0">
                <a:solidFill>
                  <a:schemeClr val="accent3"/>
                </a:solidFill>
              </a:rPr>
              <a:t>: XML will not be covered in this course. However, it is check. For more information check this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link</a:t>
            </a:r>
            <a:r>
              <a:rPr lang="en" dirty="0">
                <a:solidFill>
                  <a:schemeClr val="accent3"/>
                </a:solidFill>
              </a:rPr>
              <a:t>.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63" name="Google Shape;163;p27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CSS stands for Cascading Style Sheets.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CSS describes how HTML elements are to be </a:t>
            </a:r>
            <a:r>
              <a:rPr lang="en" b="1"/>
              <a:t>displayed</a:t>
            </a:r>
            <a:r>
              <a:rPr lang="en"/>
              <a:t> on screen, paper, or in other media.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learn more about CSS later.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more on CSS check this</a:t>
            </a:r>
            <a:r>
              <a:rPr lang="en" u="sng">
                <a:solidFill>
                  <a:schemeClr val="hlink"/>
                </a:solidFill>
                <a:hlinkClick r:id="rId3"/>
              </a:rPr>
              <a:t> link</a:t>
            </a:r>
            <a:r>
              <a:rPr lang="en"/>
              <a:t>.</a:t>
            </a:r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is a client-side scripting language whose primary uses in Web programming are to validate form data and to create dynamic HTML documents.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</a:t>
            </a:r>
            <a:r>
              <a:rPr lang="en" b="1">
                <a:solidFill>
                  <a:schemeClr val="accent1"/>
                </a:solidFill>
              </a:rPr>
              <a:t> is note</a:t>
            </a:r>
            <a:r>
              <a:rPr lang="en"/>
              <a:t> Java!!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“programs” are usually embedded in HTML documents.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These documents are downloaded from a Web server when they are requested by browsers.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JavaScript code in an HTML document is </a:t>
            </a:r>
            <a:r>
              <a:rPr lang="en" b="1"/>
              <a:t>interpreted</a:t>
            </a:r>
            <a:r>
              <a:rPr lang="en"/>
              <a:t> by an </a:t>
            </a:r>
            <a:r>
              <a:rPr lang="en" b="1"/>
              <a:t>interpreter </a:t>
            </a:r>
            <a:r>
              <a:rPr lang="en"/>
              <a:t>embedded in the browser on the client.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of the most important applications of JavaScript is to </a:t>
            </a:r>
            <a:r>
              <a:rPr lang="en" b="1"/>
              <a:t>dynamically create and modify documents</a:t>
            </a:r>
            <a:r>
              <a:rPr lang="en"/>
              <a:t>.</a:t>
            </a:r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JavaScript - Changing HTML Elements</a:t>
            </a:r>
            <a:endParaRPr/>
          </a:p>
        </p:txBody>
      </p:sp>
      <p:sp>
        <p:nvSpPr>
          <p:cNvPr id="183" name="Google Shape;183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0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 the Editor create a new html document and name it: MyFirstJavaScript.html.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Write the following in the document: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&lt;html&gt;</a:t>
            </a:r>
            <a:endParaRPr sz="13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	&lt;body&gt;</a:t>
            </a:r>
            <a:endParaRPr sz="13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		&lt;p id="demo"&gt;.....&lt;/p&gt;</a:t>
            </a:r>
            <a:endParaRPr sz="13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		&lt;button onClick="PrintDate()"&gt; Print Date &lt;/button&gt;</a:t>
            </a:r>
            <a:endParaRPr sz="13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		&lt;script&gt;</a:t>
            </a:r>
            <a:endParaRPr sz="13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			function PrintDate(){</a:t>
            </a:r>
            <a:endParaRPr sz="13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				document.getElementById('demo').innerHTML = Date();</a:t>
            </a:r>
            <a:endParaRPr sz="13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			}</a:t>
            </a:r>
            <a:endParaRPr sz="13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		&lt;/script&gt;</a:t>
            </a:r>
            <a:endParaRPr sz="13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	&lt;/body&gt;</a:t>
            </a:r>
            <a:endParaRPr sz="13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&lt;/html&gt;</a:t>
            </a:r>
            <a:endParaRPr sz="13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4" name="Google Shape;184;p30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JavaScript - Changing Elements Style</a:t>
            </a:r>
            <a:endParaRPr/>
          </a:p>
        </p:txBody>
      </p:sp>
      <p:sp>
        <p:nvSpPr>
          <p:cNvPr id="190" name="Google Shape;190;p31"/>
          <p:cNvSpPr txBox="1">
            <a:spLocks noGrp="1"/>
          </p:cNvSpPr>
          <p:nvPr>
            <p:ph type="body" idx="1"/>
          </p:nvPr>
        </p:nvSpPr>
        <p:spPr>
          <a:xfrm>
            <a:off x="116300" y="1152475"/>
            <a:ext cx="8904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 the Editor create a new html document and name it: MySecondJavaScript.html.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Write the following in the document: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&lt;html&gt;</a:t>
            </a:r>
            <a:endParaRPr sz="12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	&lt;body&gt;</a:t>
            </a:r>
            <a:endParaRPr sz="12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		&lt;p id="p1"&gt;Hello World!&lt;/p&gt;</a:t>
            </a:r>
            <a:endParaRPr sz="12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		&lt;p id="p2"&gt;Hello World!&lt;/p&gt;</a:t>
            </a:r>
            <a:endParaRPr sz="12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		&lt;button onClick="changeStyle()"&gt; Change Style &lt;/button&gt;</a:t>
            </a:r>
            <a:endParaRPr sz="12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		&lt;script&gt;</a:t>
            </a:r>
            <a:endParaRPr sz="12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			  function changeStyle(){</a:t>
            </a:r>
            <a:endParaRPr sz="12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		  		document.getElementById("p2").style.color = "blue";</a:t>
            </a:r>
            <a:endParaRPr sz="12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	  		}</a:t>
            </a:r>
            <a:endParaRPr sz="12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		&lt;/script&gt;</a:t>
            </a:r>
            <a:endParaRPr sz="12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		&lt;p&gt;The paragraph above was changed by a script.&lt;/p&gt;</a:t>
            </a:r>
            <a:endParaRPr sz="12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	&lt;/body&gt;</a:t>
            </a:r>
            <a:endParaRPr sz="12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&lt;/html&gt;</a:t>
            </a:r>
            <a:endParaRPr sz="12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91" name="Google Shape;191;p31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Development Tools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 you think the tools used to design and develop web pages?!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What do you think the tools used to design and develop web pages?!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Most common tools are: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rgbClr val="FF0000"/>
                </a:solidFill>
              </a:rPr>
              <a:t>HTML / XHTML. (structure)</a:t>
            </a:r>
            <a:endParaRPr dirty="0"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rgbClr val="FF0000"/>
                </a:solidFill>
              </a:rPr>
              <a:t>CSS. (presentation)</a:t>
            </a:r>
            <a:endParaRPr dirty="0"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rgbClr val="FF0000"/>
                </a:solidFill>
              </a:rPr>
              <a:t>Javascript. (interactivity and dynamic content) (front end)</a:t>
            </a:r>
          </a:p>
          <a:p>
            <a:pPr lvl="2">
              <a:spcBef>
                <a:spcPts val="0"/>
              </a:spcBef>
              <a:buChar char="○"/>
            </a:pPr>
            <a:r>
              <a:rPr lang="en" dirty="0"/>
              <a:t>C# (can be used in place of javascript)</a:t>
            </a:r>
          </a:p>
          <a:p>
            <a:pPr lvl="2">
              <a:spcBef>
                <a:spcPts val="0"/>
              </a:spcBef>
              <a:buChar char="○"/>
            </a:pPr>
            <a:r>
              <a:rPr lang="en" dirty="0"/>
              <a:t>Java (can be used in place of javascript)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Flash (actionscript).</a:t>
            </a:r>
          </a:p>
          <a:p>
            <a:pPr lvl="2">
              <a:spcBef>
                <a:spcPts val="0"/>
              </a:spcBef>
              <a:buChar char="○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V</a:t>
            </a: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ery similar to javascript.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>
                <a:highlight>
                  <a:srgbClr val="FFFF00"/>
                </a:highlight>
              </a:rPr>
              <a:t>XML</a:t>
            </a:r>
          </a:p>
          <a:p>
            <a:pPr lvl="2">
              <a:spcBef>
                <a:spcPts val="0"/>
              </a:spcBef>
              <a:buChar char="○"/>
            </a:pPr>
            <a:r>
              <a:rPr lang="en" b="1" dirty="0">
                <a:highlight>
                  <a:srgbClr val="FFFF00"/>
                </a:highlight>
              </a:rPr>
              <a:t>To copy information between different application.</a:t>
            </a:r>
            <a:endParaRPr b="1" dirty="0">
              <a:highlight>
                <a:srgbClr val="FFFF00"/>
              </a:highlight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Ajax.</a:t>
            </a:r>
          </a:p>
          <a:p>
            <a:pPr lvl="2">
              <a:spcBef>
                <a:spcPts val="0"/>
              </a:spcBef>
              <a:buChar char="○"/>
            </a:pPr>
            <a:r>
              <a:rPr lang="en-US" dirty="0"/>
              <a:t>Reduce loading time between pages.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ASP.NET.</a:t>
            </a:r>
          </a:p>
          <a:p>
            <a:pPr lvl="2">
              <a:spcBef>
                <a:spcPts val="0"/>
              </a:spcBef>
              <a:buChar char="○"/>
            </a:pPr>
            <a:r>
              <a:rPr lang="en" dirty="0"/>
              <a:t>Framework by MS used to develop webpages.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PHP</a:t>
            </a:r>
            <a:r>
              <a:rPr lang="en" dirty="0"/>
              <a:t> and Ruby.</a:t>
            </a:r>
          </a:p>
          <a:p>
            <a:pPr lvl="2">
              <a:spcBef>
                <a:spcPts val="0"/>
              </a:spcBef>
              <a:buChar char="○"/>
            </a:pPr>
            <a:r>
              <a:rPr lang="en" dirty="0"/>
              <a:t>Server side creating. (back end)</a:t>
            </a:r>
          </a:p>
          <a:p>
            <a:pPr lvl="2">
              <a:spcBef>
                <a:spcPts val="0"/>
              </a:spcBef>
              <a:buChar char="○"/>
            </a:pPr>
            <a:r>
              <a:rPr lang="en" dirty="0"/>
              <a:t>C# (can be used in place of php)</a:t>
            </a:r>
          </a:p>
          <a:p>
            <a:pPr lvl="2">
              <a:spcBef>
                <a:spcPts val="0"/>
              </a:spcBef>
              <a:buChar char="○"/>
            </a:pPr>
            <a:r>
              <a:rPr lang="en" dirty="0"/>
              <a:t>Java (can be used in place of php)</a:t>
            </a:r>
          </a:p>
          <a:p>
            <a:pPr lvl="2">
              <a:spcBef>
                <a:spcPts val="0"/>
              </a:spcBef>
              <a:buChar char="○"/>
            </a:pPr>
            <a:r>
              <a:rPr lang="en" dirty="0"/>
              <a:t>JS (is reraly used in back end development)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</a:t>
            </a:r>
            <a:endParaRPr/>
          </a:p>
        </p:txBody>
      </p:sp>
      <p:sp>
        <p:nvSpPr>
          <p:cNvPr id="197" name="Google Shape;197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PHP is a server-side scripting language specifically designed for Web applications.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PHP code is embedded in HTML documents, as is the case with JavaScript.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With PHP, however, the code is</a:t>
            </a:r>
            <a:r>
              <a:rPr lang="en" b="1" dirty="0"/>
              <a:t> interpreted on the server</a:t>
            </a:r>
            <a:r>
              <a:rPr lang="en" dirty="0"/>
              <a:t> before the HTML document is delivered to the requesting client.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requested document that includes PHP code is </a:t>
            </a:r>
            <a:r>
              <a:rPr lang="en" b="1" dirty="0"/>
              <a:t>preprocessed to interpret the PHP code and insert its output into the HTML document</a:t>
            </a:r>
            <a:r>
              <a:rPr lang="en" dirty="0"/>
              <a:t>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</a:t>
            </a:r>
            <a:r>
              <a:rPr lang="en" b="1" dirty="0"/>
              <a:t>browser never sees the embedded PHP code</a:t>
            </a:r>
            <a:r>
              <a:rPr lang="en" dirty="0"/>
              <a:t> and is not aware that a requested document originally included such code.</a:t>
            </a:r>
            <a:endParaRPr dirty="0"/>
          </a:p>
        </p:txBody>
      </p:sp>
      <p:sp>
        <p:nvSpPr>
          <p:cNvPr id="198" name="Google Shape;198;p32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</a:t>
            </a:r>
            <a:endParaRPr/>
          </a:p>
        </p:txBody>
      </p:sp>
      <p:sp>
        <p:nvSpPr>
          <p:cNvPr id="204" name="Google Shape;204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PHP is similar to JavaScript, both in terms of its: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 Syntactic appearance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And in terms of the dynamic nature of its strings and arrays.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PHP files, in order to work, the file must have php as extension.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Javascript can work in both .html and .js files.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PHP files works only when: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 server is set up (E.g Apache).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file is placed in the a root document.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JavaScript file can work by just opening it in a web-browser.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3"/>
                </a:solidFill>
              </a:rPr>
              <a:t>Note:</a:t>
            </a:r>
            <a:r>
              <a:rPr lang="en" dirty="0">
                <a:solidFill>
                  <a:schemeClr val="accent3"/>
                </a:solidFill>
              </a:rPr>
              <a:t> PHP is not covered in this course, it will be covered in the SWE322 Advanced Web Programming course</a:t>
            </a: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05" name="Google Shape;205;p33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Code Example</a:t>
            </a:r>
            <a:endParaRPr/>
          </a:p>
        </p:txBody>
      </p:sp>
      <p:sp>
        <p:nvSpPr>
          <p:cNvPr id="211" name="Google Shape;211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	&lt;body&gt;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		&lt;?php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			Function printName($x){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				echo “Hello”.$x;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			}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			printName(“Najla”);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		?&gt;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	&lt;/body&gt;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Google Shape;212;p34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218" name="Google Shape;218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total grade of this homework is: 5 marks.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 the editor create an html document and name it: yourname_homework01.html.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 the html document write: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 header: “Your full name”.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 paragraph: “Talk about yourself, who you are, what do you like, what do you wish to achieve etc.”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bg1">
                    <a:lumMod val="65000"/>
                  </a:schemeClr>
                </a:solidFill>
              </a:rPr>
              <a:t>Bonus (1 mark)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bg1">
                    <a:lumMod val="65000"/>
                  </a:schemeClr>
                </a:solidFill>
              </a:rPr>
              <a:t>Check w3school website on how to do list and add a list of your achievements.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Compress it as zip and Submit in LMS by next lecture.</a:t>
            </a:r>
            <a:endParaRPr dirty="0"/>
          </a:p>
        </p:txBody>
      </p:sp>
      <p:sp>
        <p:nvSpPr>
          <p:cNvPr id="219" name="Google Shape;219;p35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25" name="Google Shape;225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Programming the World Wide Web - Pearson. Chapter 1.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W3 School.</a:t>
            </a:r>
            <a:endParaRPr/>
          </a:p>
        </p:txBody>
      </p:sp>
      <p:sp>
        <p:nvSpPr>
          <p:cNvPr id="226" name="Google Shape;226;p36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Development Tools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Some of these tools are programming languages some are not.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HTML</a:t>
            </a:r>
            <a:r>
              <a:rPr lang="en" dirty="0"/>
              <a:t>,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XHTML</a:t>
            </a:r>
            <a:r>
              <a:rPr lang="en" dirty="0"/>
              <a:t> and </a:t>
            </a:r>
            <a:r>
              <a:rPr lang="en" dirty="0">
                <a:solidFill>
                  <a:schemeClr val="bg2">
                    <a:lumMod val="75000"/>
                  </a:schemeClr>
                </a:solidFill>
              </a:rPr>
              <a:t>XML</a:t>
            </a:r>
            <a:r>
              <a:rPr lang="en" dirty="0"/>
              <a:t> </a:t>
            </a:r>
            <a:r>
              <a:rPr lang="en" b="1" dirty="0">
                <a:solidFill>
                  <a:schemeClr val="accent1"/>
                </a:solidFill>
              </a:rPr>
              <a:t>are not </a:t>
            </a:r>
            <a:r>
              <a:rPr lang="en" b="1" dirty="0"/>
              <a:t>programming languages</a:t>
            </a:r>
            <a:r>
              <a:rPr lang="en" dirty="0"/>
              <a:t>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They cannot be used to describe computations.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5"/>
              </a:rPr>
              <a:t>JavaScript</a:t>
            </a:r>
            <a:r>
              <a:rPr lang="en" dirty="0"/>
              <a:t>, </a:t>
            </a:r>
            <a:r>
              <a:rPr lang="en" u="sng" dirty="0">
                <a:solidFill>
                  <a:schemeClr val="hlink"/>
                </a:solidFill>
                <a:hlinkClick r:id="rId6"/>
              </a:rPr>
              <a:t>PHP</a:t>
            </a:r>
            <a:r>
              <a:rPr lang="en" dirty="0"/>
              <a:t>, and </a:t>
            </a:r>
            <a:r>
              <a:rPr lang="en" u="sng" dirty="0">
                <a:solidFill>
                  <a:schemeClr val="hlink"/>
                </a:solidFill>
                <a:hlinkClick r:id="rId7"/>
              </a:rPr>
              <a:t>Ruby</a:t>
            </a:r>
            <a:r>
              <a:rPr lang="en" dirty="0"/>
              <a:t> </a:t>
            </a:r>
            <a:r>
              <a:rPr lang="en" b="1" dirty="0">
                <a:solidFill>
                  <a:schemeClr val="accent1"/>
                </a:solidFill>
              </a:rPr>
              <a:t>are</a:t>
            </a:r>
            <a:r>
              <a:rPr lang="en" dirty="0"/>
              <a:t> </a:t>
            </a:r>
            <a:r>
              <a:rPr lang="en" b="1" dirty="0"/>
              <a:t>programming languages</a:t>
            </a:r>
            <a:r>
              <a:rPr lang="en" dirty="0"/>
              <a:t>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8"/>
              </a:rPr>
              <a:t>ASP.NET</a:t>
            </a:r>
            <a:r>
              <a:rPr lang="en" dirty="0"/>
              <a:t>, and </a:t>
            </a:r>
            <a:r>
              <a:rPr lang="en" u="sng" dirty="0">
                <a:solidFill>
                  <a:schemeClr val="hlink"/>
                </a:solidFill>
                <a:hlinkClick r:id="rId9"/>
              </a:rPr>
              <a:t>Rails</a:t>
            </a:r>
            <a:r>
              <a:rPr lang="en" dirty="0"/>
              <a:t> are </a:t>
            </a:r>
            <a:r>
              <a:rPr lang="en" b="1" dirty="0"/>
              <a:t>development frameworks</a:t>
            </a:r>
            <a:r>
              <a:rPr lang="en" dirty="0"/>
              <a:t> for Web-based systems.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bg1">
                    <a:lumMod val="75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Flash</a:t>
            </a: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 is a technology for creating and displaying graphics and animation in XHTML documents.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11"/>
              </a:rPr>
              <a:t>Ajax</a:t>
            </a:r>
            <a:r>
              <a:rPr lang="en" dirty="0"/>
              <a:t> is a Web technology that uses JavaScript and XML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HTML</a:t>
            </a:r>
            <a:endParaRPr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solidFill>
                  <a:schemeClr val="accent1"/>
                </a:solidFill>
                <a:highlight>
                  <a:srgbClr val="FFFF00"/>
                </a:highlight>
              </a:rPr>
              <a:t>HyperText Markup Language (HTML)</a:t>
            </a:r>
            <a:r>
              <a:rPr lang="en" dirty="0">
                <a:highlight>
                  <a:srgbClr val="FFFF00"/>
                </a:highlight>
              </a:rPr>
              <a:t> </a:t>
            </a:r>
            <a:r>
              <a:rPr lang="en" dirty="0"/>
              <a:t>is the </a:t>
            </a:r>
            <a:r>
              <a:rPr lang="en" b="1" dirty="0"/>
              <a:t>standard</a:t>
            </a:r>
            <a:r>
              <a:rPr lang="en" dirty="0"/>
              <a:t> markup language for creating web pages and web application.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word markup comes from the publishing world.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where it is used to describe what production people do with a manuscript to specify to a printer how the text, graphics, and other elements in the book should appear in printed form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An HTML document is a mixture of content and controls.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controls are specified by the tags of HTML.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name of a tag specifies the category of its content.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Most HTML tags consist of a pair of syntactic markers that are used to delimit particular kinds of content.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E.g: </a:t>
            </a:r>
            <a:r>
              <a:rPr lang="en" dirty="0">
                <a:highlight>
                  <a:srgbClr val="FFFF00"/>
                </a:highlight>
              </a:rPr>
              <a:t>&lt;tag&gt; content &lt;/tag&gt;</a:t>
            </a:r>
            <a:endParaRPr dirty="0">
              <a:highlight>
                <a:srgbClr val="FFFF00"/>
              </a:highlight>
            </a:endParaRPr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MyFirstPage.html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an html document, with the name: MyFirstPage.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the following tags: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This text is not between tags.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This text is also not between tags.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This text is between a header tag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This text is between a paragraph tag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" name="Google Shape;88;p17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Document Creation Tools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HTML documents can be created with a</a:t>
            </a:r>
            <a:r>
              <a:rPr lang="en" b="1" dirty="0"/>
              <a:t> </a:t>
            </a:r>
            <a:r>
              <a:rPr lang="en" b="1" dirty="0">
                <a:highlight>
                  <a:srgbClr val="FFFF00"/>
                </a:highlight>
              </a:rPr>
              <a:t>general-purpose text editor</a:t>
            </a:r>
            <a:r>
              <a:rPr lang="en" dirty="0"/>
              <a:t>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There are two kinds of tools that can simplify this task: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HTML editors. E.</a:t>
            </a:r>
            <a:r>
              <a:rPr lang="en" dirty="0">
                <a:highlight>
                  <a:srgbClr val="FFFF00"/>
                </a:highlight>
              </a:rPr>
              <a:t>g Notepad++</a:t>
            </a:r>
            <a:endParaRPr dirty="0">
              <a:highlight>
                <a:srgbClr val="FFFF00"/>
              </a:highlight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what-you-see-is-what-you-get (WYSIWYG, pronounced wizzy-wig) HTML editors. E.g: Google Sites.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HTML editors provide shortcuts for producing repetitious tags such as those used to create the rows of a table.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They also may provide a spell-checker and a syntax-checker, and they may color code the HTML in the display to make it easier to read and edit.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accent3"/>
                </a:solidFill>
              </a:rPr>
              <a:t>Note:</a:t>
            </a:r>
            <a:r>
              <a:rPr lang="en" dirty="0">
                <a:solidFill>
                  <a:schemeClr val="accent3"/>
                </a:solidFill>
              </a:rPr>
              <a:t> In this course we will use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Notepad++</a:t>
            </a:r>
            <a:r>
              <a:rPr lang="en" dirty="0">
                <a:solidFill>
                  <a:schemeClr val="accent3"/>
                </a:solidFill>
              </a:rPr>
              <a:t>, you are free to choose any other editor you feel comfortable with.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Notepad Vs Notepad++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17423"/>
          <a:stretch/>
        </p:blipFill>
        <p:spPr>
          <a:xfrm>
            <a:off x="2520355" y="1017725"/>
            <a:ext cx="4326570" cy="164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0350" y="2901750"/>
            <a:ext cx="4546565" cy="164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WYSIWYG Editor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413" y="1170125"/>
            <a:ext cx="7901187" cy="3493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Plug-ins and Filters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3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different kinds of converters can be used to create XHTML documents.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Plug-ins.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Filters.</a:t>
            </a:r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0713" y="2587675"/>
            <a:ext cx="1343025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4738" y="2863850"/>
            <a:ext cx="1705025" cy="17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2002</Words>
  <Application>Microsoft Office PowerPoint</Application>
  <PresentationFormat>On-screen Show (16:9)</PresentationFormat>
  <Paragraphs>221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Courier New</vt:lpstr>
      <vt:lpstr>Open Sans</vt:lpstr>
      <vt:lpstr>Simple Light</vt:lpstr>
      <vt:lpstr> Chapter One (b)</vt:lpstr>
      <vt:lpstr>Web Development Tools</vt:lpstr>
      <vt:lpstr>Web Development Tools</vt:lpstr>
      <vt:lpstr>HTML</vt:lpstr>
      <vt:lpstr>MyFirstPage.html</vt:lpstr>
      <vt:lpstr>HTML Document Creation Tools</vt:lpstr>
      <vt:lpstr>Notepad Vs Notepad++</vt:lpstr>
      <vt:lpstr>WYSIWYG Editor</vt:lpstr>
      <vt:lpstr>Plug-ins and Filters</vt:lpstr>
      <vt:lpstr>Plug-in</vt:lpstr>
      <vt:lpstr>Filters</vt:lpstr>
      <vt:lpstr>Plug-ins and Filters</vt:lpstr>
      <vt:lpstr>Plug-ins and Filters</vt:lpstr>
      <vt:lpstr>XML</vt:lpstr>
      <vt:lpstr>XML and HTML</vt:lpstr>
      <vt:lpstr>CSS</vt:lpstr>
      <vt:lpstr>JavaScript</vt:lpstr>
      <vt:lpstr>Example of JavaScript - Changing HTML Elements</vt:lpstr>
      <vt:lpstr>Example of JavaScript - Changing Elements Style</vt:lpstr>
      <vt:lpstr>PHP</vt:lpstr>
      <vt:lpstr>PHP</vt:lpstr>
      <vt:lpstr>PHP Code Example</vt:lpstr>
      <vt:lpstr>Homework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Chapter One (b)</dc:title>
  <cp:lastModifiedBy>Layla Abdulrahman Albabtain</cp:lastModifiedBy>
  <cp:revision>4</cp:revision>
  <dcterms:modified xsi:type="dcterms:W3CDTF">2021-06-25T08:29:34Z</dcterms:modified>
</cp:coreProperties>
</file>