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Proxima Nova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Abdulrahman Albabtain" userId="6b5e8646-ab41-4b05-b648-defa7c004953" providerId="ADAL" clId="{F3938CA4-5380-4EB1-88BC-2107CC9DDB7E}"/>
    <pc:docChg chg="custSel modSld sldOrd">
      <pc:chgData name="Layla Abdulrahman Albabtain" userId="6b5e8646-ab41-4b05-b648-defa7c004953" providerId="ADAL" clId="{F3938CA4-5380-4EB1-88BC-2107CC9DDB7E}" dt="2021-05-27T05:50:11.727" v="131" actId="114"/>
      <pc:docMkLst>
        <pc:docMk/>
      </pc:docMkLst>
      <pc:sldChg chg="modSp mod">
        <pc:chgData name="Layla Abdulrahman Albabtain" userId="6b5e8646-ab41-4b05-b648-defa7c004953" providerId="ADAL" clId="{F3938CA4-5380-4EB1-88BC-2107CC9DDB7E}" dt="2021-05-26T09:11:25.021" v="130" actId="20577"/>
        <pc:sldMkLst>
          <pc:docMk/>
          <pc:sldMk cId="0" sldId="260"/>
        </pc:sldMkLst>
        <pc:spChg chg="mod">
          <ac:chgData name="Layla Abdulrahman Albabtain" userId="6b5e8646-ab41-4b05-b648-defa7c004953" providerId="ADAL" clId="{F3938CA4-5380-4EB1-88BC-2107CC9DDB7E}" dt="2021-05-26T09:11:25.021" v="130" actId="20577"/>
          <ac:spMkLst>
            <pc:docMk/>
            <pc:sldMk cId="0" sldId="260"/>
            <ac:spMk id="86" creationId="{00000000-0000-0000-0000-000000000000}"/>
          </ac:spMkLst>
        </pc:spChg>
      </pc:sldChg>
      <pc:sldChg chg="modSp mod">
        <pc:chgData name="Layla Abdulrahman Albabtain" userId="6b5e8646-ab41-4b05-b648-defa7c004953" providerId="ADAL" clId="{F3938CA4-5380-4EB1-88BC-2107CC9DDB7E}" dt="2021-05-26T06:32:05.452" v="127" actId="20577"/>
        <pc:sldMkLst>
          <pc:docMk/>
          <pc:sldMk cId="0" sldId="264"/>
        </pc:sldMkLst>
        <pc:spChg chg="mod">
          <ac:chgData name="Layla Abdulrahman Albabtain" userId="6b5e8646-ab41-4b05-b648-defa7c004953" providerId="ADAL" clId="{F3938CA4-5380-4EB1-88BC-2107CC9DDB7E}" dt="2021-05-26T06:32:05.452" v="127" actId="20577"/>
          <ac:spMkLst>
            <pc:docMk/>
            <pc:sldMk cId="0" sldId="264"/>
            <ac:spMk id="114" creationId="{00000000-0000-0000-0000-000000000000}"/>
          </ac:spMkLst>
        </pc:spChg>
      </pc:sldChg>
      <pc:sldChg chg="ord modNotes">
        <pc:chgData name="Layla Abdulrahman Albabtain" userId="6b5e8646-ab41-4b05-b648-defa7c004953" providerId="ADAL" clId="{F3938CA4-5380-4EB1-88BC-2107CC9DDB7E}" dt="2021-05-25T05:38:30.433" v="43"/>
        <pc:sldMkLst>
          <pc:docMk/>
          <pc:sldMk cId="0" sldId="270"/>
        </pc:sldMkLst>
      </pc:sldChg>
      <pc:sldChg chg="modSp mod">
        <pc:chgData name="Layla Abdulrahman Albabtain" userId="6b5e8646-ab41-4b05-b648-defa7c004953" providerId="ADAL" clId="{F3938CA4-5380-4EB1-88BC-2107CC9DDB7E}" dt="2021-05-25T06:56:52.972" v="47" actId="113"/>
        <pc:sldMkLst>
          <pc:docMk/>
          <pc:sldMk cId="0" sldId="283"/>
        </pc:sldMkLst>
        <pc:spChg chg="mod">
          <ac:chgData name="Layla Abdulrahman Albabtain" userId="6b5e8646-ab41-4b05-b648-defa7c004953" providerId="ADAL" clId="{F3938CA4-5380-4EB1-88BC-2107CC9DDB7E}" dt="2021-05-25T06:56:52.972" v="47" actId="113"/>
          <ac:spMkLst>
            <pc:docMk/>
            <pc:sldMk cId="0" sldId="283"/>
            <ac:spMk id="253" creationId="{00000000-0000-0000-0000-000000000000}"/>
          </ac:spMkLst>
        </pc:spChg>
      </pc:sldChg>
      <pc:sldChg chg="modSp mod">
        <pc:chgData name="Layla Abdulrahman Albabtain" userId="6b5e8646-ab41-4b05-b648-defa7c004953" providerId="ADAL" clId="{F3938CA4-5380-4EB1-88BC-2107CC9DDB7E}" dt="2021-05-25T06:57:05.087" v="59" actId="20577"/>
        <pc:sldMkLst>
          <pc:docMk/>
          <pc:sldMk cId="0" sldId="284"/>
        </pc:sldMkLst>
        <pc:spChg chg="mod">
          <ac:chgData name="Layla Abdulrahman Albabtain" userId="6b5e8646-ab41-4b05-b648-defa7c004953" providerId="ADAL" clId="{F3938CA4-5380-4EB1-88BC-2107CC9DDB7E}" dt="2021-05-25T06:57:05.087" v="59" actId="20577"/>
          <ac:spMkLst>
            <pc:docMk/>
            <pc:sldMk cId="0" sldId="284"/>
            <ac:spMk id="259" creationId="{00000000-0000-0000-0000-000000000000}"/>
          </ac:spMkLst>
        </pc:spChg>
      </pc:sldChg>
      <pc:sldChg chg="modSp mod">
        <pc:chgData name="Layla Abdulrahman Albabtain" userId="6b5e8646-ab41-4b05-b648-defa7c004953" providerId="ADAL" clId="{F3938CA4-5380-4EB1-88BC-2107CC9DDB7E}" dt="2021-05-27T05:50:11.727" v="131" actId="114"/>
        <pc:sldMkLst>
          <pc:docMk/>
          <pc:sldMk cId="0" sldId="285"/>
        </pc:sldMkLst>
        <pc:spChg chg="mod">
          <ac:chgData name="Layla Abdulrahman Albabtain" userId="6b5e8646-ab41-4b05-b648-defa7c004953" providerId="ADAL" clId="{F3938CA4-5380-4EB1-88BC-2107CC9DDB7E}" dt="2021-05-27T05:50:11.727" v="131" actId="114"/>
          <ac:spMkLst>
            <pc:docMk/>
            <pc:sldMk cId="0" sldId="285"/>
            <ac:spMk id="268" creationId="{00000000-0000-0000-0000-000000000000}"/>
          </ac:spMkLst>
        </pc:spChg>
      </pc:sldChg>
    </pc:docChg>
  </pc:docChgLst>
  <pc:docChgLst>
    <pc:chgData name="Layla Abdulrahman Albabtain" userId="6b5e8646-ab41-4b05-b648-defa7c004953" providerId="ADAL" clId="{CAEA30A7-04FA-4F5D-AE19-51AFFD12ABCF}"/>
    <pc:docChg chg="custSel modSld">
      <pc:chgData name="Layla Abdulrahman Albabtain" userId="6b5e8646-ab41-4b05-b648-defa7c004953" providerId="ADAL" clId="{CAEA30A7-04FA-4F5D-AE19-51AFFD12ABCF}" dt="2021-02-09T08:53:12.429" v="76" actId="207"/>
      <pc:docMkLst>
        <pc:docMk/>
      </pc:docMkLst>
      <pc:sldChg chg="modSp mod">
        <pc:chgData name="Layla Abdulrahman Albabtain" userId="6b5e8646-ab41-4b05-b648-defa7c004953" providerId="ADAL" clId="{CAEA30A7-04FA-4F5D-AE19-51AFFD12ABCF}" dt="2021-02-04T08:36:24.392" v="0" actId="15"/>
        <pc:sldMkLst>
          <pc:docMk/>
          <pc:sldMk cId="0" sldId="261"/>
        </pc:sldMkLst>
        <pc:spChg chg="mod">
          <ac:chgData name="Layla Abdulrahman Albabtain" userId="6b5e8646-ab41-4b05-b648-defa7c004953" providerId="ADAL" clId="{CAEA30A7-04FA-4F5D-AE19-51AFFD12ABCF}" dt="2021-02-04T08:36:24.392" v="0" actId="15"/>
          <ac:spMkLst>
            <pc:docMk/>
            <pc:sldMk cId="0" sldId="261"/>
            <ac:spMk id="93" creationId="{00000000-0000-0000-0000-000000000000}"/>
          </ac:spMkLst>
        </pc:spChg>
      </pc:sldChg>
      <pc:sldChg chg="modSp mod">
        <pc:chgData name="Layla Abdulrahman Albabtain" userId="6b5e8646-ab41-4b05-b648-defa7c004953" providerId="ADAL" clId="{CAEA30A7-04FA-4F5D-AE19-51AFFD12ABCF}" dt="2021-02-04T08:45:08.727" v="47" actId="20577"/>
        <pc:sldMkLst>
          <pc:docMk/>
          <pc:sldMk cId="0" sldId="263"/>
        </pc:sldMkLst>
        <pc:spChg chg="mod">
          <ac:chgData name="Layla Abdulrahman Albabtain" userId="6b5e8646-ab41-4b05-b648-defa7c004953" providerId="ADAL" clId="{CAEA30A7-04FA-4F5D-AE19-51AFFD12ABCF}" dt="2021-02-04T08:45:08.727" v="47" actId="20577"/>
          <ac:spMkLst>
            <pc:docMk/>
            <pc:sldMk cId="0" sldId="263"/>
            <ac:spMk id="107" creationId="{00000000-0000-0000-0000-000000000000}"/>
          </ac:spMkLst>
        </pc:spChg>
      </pc:sldChg>
      <pc:sldChg chg="modSp mod">
        <pc:chgData name="Layla Abdulrahman Albabtain" userId="6b5e8646-ab41-4b05-b648-defa7c004953" providerId="ADAL" clId="{CAEA30A7-04FA-4F5D-AE19-51AFFD12ABCF}" dt="2021-02-09T08:41:41.985" v="74"/>
        <pc:sldMkLst>
          <pc:docMk/>
          <pc:sldMk cId="0" sldId="276"/>
        </pc:sldMkLst>
        <pc:spChg chg="mod">
          <ac:chgData name="Layla Abdulrahman Albabtain" userId="6b5e8646-ab41-4b05-b648-defa7c004953" providerId="ADAL" clId="{CAEA30A7-04FA-4F5D-AE19-51AFFD12ABCF}" dt="2021-02-09T08:41:41.985" v="74"/>
          <ac:spMkLst>
            <pc:docMk/>
            <pc:sldMk cId="0" sldId="276"/>
            <ac:spMk id="201" creationId="{00000000-0000-0000-0000-000000000000}"/>
          </ac:spMkLst>
        </pc:spChg>
      </pc:sldChg>
      <pc:sldChg chg="modSp mod">
        <pc:chgData name="Layla Abdulrahman Albabtain" userId="6b5e8646-ab41-4b05-b648-defa7c004953" providerId="ADAL" clId="{CAEA30A7-04FA-4F5D-AE19-51AFFD12ABCF}" dt="2021-02-09T08:53:12.429" v="76" actId="207"/>
        <pc:sldMkLst>
          <pc:docMk/>
          <pc:sldMk cId="0" sldId="281"/>
        </pc:sldMkLst>
        <pc:spChg chg="mod">
          <ac:chgData name="Layla Abdulrahman Albabtain" userId="6b5e8646-ab41-4b05-b648-defa7c004953" providerId="ADAL" clId="{CAEA30A7-04FA-4F5D-AE19-51AFFD12ABCF}" dt="2021-02-09T08:53:12.429" v="76" actId="207"/>
          <ac:spMkLst>
            <pc:docMk/>
            <pc:sldMk cId="0" sldId="281"/>
            <ac:spMk id="237" creationId="{00000000-0000-0000-0000-000000000000}"/>
          </ac:spMkLst>
        </pc:spChg>
      </pc:sldChg>
    </pc:docChg>
  </pc:docChgLst>
  <pc:docChgLst>
    <pc:chgData name="Layla Abdulrahman Albabtain" userId="6b5e8646-ab41-4b05-b648-defa7c004953" providerId="ADAL" clId="{6731FD37-C1F5-4ACF-85B8-356AD475106B}"/>
    <pc:docChg chg="modSld">
      <pc:chgData name="Layla Abdulrahman Albabtain" userId="6b5e8646-ab41-4b05-b648-defa7c004953" providerId="ADAL" clId="{6731FD37-C1F5-4ACF-85B8-356AD475106B}" dt="2021-09-16T08:57:19.360" v="12" actId="20577"/>
      <pc:docMkLst>
        <pc:docMk/>
      </pc:docMkLst>
      <pc:sldChg chg="modSp mod">
        <pc:chgData name="Layla Abdulrahman Albabtain" userId="6b5e8646-ab41-4b05-b648-defa7c004953" providerId="ADAL" clId="{6731FD37-C1F5-4ACF-85B8-356AD475106B}" dt="2021-09-14T07:50:25.675" v="1" actId="20577"/>
        <pc:sldMkLst>
          <pc:docMk/>
          <pc:sldMk cId="0" sldId="260"/>
        </pc:sldMkLst>
        <pc:spChg chg="mod">
          <ac:chgData name="Layla Abdulrahman Albabtain" userId="6b5e8646-ab41-4b05-b648-defa7c004953" providerId="ADAL" clId="{6731FD37-C1F5-4ACF-85B8-356AD475106B}" dt="2021-09-14T07:50:25.675" v="1" actId="20577"/>
          <ac:spMkLst>
            <pc:docMk/>
            <pc:sldMk cId="0" sldId="260"/>
            <ac:spMk id="86" creationId="{00000000-0000-0000-0000-000000000000}"/>
          </ac:spMkLst>
        </pc:spChg>
      </pc:sldChg>
      <pc:sldChg chg="modSp mod">
        <pc:chgData name="Layla Abdulrahman Albabtain" userId="6b5e8646-ab41-4b05-b648-defa7c004953" providerId="ADAL" clId="{6731FD37-C1F5-4ACF-85B8-356AD475106B}" dt="2021-09-16T08:57:19.360" v="12" actId="20577"/>
        <pc:sldMkLst>
          <pc:docMk/>
          <pc:sldMk cId="0" sldId="264"/>
        </pc:sldMkLst>
        <pc:spChg chg="mod">
          <ac:chgData name="Layla Abdulrahman Albabtain" userId="6b5e8646-ab41-4b05-b648-defa7c004953" providerId="ADAL" clId="{6731FD37-C1F5-4ACF-85B8-356AD475106B}" dt="2021-09-16T08:57:19.360" v="12" actId="20577"/>
          <ac:spMkLst>
            <pc:docMk/>
            <pc:sldMk cId="0" sldId="264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0755fbd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0755fbd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0755fbd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0755fbd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70b9b86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70b9b86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70b9b86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70b9b86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70b9b86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70b9b86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0755fbd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0755fbd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0755fbd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0755fbd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0755fbd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0755fbd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0755fbd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0755fbd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70b9b8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70b9b8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b70b9b86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b70b9b86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b70b9b86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b70b9b86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b70b9b86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b70b9b86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b70b9b86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b70b9b86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0755fbd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20755fbd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0755fbd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20755fbd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b70b9b86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b70b9b86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ba16968c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ba16968c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scope of the project outlines the objectives of the project and the goals that need to be met to achieve a satisfactory result.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a16968c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a16968c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a16968c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ba16968c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0755fbd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0755fbd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0755fb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0755fb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ba16968c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ba16968c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b70b9b8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b70b9b8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b70b9b86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b70b9b86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ba16968c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ba16968c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b70b9b86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b70b9b86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ba16968c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ba16968c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0755fb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20755fb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ba16968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ba16968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ba16968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ba16968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0755fbd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0755fbd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a16968c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a16968c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ba16968c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ba16968c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b70b9b86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b70b9b86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20755fbd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20755fbd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ba16968c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ba16968c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20755fb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20755fb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20755fbd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20755fbd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20755fbd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20755fbd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20755fbd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20755fbd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60baa8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60baa8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16968c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16968c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a16968c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a16968c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ba16968c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ba16968c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stopped here!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0755fb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0755fb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xhtml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language_codes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html_charset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octype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heading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lockquote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tags/tag_cite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font_font-style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ref/pr_font_weight.as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_su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symbols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mages.as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syntax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854925"/>
            <a:ext cx="8520600" cy="9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Chapter Two (a)</a:t>
            </a:r>
            <a:endParaRPr sz="40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HTML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75" y="101224"/>
            <a:ext cx="1616625" cy="1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6125" y="300375"/>
            <a:ext cx="245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SWE 421 - Game Development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Software Engineering Departmen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College of Engineering and Architecture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 Yamamah University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Layla Albabtain													Fall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t="5572" b="47715"/>
          <a:stretch/>
        </p:blipFill>
        <p:spPr>
          <a:xfrm>
            <a:off x="431275" y="2313275"/>
            <a:ext cx="8281450" cy="10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31600"/>
            <a:ext cx="85206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how the web site will appear if you open the MyFirstWebPage in a browser.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though comments will not appear in the page it self, it is still important.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helps in case: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checking an old code you have written to figure out what is that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hand the work to someone else, they can understand your code.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649" y="2726825"/>
            <a:ext cx="3546650" cy="1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XHTML and HTML - 01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 </a:t>
            </a:r>
            <a:r>
              <a:rPr lang="en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XHTML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element and attribute names must be in all lowercase letters.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 HTML, they can be any combination of uppercase and lowercase.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XHTML is stricter than HTML, in HTML this code will work: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Bad HTML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&lt;/title&gt;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&gt; Bad HTML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This is an example of a bad html web-page.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272925" y="247825"/>
            <a:ext cx="83856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all of &lt;html&gt;, &lt;head&gt;, &lt;body&gt;, &lt;h1&gt; and &lt;p&gt; are not closed the page will work with some issues (the text in the &lt;h1&gt; and &lt;p&gt; are all considered as header text) like the image below. 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75" y="1651400"/>
            <a:ext cx="58578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438250" y="3120300"/>
            <a:ext cx="83856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Try the same code without closing the &lt;title&gt; tag and see what happens.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XHTML and HTML - 02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dirty="0"/>
              <a:t>The same code will not work in XHTML.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try it, save the same bad code as: BadHTML.xhtml.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Opening the page will get an error as you see below:</a:t>
            </a: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1900"/>
            <a:ext cx="8839201" cy="117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XHTML and HTML - 03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fix the bad HTML close all the tags and use small letters for tag names. As follows:</a:t>
            </a:r>
            <a:endParaRPr dirty="0"/>
          </a:p>
          <a:p>
            <a:pPr marL="914400" marR="0" lvl="0" indent="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Bad HTML 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Bad HTML 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This is an example of a bad html web-page. 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260000" y="454625"/>
            <a:ext cx="85206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closing all the tag, the xhtml will appear as follows: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237875"/>
            <a:ext cx="72675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260000" y="3812025"/>
            <a:ext cx="85206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being treated by the browser as XML file and not XHTML.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XHTML and HTML - 04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tell the browser this is an XHTML and not XML we need to add document type as follows:</a:t>
            </a:r>
            <a:endParaRPr dirty="0"/>
          </a:p>
          <a:p>
            <a:pPr marL="914400" marR="0" lvl="0" indent="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</a:t>
            </a:r>
            <a:endParaRPr sz="11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Bad HTML 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&lt;meta charset=“UTF-8”/&gt;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Bad HTML 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This is an example of a bad html web-page. 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XHTML and HTML - 05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conclude: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save a webpage as XHTML not HTML the file name should be: name.XHTML.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HTML uppercase letters or lowercase letters in tag names and attribute names and values is ok but in XHTML they all must be in lower case letters.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HTML not closing the tag will still work with some issues, but in XHTML all tags must be closed.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XHTML we must declare the document type.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Examples of Bad HTML has been uploaded to the lms, check them.</a:t>
            </a:r>
            <a:endParaRPr dirty="0"/>
          </a:p>
          <a:p>
            <a:pPr marL="914400" marR="0" lvl="0" indent="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and HTML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1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Programmers find XHTML a bit frustrating. In a program, the statements specify exactly what the computer must do.</a:t>
            </a:r>
            <a:endParaRPr dirty="0"/>
          </a:p>
          <a:p>
            <a:pPr marL="457200" marR="0" lvl="0" indent="-3429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a reserved word is misspelled in a program, the error is usually detected by the language implementation system and the program is not executed. E.g</a:t>
            </a:r>
            <a:endParaRPr dirty="0"/>
          </a:p>
          <a:p>
            <a:pPr marL="914400" marR="0" lvl="1" indent="-3175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&lt;body&gt; &lt;/obdy&gt; (a synatx error) will not be detected.</a:t>
            </a:r>
            <a:endParaRPr dirty="0">
              <a:highlight>
                <a:srgbClr val="FFFF00"/>
              </a:highlight>
            </a:endParaRPr>
          </a:p>
          <a:p>
            <a:pPr marL="457200" marR="0" lvl="0" indent="-3429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a misspelled tag name usually results in the tag being ignored by the browser, with no indication to the user that anything has been left out.</a:t>
            </a:r>
            <a:endParaRPr dirty="0"/>
          </a:p>
          <a:p>
            <a:pPr marL="914400" lvl="1" indent="-3175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dirty="0"/>
              <a:t>&lt;body&gt; &lt;/obdy&gt; The browser will ignore the &lt;body&gt; element/tag.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HTML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 is an abbreviation of Hypertext Markup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Hypertext: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for non-linear linking to other documents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Markup Language: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Content to be displayed is “marked up” or tagged to tell the browser how to display it.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XHTML Document Structure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Every XHTML document must begin with</a:t>
            </a:r>
            <a:r>
              <a:rPr lang="en" sz="1700" dirty="0">
                <a:highlight>
                  <a:srgbClr val="FFFF00"/>
                </a:highlight>
              </a:rPr>
              <a:t>: DOCTYPE</a:t>
            </a:r>
            <a:r>
              <a:rPr lang="en" sz="1700" dirty="0"/>
              <a:t>.</a:t>
            </a:r>
            <a:endParaRPr sz="17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 The Elements </a:t>
            </a:r>
            <a:r>
              <a:rPr lang="en" sz="1700" dirty="0">
                <a:highlight>
                  <a:srgbClr val="FFFF00"/>
                </a:highlight>
              </a:rPr>
              <a:t>&lt;html&gt;, &lt;head&gt;, &lt;title&gt;, and &lt;body&gt; </a:t>
            </a:r>
            <a:r>
              <a:rPr lang="en" sz="1700" dirty="0"/>
              <a:t>are required in every document (in XHTML, not HTML).</a:t>
            </a:r>
            <a:endParaRPr sz="17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 The whole document must have &lt;html&gt; as its root (all other elements between &lt;html&gt; &lt;/html&gt;</a:t>
            </a:r>
            <a:endParaRPr sz="17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 html must have the </a:t>
            </a:r>
            <a:r>
              <a:rPr lang="en" sz="1700" u="sng" dirty="0">
                <a:solidFill>
                  <a:schemeClr val="hlink"/>
                </a:solidFill>
                <a:hlinkClick r:id="rId3"/>
              </a:rPr>
              <a:t>lang </a:t>
            </a:r>
            <a:r>
              <a:rPr lang="en" sz="1700" dirty="0"/>
              <a:t>attribute:</a:t>
            </a:r>
            <a:endParaRPr sz="17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 &lt;html lang = ″en″&gt;  </a:t>
            </a:r>
            <a:r>
              <a:rPr lang="en" dirty="0"/>
              <a:t>(this one is for English)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 A document consists of a head and a body</a:t>
            </a:r>
            <a:r>
              <a:rPr lang="en" dirty="0"/>
              <a:t>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The &lt;title&gt; tag is used to give the document a title, which is normally displayed in the browser’s window title bar (at the top of the display)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</a:t>
            </a:r>
            <a:r>
              <a:rPr lang="en" sz="1700" dirty="0"/>
              <a:t>The meta tag is used to provide the </a:t>
            </a:r>
            <a:r>
              <a:rPr lang="en" sz="1700" u="sng" dirty="0">
                <a:solidFill>
                  <a:schemeClr val="hlink"/>
                </a:solidFill>
                <a:hlinkClick r:id="rId4"/>
              </a:rPr>
              <a:t>character</a:t>
            </a:r>
            <a:r>
              <a:rPr lang="en" sz="1700" dirty="0"/>
              <a:t> set  used</a:t>
            </a:r>
            <a:endParaRPr sz="17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&lt;meta charset = ″utf-8″ /&gt;.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116300" y="234900"/>
            <a:ext cx="902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 dirty="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&lt;!-- The  DOCTYPE is declared at the top. &lt;/html--&gt;</a:t>
            </a:r>
            <a:endParaRPr sz="11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	&lt;!-- The &lt;html&gt; has the language attribute set &lt;/html&gt; --&gt;</a:t>
            </a:r>
            <a:endParaRPr sz="11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	&lt;!-- All elements are between the &lt;html&gt; and &lt;/html&gt; --&gt;</a:t>
            </a:r>
            <a:endParaRPr sz="11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	&lt;!-- The page has a head, a title and a body element. --&gt;</a:t>
            </a:r>
            <a:endParaRPr sz="11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	&lt;!-- The character set used for the page has been set to Unicode: utf-8 in the &lt;meta /&gt; in the &lt;head&gt;  --&gt;</a:t>
            </a:r>
            <a:endParaRPr sz="11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"charset=utf-8;"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/&gt;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	&lt;meta charset=“</a:t>
            </a:r>
            <a:r>
              <a:rPr lang="en" sz="1300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” /&gt;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Good XHTML 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Good XHTML 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This is an example of a good XHTML web-page.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3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Text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56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Text is normally placed in paragraph elements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F00"/>
                </a:highlight>
              </a:rPr>
              <a:t>The &lt;p&gt; </a:t>
            </a:r>
            <a:r>
              <a:rPr lang="en" dirty="0"/>
              <a:t>tag breaks the current line and inserts a blank line 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new line gets the beginning of the content of the paragraph.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closing tag is required in XHTML, not in HTML.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 the example web-page below:</a:t>
            </a:r>
            <a:endParaRPr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t="6189" r="6620" b="23074"/>
          <a:stretch/>
        </p:blipFill>
        <p:spPr>
          <a:xfrm>
            <a:off x="728838" y="2920700"/>
            <a:ext cx="7551324" cy="14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348925"/>
            <a:ext cx="8520600" cy="4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&lt;!-- good HTML.html A trivial document --&gt;</a:t>
            </a:r>
            <a:endParaRPr sz="14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A good HTML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This is a good HTML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Type Declaration (DTD)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different types of HTML and XHTML.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Declaring the type tells the browser which HTML/XHTML we are using.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 may work with no DTD but XHTML (as seen in above examples) will not.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&lt;!DOCTYPE ….&gt; is the syntax to declare Document type.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&lt;!DOCTYPE html&gt; is for declaring HTML5.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more about HTML and XHTML DTD check this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this course we will work with </a:t>
            </a:r>
            <a:r>
              <a:rPr lang="en" b="1" dirty="0"/>
              <a:t>HTML5</a:t>
            </a:r>
            <a:r>
              <a:rPr lang="en" dirty="0"/>
              <a:t>.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HTML - </a:t>
            </a:r>
            <a:r>
              <a:rPr lang="en" dirty="0">
                <a:highlight>
                  <a:srgbClr val="FFFF00"/>
                </a:highlight>
              </a:rPr>
              <a:t>Line break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Proxima Nova"/>
              <a:buChar char="●"/>
            </a:pPr>
            <a:r>
              <a:rPr lang="e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 add a new line between elements we can use &lt;br /&gt;</a:t>
            </a:r>
            <a:endParaRPr sz="17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Proxima Nova"/>
              <a:buChar char="●"/>
            </a:pPr>
            <a:r>
              <a:rPr lang="en" sz="17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&lt;br /&gt; </a:t>
            </a:r>
            <a:r>
              <a:rPr lang="e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is an empty tag, it as no content.</a:t>
            </a:r>
            <a:endParaRPr sz="17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Proxima Nova"/>
              <a:buChar char="●"/>
            </a:pPr>
            <a:r>
              <a:rPr lang="e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effect of the &lt;br /&gt; tag is the same as that  of &lt;p&gt;, except for the blank line</a:t>
            </a:r>
            <a:endParaRPr sz="17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Proxima Nova"/>
              <a:buChar char="●"/>
            </a:pPr>
            <a:r>
              <a:rPr lang="e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tag can be written as &lt;br&gt; or &lt;br /&gt;.</a:t>
            </a:r>
            <a:endParaRPr sz="17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1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1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66666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100" dirty="0">
              <a:solidFill>
                <a:srgbClr val="66666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	&lt;title&gt; Line Break Example &lt;/title&gt;</a:t>
            </a:r>
            <a:endParaRPr sz="1100" dirty="0">
              <a:solidFill>
                <a:srgbClr val="66666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	&lt;meta charset="UTF-8" /&gt;</a:t>
            </a:r>
            <a:endParaRPr sz="1100" dirty="0">
              <a:solidFill>
                <a:srgbClr val="66666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100" dirty="0">
              <a:solidFill>
                <a:srgbClr val="66666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1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 Hello all </a:t>
            </a:r>
            <a:r>
              <a:rPr lang="en" sz="11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</a:t>
            </a:r>
            <a:endParaRPr sz="11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	    I hope you all had a good day</a:t>
            </a:r>
            <a:endParaRPr sz="11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	&lt;/p&gt;</a:t>
            </a:r>
            <a:endParaRPr sz="11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1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r="22185" b="42925"/>
          <a:stretch/>
        </p:blipFill>
        <p:spPr>
          <a:xfrm>
            <a:off x="5699200" y="2985775"/>
            <a:ext cx="3133100" cy="9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HTML - </a:t>
            </a:r>
            <a:r>
              <a:rPr lang="en" dirty="0">
                <a:highlight>
                  <a:srgbClr val="FFFF00"/>
                </a:highlight>
              </a:rPr>
              <a:t>Preserving white Space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text content of a </a:t>
            </a:r>
            <a:r>
              <a:rPr lang="en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Proxima Nova"/>
                <a:cs typeface="Courier New" panose="02070309020205020404" pitchFamily="49" charset="0"/>
                <a:sym typeface="Proxima Nova"/>
              </a:rPr>
              <a:t>&lt;pre&gt; 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 is  displayed as it is entered.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&lt;pre&gt; is used to prevent the browser from eliminating multiple spaces and from ignoring embedded line breaks.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3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Preserving white Space 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5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&lt;!DOCTYPE html&gt;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&lt;html lang="en"&gt;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&lt;head&gt;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&lt;title&gt; Line Break Example &lt;/title&gt;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&lt;meta charset="UTF-8" /&gt;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&lt;/head&gt;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&lt;P&gt; 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&lt;pre&gt;</a:t>
            </a:r>
            <a:endParaRPr sz="11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8288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Hey</a:t>
            </a:r>
            <a:endParaRPr sz="11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Hello!</a:t>
            </a:r>
            <a:endParaRPr sz="11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743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Goodbye!</a:t>
            </a:r>
            <a:endParaRPr sz="11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&lt;/pre&gt;</a:t>
            </a:r>
            <a:endParaRPr sz="11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&lt;/p&gt;	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&lt;/body&gt;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&lt;/html&gt;</a:t>
            </a: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350" y="1686375"/>
            <a:ext cx="3953650" cy="1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Headings</a:t>
            </a: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311700" y="1152475"/>
            <a:ext cx="82824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 </a:t>
            </a:r>
            <a:r>
              <a:rPr lang="en" sz="18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enter</a:t>
            </a: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 section Header we can use </a:t>
            </a: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&lt;h1&gt; &lt;/h1&gt; </a:t>
            </a: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tags.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6 headers with six sizes. </a:t>
            </a: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1 - 6</a:t>
            </a: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specified with &lt;h1&gt; to &lt;h6&gt;.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Sizes compared to default text size: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1, 2, and 3 use font sizes that are larger than the. default font size.</a:t>
            </a:r>
            <a:endParaRPr sz="1800"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4 uses the default size</a:t>
            </a: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5 and 6 use smaller font sizes.</a:t>
            </a:r>
            <a:endParaRPr sz="1800"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All headings are in bold.</a:t>
            </a:r>
            <a:endParaRPr sz="1800"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 more about </a:t>
            </a:r>
            <a:r>
              <a:rPr lang="en" sz="1800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Headings</a:t>
            </a: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Headings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	&lt;title&gt; Heading Examples &lt;/title&gt;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	&lt;meta charset="UTF-8" /&gt;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&lt;h1&gt; Heading 1 &lt;/h1&gt;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		&lt;h2&gt; Heading 2 &lt;/h2&gt;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		&lt;h3&gt; Heading 3 &lt;/h3&gt;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		&lt;h4&gt; Heading 4 &lt;/h4&gt;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		&lt;h5&gt; Heading 5 &lt;/h5&gt;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		&lt;h6&gt; Heading 6 &lt;/h6&gt;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	&lt;p&gt; this is a paragraph with default text size &lt;/p&gt;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900" y="1170125"/>
            <a:ext cx="2687700" cy="293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t="29608" b="7793"/>
          <a:stretch/>
        </p:blipFill>
        <p:spPr>
          <a:xfrm>
            <a:off x="571087" y="762475"/>
            <a:ext cx="8001825" cy="37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HTML - </a:t>
            </a:r>
            <a:r>
              <a:rPr lang="en" dirty="0">
                <a:highlight>
                  <a:srgbClr val="FFFF00"/>
                </a:highlight>
              </a:rPr>
              <a:t>Blockquotes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311700" y="1152475"/>
            <a:ext cx="8520600" cy="3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of </a:t>
            </a: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&lt;blockquote&gt; look different from the surrounding text</a:t>
            </a:r>
            <a:endParaRPr sz="1800"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Browsers often indent, and sometimes italicize.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 has cite attribute where we can provide the link from the place the quote was gotten from. It will not appear on the website. 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i="1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&lt;cite&gt; &lt;/cite&gt; </a:t>
            </a: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tag </a:t>
            </a: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used to cite the quote.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 more about </a:t>
            </a:r>
            <a:r>
              <a:rPr lang="en" sz="1800" u="sng" dirty="0">
                <a:solidFill>
                  <a:schemeClr val="hlink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Blockquote</a:t>
            </a: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800" u="sng" dirty="0">
                <a:solidFill>
                  <a:schemeClr val="hlink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Cite</a:t>
            </a:r>
            <a:r>
              <a:rPr lang="en" sz="18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Blockquotes</a:t>
            </a:r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Check the lms for Blockquote example. The result will be:</a:t>
            </a:r>
            <a:endParaRPr sz="1400"/>
          </a:p>
        </p:txBody>
      </p:sp>
      <p:sp>
        <p:nvSpPr>
          <p:cNvPr id="275" name="Google Shape;275;p4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38" y="1648376"/>
            <a:ext cx="8258912" cy="30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Font Style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a number of word style, we can put them between: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&lt;i&gt;  for italics  &lt;/i&gt;</a:t>
            </a:r>
            <a:endParaRPr dirty="0">
              <a:highlight>
                <a:srgbClr val="FFFF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&lt;b&gt; for bold &lt;/b&gt;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content-based style tags.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indicates the particular kind of text that appears in their content.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Emphasis - &lt;em&gt; specifies that its textual content is special  (often set in italics).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Strong - &lt;strong&gt; (often set in boldface).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Monospace - &lt;code&gt; (often set in Courier).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&lt;code&gt; cost = quantity * price &lt;/code&gt;.</a:t>
            </a:r>
            <a:endParaRPr dirty="0"/>
          </a:p>
        </p:txBody>
      </p:sp>
      <p:sp>
        <p:nvSpPr>
          <p:cNvPr id="283" name="Google Shape;283;p4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Font Style</a:t>
            </a:r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180925" y="1152475"/>
            <a:ext cx="890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&lt;!DOCTYPE html&gt;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&lt;html lang="en"&gt;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&lt;head&gt;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	&lt;title&gt; Font Style Examples &lt;/title&gt;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	&lt;meta charset="UTF-8" /&gt;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&lt;/head&gt;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&lt;body&gt;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	&lt;p&gt; This word is &lt;i&gt;italic&lt;/i&gt; and this word is &lt;b&gt;bold&lt;/b&gt;. &lt;/p&gt;</a:t>
            </a:r>
            <a:endParaRPr sz="1400" dirty="0"/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&lt;p&gt; This word is &lt;em&gt;emphasised &lt;/em&gt; and this word is &lt;strong&gt;strong &lt;/strong&gt;. &lt;/p&gt;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	&lt;p&gt; This word is a &lt;code&gt;monospace&lt;/code&gt;. &lt;/p&gt;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	&lt;/body&gt;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&lt;/html&gt;</a:t>
            </a: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Font Style</a:t>
            </a:r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13" y="1121388"/>
            <a:ext cx="7889975" cy="29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Font Style and Blockquote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Character-modifying tags are not affected by &lt;blockquote&gt;, except when there is a conflict.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the text content of &lt;blockquote&gt; is set in italics and a part of that text is made the content of an &lt;em&gt; tag, the &lt;em&gt; tag would have no effect.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Font Style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weight</a:t>
            </a:r>
            <a:r>
              <a:rPr lang="en"/>
              <a:t>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 Style are CSS not HTML.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Font Style and Blockquote: 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21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HTML: Superscripts and subscripts</a:t>
            </a: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Subscripts with &lt;sub&gt;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Superscripts with &lt;sup&gt;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versus Block Elements</a:t>
            </a:r>
            <a:endParaRPr/>
          </a:p>
        </p:txBody>
      </p:sp>
      <p:sp>
        <p:nvSpPr>
          <p:cNvPr id="324" name="Google Shape;32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XHTML tags are either block or inline.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content of an inline tag appears on the current line.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block tag breaks the current line so that its content appears on a new line.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dirty="0">
                <a:highlight>
                  <a:srgbClr val="FFFF00"/>
                </a:highlight>
              </a:rPr>
              <a:t>heading &lt;h1&gt;, Paragraph &lt;p&gt; and blockquote &lt;blockquote&gt; </a:t>
            </a:r>
            <a:r>
              <a:rPr lang="en" dirty="0"/>
              <a:t>tags are block tags,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F00"/>
                </a:highlight>
              </a:rPr>
              <a:t>&lt;em&gt; and &lt;strong&gt; are inline tags</a:t>
            </a:r>
            <a:r>
              <a:rPr lang="en" dirty="0"/>
              <a:t>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XHTML: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Block tags cannot appear in the content of inline tags.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block tag can never be nested directly in an inline tag.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Also, inline tags and text cannot be directly nested in body or form elements.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Only block tags can be so nested.</a:t>
            </a:r>
            <a:endParaRPr dirty="0"/>
          </a:p>
        </p:txBody>
      </p:sp>
      <p:sp>
        <p:nvSpPr>
          <p:cNvPr id="325" name="Google Shape;325;p5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versus Block Elements - Example</a:t>
            </a:r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 lms for examples.</a:t>
            </a:r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50" y="1411325"/>
            <a:ext cx="7878097" cy="32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HTML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was created in 1991 by Tim Berners-Lee at CERN in Switzerland.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designed to allow scientists to display and share their research.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13" y="1095250"/>
            <a:ext cx="43825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Symbol Entities</a:t>
            </a:r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8800" cy="3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Special characters</a:t>
            </a:r>
            <a:r>
              <a:rPr lang="en" dirty="0"/>
              <a:t> are defined as entities which are codes for the characters.</a:t>
            </a:r>
            <a:endParaRPr dirty="0"/>
          </a:p>
          <a:p>
            <a:pPr marL="457200" marR="2673988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example, to make &lt;p&gt; appears in an HTML page we write it as follows:</a:t>
            </a:r>
            <a:endParaRPr dirty="0"/>
          </a:p>
          <a:p>
            <a:pPr marL="914400" marR="2673988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&lt; = &amp;lt</a:t>
            </a:r>
            <a:endParaRPr dirty="0"/>
          </a:p>
          <a:p>
            <a:pPr marL="914400" marR="2673988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&gt; = &amp;gt</a:t>
            </a:r>
            <a:endParaRPr dirty="0"/>
          </a:p>
          <a:p>
            <a:pPr marL="914400" marR="2673988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&lt;p&gt; = &amp;lt;p&amp;gt; </a:t>
            </a:r>
            <a:endParaRPr lang="en-US" dirty="0"/>
          </a:p>
          <a:p>
            <a:pPr marL="914400" marR="2673988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&lt;/p&gt; =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p&amp;gt</a:t>
            </a:r>
            <a:r>
              <a:rPr lang="en-US"/>
              <a:t>;</a:t>
            </a:r>
            <a:endParaRPr lang="en-US" dirty="0"/>
          </a:p>
        </p:txBody>
      </p:sp>
      <p:sp>
        <p:nvSpPr>
          <p:cNvPr id="340" name="Google Shape;340;p5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500" y="1897150"/>
            <a:ext cx="3833809" cy="27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Horizontal Line</a:t>
            </a:r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Separates parts of a document from each other, making the document easier to read,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placing horizontal lines between them.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dirty="0">
                <a:highlight>
                  <a:srgbClr val="FFFF00"/>
                </a:highlight>
              </a:rPr>
              <a:t>&lt;hr style=“color:red width: 5px;” /&gt; tag </a:t>
            </a:r>
            <a:r>
              <a:rPr lang="en" dirty="0"/>
              <a:t>causes </a:t>
            </a:r>
            <a:r>
              <a:rPr lang="en" dirty="0">
                <a:highlight>
                  <a:srgbClr val="FFFF00"/>
                </a:highlight>
              </a:rPr>
              <a:t>a line break </a:t>
            </a:r>
            <a:r>
              <a:rPr lang="en" dirty="0"/>
              <a:t>(ending the current line) and </a:t>
            </a:r>
            <a:r>
              <a:rPr lang="en" dirty="0">
                <a:highlight>
                  <a:srgbClr val="FFFF00"/>
                </a:highlight>
              </a:rPr>
              <a:t>places a line across the screen. 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F00"/>
                </a:highlight>
              </a:rPr>
              <a:t>The browser chooses the thickness, length, and horizontal placement of the line. 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</a:t>
            </a:r>
            <a:r>
              <a:rPr lang="en" dirty="0">
                <a:highlight>
                  <a:srgbClr val="FFFF00"/>
                </a:highlight>
              </a:rPr>
              <a:t>browsers display lines that are three pixels thick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Note again the slash in the &lt;hr /&gt; tag, indicating that this tag has no content and no closing tag.</a:t>
            </a:r>
            <a:endParaRPr dirty="0"/>
          </a:p>
        </p:txBody>
      </p:sp>
      <p:sp>
        <p:nvSpPr>
          <p:cNvPr id="348" name="Google Shape;348;p5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Horizontal Line</a:t>
            </a:r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&lt;!DOCTYPE html&gt;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&lt;!-- greet.html A trivial document --&gt;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&lt;html lang="en"&gt;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&lt;head&gt;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&lt;title&gt; Horizontal Line &lt;/title&gt;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&lt;meta charset="UTF-8" /&gt;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&lt;/head&gt;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&lt;body&gt;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&lt;p&gt;Before Line &lt;/p&gt;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&lt;hr /&gt;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&lt;p&gt; After Ling &lt;p&gt;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&lt;/body&gt;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&lt;/html&gt;</a:t>
            </a: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355" name="Google Shape;355;p5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356" name="Google Shape;3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25" y="3739425"/>
            <a:ext cx="7848478" cy="61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- Formats</a:t>
            </a:r>
            <a:endParaRPr/>
          </a:p>
        </p:txBody>
      </p:sp>
      <p:sp>
        <p:nvSpPr>
          <p:cNvPr id="362" name="Google Shape;362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GIF (Graphic Interchange Format)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8-bit color (256 different colors)</a:t>
            </a:r>
            <a:endParaRPr dirty="0"/>
          </a:p>
          <a:p>
            <a:pPr marL="914400" lvl="1" indent="-3175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have transparent backgrounds.</a:t>
            </a:r>
            <a:endParaRPr dirty="0"/>
          </a:p>
          <a:p>
            <a:pPr marL="914400" lvl="1" indent="-3175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be animated.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JPEG (Joint Photographic Experts Group)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24-bit color (16 million different colors)</a:t>
            </a:r>
            <a:endParaRPr dirty="0"/>
          </a:p>
          <a:p>
            <a:pPr marL="91440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can’t be made to appear transparent.</a:t>
            </a:r>
            <a:endParaRPr dirty="0"/>
          </a:p>
          <a:p>
            <a:pPr marL="457200" lvl="0" indent="0" algn="l" rtl="0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 dirty="0"/>
              <a:t>Both use compression, but JPEG compression is better</a:t>
            </a:r>
            <a:endParaRPr sz="1700" dirty="0"/>
          </a:p>
          <a:p>
            <a:pPr marL="457200" marR="0" lvl="0" indent="-336550" algn="l" rtl="0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Portable Network Graphics (PNG)</a:t>
            </a:r>
            <a:endParaRPr sz="1700" dirty="0"/>
          </a:p>
          <a:p>
            <a:pPr marL="914400" lvl="1" indent="-317500" algn="l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transparency, as provided by GIF,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same large number of colors as JPEG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require more space than JPEG image.</a:t>
            </a:r>
            <a:endParaRPr dirty="0"/>
          </a:p>
        </p:txBody>
      </p:sp>
      <p:sp>
        <p:nvSpPr>
          <p:cNvPr id="363" name="Google Shape;363;p5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364" name="Google Shape;364;p55"/>
          <p:cNvPicPr preferRelativeResize="0"/>
          <p:nvPr/>
        </p:nvPicPr>
        <p:blipFill rotWithShape="1">
          <a:blip r:embed="rId3">
            <a:alphaModFix/>
          </a:blip>
          <a:srcRect r="24104"/>
          <a:stretch/>
        </p:blipFill>
        <p:spPr>
          <a:xfrm>
            <a:off x="6161397" y="3416375"/>
            <a:ext cx="27686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HTML: Images</a:t>
            </a:r>
            <a:endParaRPr/>
          </a:p>
        </p:txBody>
      </p:sp>
      <p:sp>
        <p:nvSpPr>
          <p:cNvPr id="370" name="Google Shape;370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Images are inserted into a document with the  </a:t>
            </a:r>
            <a:r>
              <a:rPr lang="en" dirty="0">
                <a:highlight>
                  <a:srgbClr val="FFFF00"/>
                </a:highlight>
              </a:rPr>
              <a:t>&lt;img /&gt; </a:t>
            </a:r>
            <a:r>
              <a:rPr lang="en" dirty="0"/>
              <a:t>tag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two attributes: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src,: specifies the file containing the image; </a:t>
            </a:r>
            <a:endParaRPr dirty="0">
              <a:highlight>
                <a:srgbClr val="FFFF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Alt: specifies text to be displayed when it is not possible to display the image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&lt;img src = "comets.jpg"  alt = "Picture of comets" /&gt;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&lt;img&gt; tag has 30 different attributes, including width and height (in pixels).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more about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 images</a:t>
            </a:r>
            <a:r>
              <a:rPr lang="en" dirty="0"/>
              <a:t>.</a:t>
            </a:r>
            <a:endParaRPr dirty="0"/>
          </a:p>
        </p:txBody>
      </p:sp>
      <p:sp>
        <p:nvSpPr>
          <p:cNvPr id="371" name="Google Shape;371;p5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Images</a:t>
            </a:r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&lt;head&gt; &lt;title&gt; Images &lt;/title&gt; &lt;/head&gt;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&lt;h1&gt; Images &lt;/h1&gt; 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&lt;p&gt; we can have images in websites 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&lt;p&gt; For adding images we will use the &amp;lt;img&amp;gt; tag and the src attribute. 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&lt;p&gt; if image in the same folder of the web page, we set the value of source to the image file name &amp;lt;img src="6.jpg"/&amp;gt; 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&lt;img src="6.jpg" width ="500" height="250"/&gt;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&lt;p&gt; if an image is in a folder we use the foler name along side the image name sperated by / as follows:  &amp;lt;img src="imgs/1.jpg"&amp;gt; 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9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src="imgs/1.jpg" /&gt;</a:t>
            </a:r>
            <a:endParaRPr sz="9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&lt;p&gt; Images can be added from other websites, we set the url of the image to the scr attribute&lt;/p&gt;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9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src="https://i.vimeocdn.com/portrait/25122243_300x300" /&gt;</a:t>
            </a:r>
            <a:endParaRPr sz="9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&lt;p&gt; images has many attributes, width, height and alt are the mainly used attributes 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&lt;p&gt; for more about images please click on &lt;a href="https://www.w3schools.com/html/html_images.asp" target="_blank"&gt; W3 School images&lt;/a&gt; and for adding a file path, including images check this link &lt;a href="https://www.w3schools.com/html/html_filepaths.asp" target="_blank"&gt; W3 School File path.&lt;/a&gt; 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5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384" name="Google Shape;3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24" y="271375"/>
            <a:ext cx="3164625" cy="44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90" name="Google Shape;390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 School.</a:t>
            </a:r>
            <a:endParaRPr/>
          </a:p>
        </p:txBody>
      </p:sp>
      <p:sp>
        <p:nvSpPr>
          <p:cNvPr id="391" name="Google Shape;391;p5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Basics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 is primarily composed of two types of markup: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F00"/>
                </a:highlight>
              </a:rPr>
              <a:t>Elements or </a:t>
            </a:r>
            <a:r>
              <a:rPr lang="en" u="sng" dirty="0">
                <a:highlight>
                  <a:srgbClr val="FFFF00"/>
                </a:highlight>
              </a:rPr>
              <a:t>tags</a:t>
            </a:r>
            <a:endParaRPr u="sng" dirty="0">
              <a:highlight>
                <a:srgbClr val="FFFF00"/>
              </a:highlight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>
                <a:highlight>
                  <a:srgbClr val="FFFF00"/>
                </a:highlight>
              </a:rPr>
              <a:t>&lt;opening-tag&gt; content &lt;/closing-tag&gt; </a:t>
            </a:r>
            <a:r>
              <a:rPr lang="en" sz="1500" dirty="0">
                <a:highlight>
                  <a:srgbClr val="FFFF00"/>
                </a:highlight>
                <a:sym typeface="Wingdings" panose="05000000000000000000" pitchFamily="2" charset="2"/>
              </a:rPr>
              <a:t> Syntax</a:t>
            </a:r>
            <a:endParaRPr sz="1500" dirty="0">
              <a:highlight>
                <a:srgbClr val="FFFF00"/>
              </a:highlight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E.g: </a:t>
            </a:r>
            <a:r>
              <a:rPr lang="en" sz="1500" dirty="0">
                <a:highlight>
                  <a:srgbClr val="FFFF00"/>
                </a:highlight>
              </a:rPr>
              <a:t>&lt;html&gt;&lt;/html&gt; and &lt;p&gt;&lt;/p&gt; </a:t>
            </a:r>
            <a:r>
              <a:rPr lang="en" sz="1500" dirty="0">
                <a:highlight>
                  <a:srgbClr val="FFFF00"/>
                </a:highlight>
                <a:sym typeface="Wingdings" panose="05000000000000000000" pitchFamily="2" charset="2"/>
              </a:rPr>
              <a:t> example</a:t>
            </a:r>
            <a:endParaRPr sz="1500" dirty="0">
              <a:highlight>
                <a:srgbClr val="FFFF00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highlight>
                  <a:srgbClr val="FFFF00"/>
                </a:highlight>
              </a:rPr>
              <a:t>Attributes</a:t>
            </a:r>
            <a:r>
              <a:rPr lang="en" dirty="0"/>
              <a:t> that modify an element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>
                <a:highlight>
                  <a:srgbClr val="FFFF00"/>
                </a:highlight>
              </a:rPr>
              <a:t>&lt;tag </a:t>
            </a:r>
            <a:r>
              <a:rPr lang="en" sz="1500" u="sng" dirty="0">
                <a:highlight>
                  <a:srgbClr val="FFFF00"/>
                </a:highlight>
              </a:rPr>
              <a:t>attribute=”type of attribute: value of attrib   ute;”</a:t>
            </a:r>
            <a:r>
              <a:rPr lang="en" sz="1500" dirty="0">
                <a:highlight>
                  <a:srgbClr val="FFFF00"/>
                </a:highlight>
              </a:rPr>
              <a:t>&gt; &lt;/closing-tag&gt;</a:t>
            </a:r>
            <a:endParaRPr sz="1500" dirty="0">
              <a:highlight>
                <a:srgbClr val="FFFF00"/>
              </a:highlight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E.g: </a:t>
            </a:r>
            <a:r>
              <a:rPr lang="en" sz="1500" dirty="0">
                <a:highlight>
                  <a:srgbClr val="FFFF00"/>
                </a:highlight>
              </a:rPr>
              <a:t>&lt;p </a:t>
            </a:r>
            <a:r>
              <a:rPr lang="en" sz="1500" u="sng" dirty="0">
                <a:highlight>
                  <a:srgbClr val="FFFF00"/>
                </a:highlight>
              </a:rPr>
              <a:t>style=”color: red</a:t>
            </a:r>
            <a:r>
              <a:rPr lang="en" sz="1500" dirty="0">
                <a:highlight>
                  <a:srgbClr val="FFFF00"/>
                </a:highlight>
              </a:rPr>
              <a:t>; font-size: larg;” class=“hello”&gt;content&lt;/p&gt; </a:t>
            </a:r>
            <a:endParaRPr sz="1500" dirty="0">
              <a:highlight>
                <a:srgbClr val="FFFF00"/>
              </a:highlight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/ tags are the fundamental building blocks of HTML.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They are the tags that tell the browser what the enclosed text is.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&lt;title&gt;My first HTML page&lt;/title&gt;</a:t>
            </a:r>
            <a:endParaRPr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342900">
              <a:spcBef>
                <a:spcPts val="0"/>
              </a:spcBef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title element tells the browser that this is the title of the page.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must be terminated.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&lt;p&gt; I love Web  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 &lt;/p&gt;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(the &lt;p&gt; element is not terminated using &lt;/p&gt;).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Syntax - 01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format of an element: </a:t>
            </a: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&lt;startTag&gt;Target content&lt;/endTag&gt;</a:t>
            </a:r>
            <a:endParaRPr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E.g: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&lt;h1&gt;This is a header&lt;/h1&gt;</a:t>
            </a:r>
            <a:endParaRPr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&lt;p&gt; This is a paragraph &lt;/p&gt;</a:t>
            </a:r>
            <a:endParaRPr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HTML is NOT case sensitive. However, using lower case letters is the convention of HTML. 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This means both: &lt;H1&gt;&lt;/h1&gt; will work. But, &lt;h1&gt;&lt;/h1&gt; is the preference.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 more about HTML convention chick this </a:t>
            </a:r>
            <a:r>
              <a:rPr lang="en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link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HTML Syntax - 02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Not all tags have content If a </a:t>
            </a: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tag has no content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its form is &lt;name /&gt;: &lt;br /&gt;</a:t>
            </a:r>
          </a:p>
          <a:p>
            <a:pPr lvl="1" indent="-342900">
              <a:spcBef>
                <a:spcPts val="0"/>
              </a:spcBef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&lt;name/&gt; </a:t>
            </a: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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&lt;br/&gt;</a:t>
            </a:r>
          </a:p>
          <a:p>
            <a:pPr lvl="1" indent="-342900">
              <a:spcBef>
                <a:spcPts val="0"/>
              </a:spcBef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&lt;name&gt; </a:t>
            </a: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 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&lt;br&gt;</a:t>
            </a:r>
          </a:p>
          <a:p>
            <a:pPr lvl="1" indent="-342900">
              <a:spcBef>
                <a:spcPts val="0"/>
              </a:spcBef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&lt;hr style=“color:red;”&gt;</a:t>
            </a:r>
            <a:endParaRPr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The container and its content together are called an element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If a tag has attributes, they appear between its name and the right bracket of the opening tag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Comments in programs increase the readability of those programs</a:t>
            </a:r>
            <a:endParaRPr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- &lt;!-- … --&gt;</a:t>
            </a:r>
            <a:endParaRPr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Browsers ignore comments, unrecognized tags,  line breaks, multiple spaces, and tabs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Tags are suggestions to the browser, even if they are recognized by the browser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Copy the following in an notepad and save the file as TagsWebPage.html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comment, it will not appear in the web page --&gt;</a:t>
            </a:r>
            <a:endParaRPr sz="11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This is an Element/tag that has content, the content are what you reading here 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&amp;lt;br /&amp;gt; tag doesn't have a content. it just add a new line.</a:t>
            </a: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&amp;lt; br / &amp;gt; </a:t>
            </a:r>
            <a:r>
              <a:rPr lang="en" sz="1800" dirty="0"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 &amp;lt;p&amp;gt; &amp;lt;/p&amp;gy;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/>
                <a:cs typeface="Courier New"/>
                <a:sym typeface="Courier New"/>
              </a:rPr>
              <a:t>&lt;    br /&gt;     -&gt; &lt;p&gt; &lt;/p&gt;</a:t>
            </a: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3843</Words>
  <Application>Microsoft Office PowerPoint</Application>
  <PresentationFormat>On-screen Show (16:9)</PresentationFormat>
  <Paragraphs>419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Open Sans</vt:lpstr>
      <vt:lpstr>Courier New</vt:lpstr>
      <vt:lpstr>Proxima Nova</vt:lpstr>
      <vt:lpstr>Simple Light</vt:lpstr>
      <vt:lpstr> Chapter Two (a)</vt:lpstr>
      <vt:lpstr>What is HTML</vt:lpstr>
      <vt:lpstr>PowerPoint Presentation</vt:lpstr>
      <vt:lpstr>History of HTML</vt:lpstr>
      <vt:lpstr>HTML Basics</vt:lpstr>
      <vt:lpstr>Elements</vt:lpstr>
      <vt:lpstr>Basic HTML Syntax - 01</vt:lpstr>
      <vt:lpstr>Basic HTML Syntax - 02 </vt:lpstr>
      <vt:lpstr>Example</vt:lpstr>
      <vt:lpstr>PowerPoint Presentation</vt:lpstr>
      <vt:lpstr>Hint</vt:lpstr>
      <vt:lpstr>XHTML and HTML - 01</vt:lpstr>
      <vt:lpstr>PowerPoint Presentation</vt:lpstr>
      <vt:lpstr>XHTML and HTML - 02</vt:lpstr>
      <vt:lpstr>XHTML and HTML - 03</vt:lpstr>
      <vt:lpstr>PowerPoint Presentation</vt:lpstr>
      <vt:lpstr>XHTML and HTML - 04</vt:lpstr>
      <vt:lpstr>XHTML and HTML - 05</vt:lpstr>
      <vt:lpstr>Programmers and HTML</vt:lpstr>
      <vt:lpstr>Standard XHTML Document Structure</vt:lpstr>
      <vt:lpstr>PowerPoint Presentation</vt:lpstr>
      <vt:lpstr>Basic HTML - Text</vt:lpstr>
      <vt:lpstr>PowerPoint Presentation</vt:lpstr>
      <vt:lpstr>Document Type Declaration (DTD)</vt:lpstr>
      <vt:lpstr>Basic HTML - Line break </vt:lpstr>
      <vt:lpstr>Basic HTML - Preserving white Space </vt:lpstr>
      <vt:lpstr>Example - Preserving white Space </vt:lpstr>
      <vt:lpstr>Basic HTML - Headings</vt:lpstr>
      <vt:lpstr>Example - Headings</vt:lpstr>
      <vt:lpstr>Basic HTML - Blockquotes</vt:lpstr>
      <vt:lpstr>Example - Blockquotes</vt:lpstr>
      <vt:lpstr>Basic HTML - Font Style</vt:lpstr>
      <vt:lpstr>Example - Font Style</vt:lpstr>
      <vt:lpstr>Example - Font Style</vt:lpstr>
      <vt:lpstr>Basic HTML - Font Style and Blockquote</vt:lpstr>
      <vt:lpstr>Example - Font Style and Blockquote: </vt:lpstr>
      <vt:lpstr>Basic HTML: Superscripts and subscripts</vt:lpstr>
      <vt:lpstr>Inline versus Block Elements</vt:lpstr>
      <vt:lpstr>Inline versus Block Elements - Example</vt:lpstr>
      <vt:lpstr>HTML Symbol Entities</vt:lpstr>
      <vt:lpstr>Basic HTML - Horizontal Line</vt:lpstr>
      <vt:lpstr>Example - Horizontal Line</vt:lpstr>
      <vt:lpstr>Images - Formats</vt:lpstr>
      <vt:lpstr>Basic HTML: Images</vt:lpstr>
      <vt:lpstr>Example: Images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Two (a)</dc:title>
  <cp:lastModifiedBy>l_A_YU@outlook.com</cp:lastModifiedBy>
  <cp:revision>5</cp:revision>
  <dcterms:modified xsi:type="dcterms:W3CDTF">2021-09-28T09:39:16Z</dcterms:modified>
</cp:coreProperties>
</file>