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yla Abdulrahman Albabtain" userId="6b5e8646-ab41-4b05-b648-defa7c004953" providerId="ADAL" clId="{D4FDD419-4099-4692-9AD5-3DDA553AB2DE}"/>
    <pc:docChg chg="undo custSel modSld">
      <pc:chgData name="Layla Abdulrahman Albabtain" userId="6b5e8646-ab41-4b05-b648-defa7c004953" providerId="ADAL" clId="{D4FDD419-4099-4692-9AD5-3DDA553AB2DE}" dt="2021-02-28T08:30:24.181" v="38" actId="179"/>
      <pc:docMkLst>
        <pc:docMk/>
      </pc:docMkLst>
      <pc:sldChg chg="modSp mod">
        <pc:chgData name="Layla Abdulrahman Albabtain" userId="6b5e8646-ab41-4b05-b648-defa7c004953" providerId="ADAL" clId="{D4FDD419-4099-4692-9AD5-3DDA553AB2DE}" dt="2021-02-28T08:30:24.181" v="38" actId="179"/>
        <pc:sldMkLst>
          <pc:docMk/>
          <pc:sldMk cId="0" sldId="276"/>
        </pc:sldMkLst>
        <pc:spChg chg="mod">
          <ac:chgData name="Layla Abdulrahman Albabtain" userId="6b5e8646-ab41-4b05-b648-defa7c004953" providerId="ADAL" clId="{D4FDD419-4099-4692-9AD5-3DDA553AB2DE}" dt="2021-02-28T08:29:12.107" v="15" actId="179"/>
          <ac:spMkLst>
            <pc:docMk/>
            <pc:sldMk cId="0" sldId="276"/>
            <ac:spMk id="201" creationId="{00000000-0000-0000-0000-000000000000}"/>
          </ac:spMkLst>
        </pc:spChg>
        <pc:spChg chg="mod">
          <ac:chgData name="Layla Abdulrahman Albabtain" userId="6b5e8646-ab41-4b05-b648-defa7c004953" providerId="ADAL" clId="{D4FDD419-4099-4692-9AD5-3DDA553AB2DE}" dt="2021-02-28T08:30:24.181" v="38" actId="179"/>
          <ac:spMkLst>
            <pc:docMk/>
            <pc:sldMk cId="0" sldId="276"/>
            <ac:spMk id="20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208299fc2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208299fc2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208299fc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208299fc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208299fc2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208299fc2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208299fc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208299fc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208299fc2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208299fc2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208299fc2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208299fc2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208299fc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208299fc2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208299fc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208299fc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208299fc2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208299fc2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208299fc2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208299fc2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208299fc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208299fc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208299fc2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208299fc2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208299fc2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208299fc2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208299fc2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208299fc2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208299fc2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208299fc2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208299fc2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208299fc2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208299f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208299f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20755fbd2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20755fbd2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208299fc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208299fc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208299fc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208299fc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208299fc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208299fc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208299fc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208299fc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208299fc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208299fc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208299fc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208299fc2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208299fc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208299fc2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/>
          <p:nvPr/>
        </p:nvSpPr>
        <p:spPr>
          <a:xfrm>
            <a:off x="0" y="4820100"/>
            <a:ext cx="9144000" cy="32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lists.as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validator.w3.or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links.as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1854925"/>
            <a:ext cx="8520600" cy="94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Chapter Two (b)</a:t>
            </a:r>
            <a:endParaRPr sz="400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HTML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275" y="101224"/>
            <a:ext cx="1616625" cy="11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86125" y="300375"/>
            <a:ext cx="2459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SWE 421 - Game Development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Software Engineering Departmen</a:t>
            </a:r>
            <a:r>
              <a:rPr lang="en" sz="1050">
                <a:solidFill>
                  <a:srgbClr val="222222"/>
                </a:solidFill>
                <a:highlight>
                  <a:srgbClr val="F8F8F8"/>
                </a:highlight>
                <a:latin typeface="Open Sans"/>
                <a:ea typeface="Open Sans"/>
                <a:cs typeface="Open Sans"/>
                <a:sym typeface="Open Sans"/>
              </a:rPr>
              <a:t>t</a:t>
            </a:r>
            <a:endParaRPr sz="1050">
              <a:solidFill>
                <a:srgbClr val="222222"/>
              </a:solidFill>
              <a:highlight>
                <a:srgbClr val="F8F8F8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College of Engineering and Architecture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Al Yamamah University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0" y="4820100"/>
            <a:ext cx="9144000" cy="32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Layla Albabtain													Fall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Lists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098075"/>
            <a:ext cx="4198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&lt;html lang="en"&gt;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&lt;head&gt;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	&lt;title&gt; Lists Example &lt;/title&gt;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	&lt;meta charset="UTF-8" /&gt;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&lt;/head&gt;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&lt;body&gt;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	&lt;h3&gt; An Ordred List &lt;/h3&gt;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	&lt;ol&gt;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		&lt;li&gt; Item one. &lt;/li&gt;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		&lt;li&gt; Item two. &lt;/li&gt;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		&lt;li&gt; Item Three. &lt;/li&gt;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	&lt;/ol&gt;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	&lt;h3&gt; An Unordred List &lt;/h3&gt;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	&lt;ul&gt;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		&lt;li&gt; Item one. &lt;/li&gt;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		&lt;li&gt; Item two. &lt;/li&gt;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		&lt;li&gt; Item Three. &lt;/li&gt;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	&lt;/ul&gt;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&lt;/body&gt;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22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 rotWithShape="1">
          <a:blip r:embed="rId3">
            <a:alphaModFix/>
          </a:blip>
          <a:srcRect r="34292" b="16198"/>
          <a:stretch/>
        </p:blipFill>
        <p:spPr>
          <a:xfrm>
            <a:off x="5557050" y="931300"/>
            <a:ext cx="2429600" cy="358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HTML - Nested Lists</a:t>
            </a: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Any type list can be nested inside any type list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list cannot be directly nested;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 &lt;ol&gt; tag cannot immediately follow an &lt;ol&gt; tag.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nested list must be the content of an &lt;li&gt; element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30" name="Google Shape;130;p23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285850" y="401450"/>
            <a:ext cx="4263300" cy="4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&lt;body&gt;</a:t>
            </a:r>
            <a:endParaRPr sz="1000"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	&lt;h3&gt; Nested Lists &lt;/h3&gt;</a:t>
            </a:r>
            <a:endParaRPr sz="1000"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		&lt;ol&gt;</a:t>
            </a:r>
            <a:endParaRPr sz="1000"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			&lt;li&gt; Nested Unordered </a:t>
            </a:r>
            <a:endParaRPr sz="1000"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				&lt;ul&gt;</a:t>
            </a:r>
            <a:endParaRPr sz="1000"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					&lt;li&gt; Item one. &lt;/li&gt;</a:t>
            </a:r>
            <a:endParaRPr sz="1000"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					&lt;li&gt; Item two. &lt;/li&gt;</a:t>
            </a:r>
            <a:endParaRPr sz="1000"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					&lt;li&gt; Item Three. &lt;/li&gt;</a:t>
            </a:r>
            <a:endParaRPr sz="1000"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				&lt;/ul&gt;</a:t>
            </a:r>
            <a:endParaRPr sz="1000"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			&lt;/li&gt;</a:t>
            </a:r>
            <a:endParaRPr sz="1000"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			&lt;li&gt; Nested Ordred</a:t>
            </a:r>
            <a:endParaRPr sz="1000"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				&lt;ol&gt;  </a:t>
            </a:r>
            <a:endParaRPr sz="1000"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					&lt;li&gt; Item one. &lt;/li&gt;</a:t>
            </a:r>
            <a:endParaRPr sz="1000"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					&lt;li&gt; Another Nested</a:t>
            </a:r>
            <a:endParaRPr sz="1000"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						&lt;ul&gt;</a:t>
            </a:r>
            <a:endParaRPr sz="1000"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							&lt;li&gt; 1 &lt;/li&gt;</a:t>
            </a:r>
            <a:endParaRPr sz="1000"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							&lt;li&gt; 2 &lt;/li&gt;</a:t>
            </a:r>
            <a:endParaRPr sz="1000"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						&lt;/ul&gt;</a:t>
            </a:r>
            <a:endParaRPr sz="1000"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					&lt;/li&gt;</a:t>
            </a:r>
            <a:endParaRPr sz="1000"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					&lt;li&gt; Item two. &lt;/li&gt;</a:t>
            </a:r>
            <a:endParaRPr sz="1000"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					&lt;li&gt; Item Three. &lt;/li&gt;</a:t>
            </a:r>
            <a:endParaRPr sz="1000"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				&lt;/ol&gt;</a:t>
            </a:r>
            <a:endParaRPr sz="1000"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			&lt;/li&gt;</a:t>
            </a:r>
            <a:endParaRPr sz="1000"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		&lt;/ol&gt;</a:t>
            </a:r>
            <a:endParaRPr sz="1000" dirty="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136" name="Google Shape;136;p24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t="17039"/>
          <a:stretch/>
        </p:blipFill>
        <p:spPr>
          <a:xfrm>
            <a:off x="4766175" y="857340"/>
            <a:ext cx="4185975" cy="32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HTML - Description lists (for glossaries, etc.)</a:t>
            </a:r>
            <a:endParaRPr dirty="0"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Specify lists of </a:t>
            </a:r>
            <a:r>
              <a:rPr lang="en" dirty="0">
                <a:highlight>
                  <a:srgbClr val="FFFF00"/>
                </a:highlight>
              </a:rPr>
              <a:t>terms</a:t>
            </a:r>
            <a:r>
              <a:rPr lang="en" dirty="0"/>
              <a:t> and their </a:t>
            </a:r>
            <a:r>
              <a:rPr lang="en" dirty="0">
                <a:highlight>
                  <a:srgbClr val="FFFF00"/>
                </a:highlight>
              </a:rPr>
              <a:t>definitions</a:t>
            </a:r>
            <a:r>
              <a:rPr lang="en" dirty="0"/>
              <a:t>, as in glossaries.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Each term to be defined in the definition list is given as the content of a &lt;dt&gt; tag.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definitions themselves are specified as the content of &lt;dd&gt; tags.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More about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Lists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44" name="Google Shape;144;p25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Description Lists</a:t>
            </a:r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&lt;html lang="en"&gt;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&lt;head&gt;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	&lt;title&gt; Lists Example &lt;/title&gt;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	&lt;meta charset="UTF-8" /&gt;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&lt;/head&gt;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&lt;body&gt;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	&lt;h3&gt; Description Lists &lt;/h3&gt;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10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&lt;dl&gt;</a:t>
            </a:r>
            <a:endParaRPr sz="1100" dirty="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" sz="1100" dirty="0">
                <a:solidFill>
                  <a:srgbClr val="FF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&lt;dt&gt; Games &lt;/dt&gt;</a:t>
            </a:r>
            <a:endParaRPr sz="1100" dirty="0">
              <a:solidFill>
                <a:srgbClr val="FF0000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lang="en" sz="11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&lt;dd&gt; games are fun challenging activties that follows a set of rules &lt;/dd&gt;</a:t>
            </a:r>
            <a:endParaRPr sz="110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" sz="1100" dirty="0">
                <a:solidFill>
                  <a:srgbClr val="FF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&lt;dt&gt; Video Games &lt;/dt&gt;</a:t>
            </a:r>
            <a:endParaRPr sz="1100" dirty="0">
              <a:solidFill>
                <a:srgbClr val="FF0000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77165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&lt;dd&gt; Video games are games which are played on PC or Consoles and other devices. &lt;/dd&gt;</a:t>
            </a:r>
            <a:endParaRPr sz="110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lang="en" sz="11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&lt;dd&gt; They became popular and generates huge revenue every year &lt;/dd&gt;</a:t>
            </a:r>
            <a:endParaRPr sz="110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10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&lt;/dl&gt;</a:t>
            </a:r>
            <a:endParaRPr sz="1100" dirty="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&lt;/body&gt;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26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Description Lists</a:t>
            </a:r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200" y="1276463"/>
            <a:ext cx="8445576" cy="25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HTML - Tables 01</a:t>
            </a:r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table is a matrix of cells, each possibly having content.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cells in the top row often contain column labels.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Cells in the leftmost column often contain row labels, and most of the rest of the cells contain the data of the table.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cells can include almost any element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table is specified as the content of a &lt;table&gt;  tag.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Tables are given titles with the </a:t>
            </a:r>
            <a:r>
              <a:rPr lang="en" dirty="0">
                <a:highlight>
                  <a:srgbClr val="FFFF00"/>
                </a:highlight>
              </a:rPr>
              <a:t>&lt;caption&gt; </a:t>
            </a:r>
            <a:r>
              <a:rPr lang="en" dirty="0"/>
              <a:t>tag, which can immediately follow &lt;table&gt;.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Please refer to Table examples in lms.</a:t>
            </a:r>
            <a:endParaRPr dirty="0"/>
          </a:p>
        </p:txBody>
      </p:sp>
      <p:sp>
        <p:nvSpPr>
          <p:cNvPr id="165" name="Google Shape;165;p28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HTML - Tables 02</a:t>
            </a:r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There are two kinds of lines in tables: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border : the line around the outside of the whole table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rules : the lines that separate the cells from each other.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table that does not include the border attribute will be a matrix of cells with neither a border nor rules.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browser has default widths for table borders and rules,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number can be given as border’s value, which specifies the border width in pixels.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For example, border = “3” specifies a border 3 pixels wide.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border value of “0” specifies no border and no rules.</a:t>
            </a:r>
            <a:endParaRPr dirty="0"/>
          </a:p>
        </p:txBody>
      </p:sp>
      <p:sp>
        <p:nvSpPr>
          <p:cNvPr id="172" name="Google Shape;172;p29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HTML - Tables 03</a:t>
            </a:r>
            <a:endParaRPr/>
          </a:p>
        </p:txBody>
      </p:sp>
      <p:sp>
        <p:nvSpPr>
          <p:cNvPr id="178" name="Google Shape;178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cells of a table are specified one row at a time.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Each row of a table is specified with a row tag, &lt;tr&gt;.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Within each row, the row label is specified by the table heading tag, &lt;th&gt;.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Each data cell of a row is specified with a table data tag, &lt;td&gt;.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first row of a table usually has the table’s column labels &lt;th&gt;.</a:t>
            </a:r>
            <a:endParaRPr dirty="0"/>
          </a:p>
          <a:p>
            <a:pPr marL="914400" lvl="1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For example, if a table has three data columns and their column labels are, respectively, Name, Phone, and Address, the first row can be specified by the following:</a:t>
            </a:r>
            <a:endParaRPr dirty="0"/>
          </a:p>
          <a:p>
            <a:pPr marL="9144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10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 sz="1100" dirty="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100" dirty="0">
                <a:solidFill>
                  <a:srgbClr val="FF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&lt;tr&gt; </a:t>
            </a:r>
            <a:endParaRPr sz="1100" dirty="0">
              <a:solidFill>
                <a:srgbClr val="FF0000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			&lt;td&gt; Apple &lt;/td&gt;</a:t>
            </a:r>
            <a:endParaRPr sz="1100" dirty="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			&lt;td&gt; Orange &lt;/td&gt;</a:t>
            </a:r>
            <a:endParaRPr sz="1100" dirty="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			&lt;td&gt; Screwdriver &lt;/td&gt;</a:t>
            </a:r>
            <a:endParaRPr sz="1100" dirty="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100" dirty="0">
                <a:solidFill>
                  <a:srgbClr val="FF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 sz="1100" dirty="0">
              <a:solidFill>
                <a:srgbClr val="FF0000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	&lt;/table&gt;</a:t>
            </a:r>
            <a:endParaRPr sz="1100" dirty="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30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body" idx="1"/>
          </p:nvPr>
        </p:nvSpPr>
        <p:spPr>
          <a:xfrm>
            <a:off x="311700" y="389975"/>
            <a:ext cx="4366500" cy="43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  <a:endParaRPr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114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 lang="en"&gt;</a:t>
            </a:r>
            <a:endParaRPr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114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&lt;head&gt;</a:t>
            </a:r>
            <a:endParaRPr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114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&lt;title&gt; Lists Example &lt;/title&gt;</a:t>
            </a:r>
            <a:endParaRPr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114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&lt;meta charset="UTF-8" /&gt;</a:t>
            </a:r>
            <a:endParaRPr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114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&lt;/head&gt;</a:t>
            </a:r>
            <a:endParaRPr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114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&lt;body&gt;</a:t>
            </a:r>
            <a:endParaRPr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27113" lvl="0" indent="0" algn="l" rtl="0">
              <a:lnSpc>
                <a:spcPct val="114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&lt;h3&gt; This is a table without border and Rules &lt;/h3&gt;</a:t>
            </a:r>
            <a:endParaRPr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114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&lt;table&gt;</a:t>
            </a:r>
            <a:endParaRPr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114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&lt;tr&gt;</a:t>
            </a:r>
            <a:endParaRPr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114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&lt;th&gt;Name&lt;/th&gt;</a:t>
            </a:r>
            <a:endParaRPr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114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&lt;th&gt;Phone&lt;/th&gt;		&lt;th&gt;Email&lt;/th&gt;</a:t>
            </a:r>
            <a:endParaRPr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114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&lt;/tr&gt;</a:t>
            </a:r>
            <a:endParaRPr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114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&lt;tr&gt;</a:t>
            </a:r>
            <a:endParaRPr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114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&lt;td&gt;Layla&lt;/td&gt;</a:t>
            </a:r>
            <a:endParaRPr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114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&lt;td&gt;482930423&lt;/td&gt;</a:t>
            </a:r>
            <a:endParaRPr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114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&lt;td&gt;L_Albabtain@yu.edu.sa&lt;/td&gt;</a:t>
            </a:r>
            <a:endParaRPr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114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&lt;/tr&gt;</a:t>
            </a:r>
            <a:endParaRPr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114000"/>
              </a:lnSpc>
              <a:buNone/>
            </a:pPr>
            <a:r>
              <a:rPr lang="e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&lt;/table&gt;</a:t>
            </a:r>
            <a:endParaRPr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114000"/>
              </a:lnSpc>
              <a:buNone/>
            </a:pPr>
            <a:r>
              <a:rPr lang="e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&lt;/body&gt;</a:t>
            </a:r>
            <a:endParaRPr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114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114000"/>
              </a:lnSpc>
              <a:buNone/>
            </a:pPr>
            <a:endParaRPr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5" name="Google Shape;185;p31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476" y="1790703"/>
            <a:ext cx="4118525" cy="12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HTML - </a:t>
            </a:r>
            <a:r>
              <a:rPr lang="en" dirty="0">
                <a:highlight>
                  <a:srgbClr val="FFFF00"/>
                </a:highlight>
              </a:rPr>
              <a:t>Links 01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Hypertext is the essence of the Web!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link, acts as a pointer to some particular place in some Web resource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file name, a directory path and a file name, or a complete URL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link is specified with the href (hypertext reference) attribute of &lt;a&gt; (the anchor tag)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content of </a:t>
            </a:r>
            <a:r>
              <a:rPr lang="en" dirty="0">
                <a:highlight>
                  <a:srgbClr val="FFFF00"/>
                </a:highlight>
              </a:rPr>
              <a:t>&lt;a&gt;</a:t>
            </a:r>
            <a:r>
              <a:rPr lang="en" dirty="0"/>
              <a:t> is </a:t>
            </a:r>
            <a:r>
              <a:rPr lang="en" b="1" dirty="0"/>
              <a:t>the visual link </a:t>
            </a:r>
            <a:r>
              <a:rPr lang="en" dirty="0"/>
              <a:t>in the  document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anchor tag that specifies a link is called the </a:t>
            </a:r>
            <a:r>
              <a:rPr lang="en" b="1" dirty="0"/>
              <a:t>source of that link</a:t>
            </a:r>
            <a:r>
              <a:rPr lang="en" dirty="0"/>
              <a:t>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document whose address is specified in a link is called the </a:t>
            </a:r>
            <a:r>
              <a:rPr lang="en" b="1" dirty="0"/>
              <a:t>target</a:t>
            </a:r>
            <a:r>
              <a:rPr lang="en" dirty="0"/>
              <a:t> of that link.</a:t>
            </a:r>
            <a:endParaRPr dirty="0"/>
          </a:p>
          <a:p>
            <a:pPr marL="4572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&lt;a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dirty="0">
                <a:solidFill>
                  <a:srgbClr val="674EA7"/>
                </a:solidFill>
                <a:latin typeface="Courier New"/>
                <a:ea typeface="Courier New"/>
                <a:cs typeface="Courier New"/>
                <a:sym typeface="Courier New"/>
              </a:rPr>
              <a:t>”filepath/URL”</a:t>
            </a:r>
            <a:r>
              <a:rPr lang="en" dirty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The visual link </a:t>
            </a:r>
            <a:r>
              <a:rPr lang="en" dirty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 dirty="0">
              <a:solidFill>
                <a:srgbClr val="0000FF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Tables</a:t>
            </a:r>
            <a:endParaRPr/>
          </a:p>
        </p:txBody>
      </p:sp>
      <p:sp>
        <p:nvSpPr>
          <p:cNvPr id="192" name="Google Shape;192;p32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193" name="Google Shape;193;p32"/>
          <p:cNvPicPr preferRelativeResize="0"/>
          <p:nvPr/>
        </p:nvPicPr>
        <p:blipFill rotWithShape="1">
          <a:blip r:embed="rId3">
            <a:alphaModFix/>
          </a:blip>
          <a:srcRect r="6410" b="10168"/>
          <a:stretch/>
        </p:blipFill>
        <p:spPr>
          <a:xfrm>
            <a:off x="2552700" y="1017725"/>
            <a:ext cx="4225750" cy="36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HTML - Tables 03</a:t>
            </a:r>
            <a:endParaRPr/>
          </a:p>
        </p:txBody>
      </p:sp>
      <p:sp>
        <p:nvSpPr>
          <p:cNvPr id="199" name="Google Shape;19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3300" cy="3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 has rowspan and colspan as Attributes.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table can have two levels of column labels.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colspan attribute must be set in the &lt;th&gt; tag to specify that the label must span some number of columns.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refer to Tables Examples in LMS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01" name="Google Shape;201;p33"/>
          <p:cNvSpPr txBox="1"/>
          <p:nvPr/>
        </p:nvSpPr>
        <p:spPr>
          <a:xfrm>
            <a:off x="5073675" y="317575"/>
            <a:ext cx="3192000" cy="22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2"/>
              </a:solidFill>
            </a:endParaRPr>
          </a:p>
          <a:p>
            <a:pPr marL="1143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</a:rPr>
              <a:t>&lt;tr&gt;</a:t>
            </a:r>
            <a:endParaRPr sz="1100" dirty="0">
              <a:solidFill>
                <a:schemeClr val="dk2"/>
              </a:solidFill>
            </a:endParaRPr>
          </a:p>
          <a:p>
            <a:pPr marL="282575"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</a:rPr>
              <a:t>&lt;th&gt;Name&lt;/th&gt;</a:t>
            </a:r>
            <a:endParaRPr sz="1100" dirty="0">
              <a:solidFill>
                <a:schemeClr val="dk2"/>
              </a:solidFill>
            </a:endParaRPr>
          </a:p>
          <a:p>
            <a:pPr marL="282575"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</a:rPr>
              <a:t>&lt;th </a:t>
            </a:r>
            <a:r>
              <a:rPr lang="en" sz="1100" b="1" dirty="0">
                <a:solidFill>
                  <a:schemeClr val="dk2"/>
                </a:solidFill>
              </a:rPr>
              <a:t>colspan="2"</a:t>
            </a:r>
            <a:r>
              <a:rPr lang="en" sz="1100" dirty="0">
                <a:solidFill>
                  <a:schemeClr val="dk2"/>
                </a:solidFill>
              </a:rPr>
              <a:t>&gt;Phone&lt;/th&gt;</a:t>
            </a:r>
            <a:endParaRPr sz="1100" dirty="0">
              <a:solidFill>
                <a:schemeClr val="dk2"/>
              </a:solidFill>
            </a:endParaRPr>
          </a:p>
          <a:p>
            <a:pPr marL="1143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</a:rPr>
              <a:t>&lt;/tr&gt;</a:t>
            </a:r>
            <a:endParaRPr sz="1100" dirty="0">
              <a:solidFill>
                <a:schemeClr val="dk2"/>
              </a:solidFill>
            </a:endParaRPr>
          </a:p>
          <a:p>
            <a:pPr marL="1143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</a:rPr>
              <a:t>&lt;tr&gt;</a:t>
            </a:r>
            <a:endParaRPr sz="1100" dirty="0">
              <a:solidFill>
                <a:schemeClr val="dk2"/>
              </a:solidFill>
            </a:endParaRPr>
          </a:p>
          <a:p>
            <a:pPr marL="282575"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</a:rPr>
              <a:t>&lt;td&gt;Layla&lt;/td&gt;</a:t>
            </a:r>
            <a:endParaRPr sz="1100" dirty="0">
              <a:solidFill>
                <a:schemeClr val="dk2"/>
              </a:solidFill>
            </a:endParaRPr>
          </a:p>
          <a:p>
            <a:pPr marL="282575"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</a:rPr>
              <a:t>&lt;td&gt;482930423&lt;/td&gt;</a:t>
            </a:r>
            <a:endParaRPr sz="1100" dirty="0">
              <a:solidFill>
                <a:schemeClr val="dk2"/>
              </a:solidFill>
            </a:endParaRPr>
          </a:p>
          <a:p>
            <a:pPr marL="282575"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</a:rPr>
              <a:t>&lt;td&gt;234234234&lt;/td&gt;</a:t>
            </a:r>
            <a:endParaRPr sz="1100" dirty="0">
              <a:solidFill>
                <a:schemeClr val="dk2"/>
              </a:solidFill>
            </a:endParaRPr>
          </a:p>
          <a:p>
            <a:pPr marL="1143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</a:rPr>
              <a:t>&lt;/tr&gt;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2"/>
              </a:solidFill>
            </a:endParaRPr>
          </a:p>
        </p:txBody>
      </p:sp>
      <p:sp>
        <p:nvSpPr>
          <p:cNvPr id="202" name="Google Shape;202;p33"/>
          <p:cNvSpPr txBox="1"/>
          <p:nvPr/>
        </p:nvSpPr>
        <p:spPr>
          <a:xfrm>
            <a:off x="5127850" y="2540275"/>
            <a:ext cx="3192000" cy="22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</a:rPr>
              <a:t>&lt;tr&gt;</a:t>
            </a:r>
            <a:endParaRPr sz="1100" dirty="0">
              <a:solidFill>
                <a:schemeClr val="dk2"/>
              </a:solidFill>
            </a:endParaRPr>
          </a:p>
          <a:p>
            <a:pPr marL="339725"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</a:rPr>
              <a:t>&lt;th&gt;Name&lt;/th&gt;</a:t>
            </a:r>
            <a:endParaRPr sz="1100" dirty="0">
              <a:solidFill>
                <a:schemeClr val="dk2"/>
              </a:solidFill>
            </a:endParaRPr>
          </a:p>
          <a:p>
            <a:pPr marL="339725"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</a:rPr>
              <a:t>&lt;td&gt;Layla&lt;/td&gt;</a:t>
            </a:r>
            <a:endParaRPr sz="1100" dirty="0">
              <a:solidFill>
                <a:schemeClr val="dk2"/>
              </a:solidFill>
            </a:endParaRPr>
          </a:p>
          <a:p>
            <a:pPr marL="1143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</a:rPr>
              <a:t>&lt;/tr&gt;</a:t>
            </a:r>
            <a:endParaRPr sz="1100" dirty="0">
              <a:solidFill>
                <a:schemeClr val="dk2"/>
              </a:solidFill>
            </a:endParaRPr>
          </a:p>
          <a:p>
            <a:pPr marL="1143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</a:rPr>
              <a:t>&lt;tr&gt;</a:t>
            </a:r>
          </a:p>
          <a:p>
            <a:pPr marL="339725"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</a:rPr>
              <a:t>&lt;th rowspan="2"&gt;Phone&lt;/th&gt;</a:t>
            </a:r>
            <a:endParaRPr sz="1100" dirty="0">
              <a:solidFill>
                <a:schemeClr val="dk2"/>
              </a:solidFill>
            </a:endParaRPr>
          </a:p>
          <a:p>
            <a:pPr marL="339725"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</a:rPr>
              <a:t>&lt;td&gt;482930423&lt;/td&gt;</a:t>
            </a:r>
            <a:endParaRPr sz="1100" dirty="0">
              <a:solidFill>
                <a:schemeClr val="dk2"/>
              </a:solidFill>
            </a:endParaRPr>
          </a:p>
          <a:p>
            <a:pPr marL="1143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</a:rPr>
              <a:t>&lt;/tr&gt;</a:t>
            </a:r>
            <a:endParaRPr sz="1100" dirty="0">
              <a:solidFill>
                <a:schemeClr val="dk2"/>
              </a:solidFill>
            </a:endParaRPr>
          </a:p>
          <a:p>
            <a:pPr marL="1143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</a:rPr>
              <a:t>&lt;tr&gt;</a:t>
            </a:r>
            <a:endParaRPr sz="1100" dirty="0">
              <a:solidFill>
                <a:schemeClr val="dk2"/>
              </a:solidFill>
            </a:endParaRPr>
          </a:p>
          <a:p>
            <a:pPr marL="339725"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</a:rPr>
              <a:t>&lt;td&gt;234234234&lt;/td&gt;</a:t>
            </a:r>
          </a:p>
          <a:p>
            <a:pPr marL="1143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</a:rPr>
              <a:t>&lt;/tr&gt;</a:t>
            </a:r>
            <a:endParaRPr sz="1100" dirty="0">
              <a:solidFill>
                <a:schemeClr val="dk2"/>
              </a:solidFill>
            </a:endParaRPr>
          </a:p>
        </p:txBody>
      </p:sp>
      <p:cxnSp>
        <p:nvCxnSpPr>
          <p:cNvPr id="203" name="Google Shape;203;p33"/>
          <p:cNvCxnSpPr/>
          <p:nvPr/>
        </p:nvCxnSpPr>
        <p:spPr>
          <a:xfrm>
            <a:off x="5479500" y="2514400"/>
            <a:ext cx="336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Tables 03</a:t>
            </a:r>
            <a:endParaRPr/>
          </a:p>
        </p:txBody>
      </p:sp>
      <p:sp>
        <p:nvSpPr>
          <p:cNvPr id="209" name="Google Shape;209;p34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3600" y="994650"/>
            <a:ext cx="297680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HTML - Tables 04</a:t>
            </a:r>
            <a:endParaRPr/>
          </a:p>
        </p:txBody>
      </p:sp>
      <p:sp>
        <p:nvSpPr>
          <p:cNvPr id="216" name="Google Shape;216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49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can add a caption using &lt;caption&gt; tag.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Table groups: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highlight>
                  <a:srgbClr val="FFFF00"/>
                </a:highlight>
              </a:rPr>
              <a:t>&lt;thead&gt; Groups the header content in a table</a:t>
            </a:r>
            <a:endParaRPr dirty="0">
              <a:highlight>
                <a:srgbClr val="FFFF00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highlight>
                  <a:srgbClr val="FFFF00"/>
                </a:highlight>
              </a:rPr>
              <a:t>&lt;tbody&gt; Groups the body content in a table</a:t>
            </a:r>
            <a:endParaRPr dirty="0">
              <a:highlight>
                <a:srgbClr val="FFFF00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highlight>
                  <a:srgbClr val="FFFF00"/>
                </a:highlight>
              </a:rPr>
              <a:t>&lt;tfoot&gt; Groups the footer content in a table</a:t>
            </a:r>
            <a:endParaRPr dirty="0">
              <a:highlight>
                <a:srgbClr val="FFFF00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Why use table groups: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Browsers can use these elements to enable scrolling of the table body independently of the header and footer.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Also, when printing a large table that spans multiple pages, these elements can enable the table header and footer to be printed at the top and bottom of each page.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Please refer to Table Examples on LMS.</a:t>
            </a:r>
            <a:endParaRPr dirty="0"/>
          </a:p>
        </p:txBody>
      </p:sp>
      <p:sp>
        <p:nvSpPr>
          <p:cNvPr id="217" name="Google Shape;217;p35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Table 04</a:t>
            </a:r>
            <a:endParaRPr/>
          </a:p>
        </p:txBody>
      </p:sp>
      <p:sp>
        <p:nvSpPr>
          <p:cNvPr id="223" name="Google Shape;223;p36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224" name="Google Shape;2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175" y="1667100"/>
            <a:ext cx="6071650" cy="24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Validation</a:t>
            </a:r>
            <a:endParaRPr/>
          </a:p>
        </p:txBody>
      </p:sp>
      <p:sp>
        <p:nvSpPr>
          <p:cNvPr id="230" name="Google Shape;23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76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W3C provides a convenient Web-based way to validate HTML documents against its standards.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validator can be found in this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validation can be done by providing a website URL, uploading an html file or pasting the HTML directly.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31" name="Google Shape;231;p37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232" name="Google Shape;23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300" y="1017725"/>
            <a:ext cx="4148565" cy="3493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38" name="Google Shape;238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W3 School.</a:t>
            </a:r>
            <a:endParaRPr/>
          </a:p>
        </p:txBody>
      </p:sp>
      <p:sp>
        <p:nvSpPr>
          <p:cNvPr id="239" name="Google Shape;239;p38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Link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70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&lt;html lang="en"&gt;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&lt;head&gt;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	&lt;title&gt; Heading Examples &lt;/title&gt;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	&lt;meta charset="UTF-8" /&gt;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&lt;/head&gt;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&lt;body&gt;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&lt;p&gt; If you wish you link a webpage that is located in the same folder of the current page, add the webpage file name&lt;/p&gt;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1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&lt;a href="file.html"&gt; file &lt;/a&gt;</a:t>
            </a:r>
            <a:endParaRPr sz="1100" b="1" dirty="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&lt;p&gt; if you wish to link a webpage that is in a seprate folder, add the name of the folder/file name &lt;/p&gt;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1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&lt;a href="webpages/file02.html"&gt; file 02 &lt;/a&gt;</a:t>
            </a:r>
            <a:endParaRPr sz="1100" b="1" dirty="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	&lt;p&gt; if you wish to link a webpage from another webpage use that webpage full URL &lt;/p&gt;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1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&lt;a href="https://www.w3schools.com/html/html_links.asp"&gt; W3 Schools Links Tutorials &lt;/a&gt;</a:t>
            </a:r>
            <a:endParaRPr sz="1100" b="1" dirty="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&lt;/body&gt;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Links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63" y="1227725"/>
            <a:ext cx="8301075" cy="255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HTML - Links 02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Links can be images.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page that opens will open in the same tab/window as default.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Links can be set to open in a new tab/page.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page that will open is referred to as target and it is an attribute of &lt;a&gt;.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following are possible values of target: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highlight>
                  <a:srgbClr val="FFFF00"/>
                </a:highlight>
              </a:rPr>
              <a:t>_blank - Opens the linked document in a new window or tab</a:t>
            </a:r>
            <a:endParaRPr dirty="0">
              <a:highlight>
                <a:srgbClr val="FFFF00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highlight>
                  <a:srgbClr val="FFFF00"/>
                </a:highlight>
              </a:rPr>
              <a:t>_self - Opens the linked document in the same window/tab as it was clicked (this is default).</a:t>
            </a: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>
                <a:highlight>
                  <a:srgbClr val="FFFF00"/>
                </a:highlight>
              </a:rPr>
              <a:t>&lt;a href=“file.html” target=“_blank”&gt; &lt;/a&gt; </a:t>
            </a:r>
            <a:r>
              <a:rPr lang="en" dirty="0">
                <a:highlight>
                  <a:srgbClr val="FFFF00"/>
                </a:highlight>
                <a:sym typeface="Wingdings" panose="05000000000000000000" pitchFamily="2" charset="2"/>
              </a:rPr>
              <a:t> open in a new tab or page</a:t>
            </a:r>
            <a:endParaRPr lang="en" dirty="0">
              <a:highlight>
                <a:srgbClr val="FFFF00"/>
              </a:highlight>
            </a:endParaRPr>
          </a:p>
          <a:p>
            <a:pPr marL="596900" lvl="1" indent="0"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&lt;a </a:t>
            </a:r>
            <a:r>
              <a:rPr lang="en-US" dirty="0" err="1">
                <a:highlight>
                  <a:srgbClr val="FFFF00"/>
                </a:highlight>
              </a:rPr>
              <a:t>href</a:t>
            </a:r>
            <a:r>
              <a:rPr lang="en-US" dirty="0">
                <a:highlight>
                  <a:srgbClr val="FFFF00"/>
                </a:highlight>
              </a:rPr>
              <a:t>=“file.html” target=“_self”&gt; &lt;/a&gt;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 open in the same page</a:t>
            </a:r>
          </a:p>
          <a:p>
            <a:pPr marL="596900" lvl="1" indent="0"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&lt;a </a:t>
            </a:r>
            <a:r>
              <a:rPr lang="en-US" dirty="0" err="1">
                <a:highlight>
                  <a:srgbClr val="FFFF00"/>
                </a:highlight>
              </a:rPr>
              <a:t>href</a:t>
            </a:r>
            <a:r>
              <a:rPr lang="en-US" dirty="0">
                <a:highlight>
                  <a:srgbClr val="FFFF00"/>
                </a:highlight>
              </a:rPr>
              <a:t>=“file.html”&gt; &lt;/a&gt;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 open in the same page.</a:t>
            </a:r>
            <a:endParaRPr lang="en-US" dirty="0">
              <a:highlight>
                <a:srgbClr val="FFFF00"/>
              </a:highlight>
            </a:endParaRPr>
          </a:p>
          <a:p>
            <a:pPr marL="596900" lvl="1" indent="0">
              <a:spcBef>
                <a:spcPts val="0"/>
              </a:spcBef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121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Links 02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142150" y="694650"/>
            <a:ext cx="8878800" cy="37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&lt;html lang="en"&gt;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&lt;head&gt;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	&lt;title&gt; Links as Images Example&lt;/title&gt;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	&lt;meta charset="UTF-8" /&gt;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&lt;/head&gt;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&lt;body&gt;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	&lt;p&gt; The following image can be clicked on &lt;/p&gt;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&lt;a href="https://www.w3schools.com/"&gt;&lt;img src="icon.png" alt="This is the name of W3 Schools" /&gt;&lt;/a&gt;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	&lt;p&gt; This link will open in the same tab/window &lt;/p&gt;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&lt;a href="https://www.w3schools.com/"&gt; W3 Schools &lt;/a&gt;</a:t>
            </a:r>
            <a:endParaRPr sz="11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	&lt;p&gt; This link will also open in the same tab/window &lt;/p&gt;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&lt;a href="https://www.w3schools.com/" target="_self"&gt; W3 Schools &lt;/a&gt;</a:t>
            </a:r>
            <a:endParaRPr sz="11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	&lt;p&gt; This link will open in a new tab/window &lt;/p&gt;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&lt;a href="https://www.w3schools.com/" target="_blank"&gt; W3 Schools &lt;/a&gt;</a:t>
            </a:r>
            <a:endParaRPr sz="11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	&lt;/body&gt;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- 02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902" y="1017727"/>
            <a:ext cx="3808200" cy="36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HTML - Links 03 (Targets Within Document)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If the target is not at the beginning of the document, the target spot must be marked. 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Target labels can be defined in many different tags with the id attribute, as in</a:t>
            </a:r>
            <a:endParaRPr sz="17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rgbClr val="0000FF"/>
                </a:solidFill>
                <a:highlight>
                  <a:srgbClr val="FFFF00"/>
                </a:highlight>
              </a:rPr>
              <a:t>&lt;h1</a:t>
            </a:r>
            <a:r>
              <a:rPr lang="en" dirty="0">
                <a:highlight>
                  <a:srgbClr val="FFFF00"/>
                </a:highlight>
              </a:rPr>
              <a:t> </a:t>
            </a:r>
            <a:r>
              <a:rPr lang="en" dirty="0">
                <a:solidFill>
                  <a:srgbClr val="FF0000"/>
                </a:solidFill>
                <a:highlight>
                  <a:srgbClr val="FFFF00"/>
                </a:highlight>
              </a:rPr>
              <a:t>id</a:t>
            </a:r>
            <a:r>
              <a:rPr lang="en" dirty="0">
                <a:highlight>
                  <a:srgbClr val="FFFF00"/>
                </a:highlight>
              </a:rPr>
              <a:t> = </a:t>
            </a:r>
            <a:r>
              <a:rPr lang="en" dirty="0">
                <a:solidFill>
                  <a:srgbClr val="674EA7"/>
                </a:solidFill>
                <a:highlight>
                  <a:srgbClr val="FFFF00"/>
                </a:highlight>
              </a:rPr>
              <a:t>"baskets"</a:t>
            </a:r>
            <a:r>
              <a:rPr lang="en" dirty="0">
                <a:highlight>
                  <a:srgbClr val="FFFF00"/>
                </a:highlight>
              </a:rPr>
              <a:t>&gt; Baskets </a:t>
            </a:r>
            <a:r>
              <a:rPr lang="en" dirty="0">
                <a:solidFill>
                  <a:srgbClr val="0000FF"/>
                </a:solidFill>
                <a:highlight>
                  <a:srgbClr val="FFFF00"/>
                </a:highlight>
              </a:rPr>
              <a:t>&lt;/h1&gt;</a:t>
            </a:r>
            <a:endParaRPr dirty="0">
              <a:solidFill>
                <a:srgbClr val="0000FF"/>
              </a:solidFill>
              <a:highlight>
                <a:srgbClr val="FFFF00"/>
              </a:highlight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The link to an id must be preceded by a pound sign (#).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If the id is in the same document, this target could be.</a:t>
            </a:r>
            <a:endParaRPr sz="17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rgbClr val="0000FF"/>
                </a:solidFill>
                <a:highlight>
                  <a:srgbClr val="FFFF00"/>
                </a:highlight>
              </a:rPr>
              <a:t>&lt;a</a:t>
            </a:r>
            <a:r>
              <a:rPr lang="en" dirty="0">
                <a:highlight>
                  <a:srgbClr val="FFFF00"/>
                </a:highlight>
              </a:rPr>
              <a:t> </a:t>
            </a:r>
            <a:r>
              <a:rPr lang="en" dirty="0">
                <a:solidFill>
                  <a:srgbClr val="FF0000"/>
                </a:solidFill>
                <a:highlight>
                  <a:srgbClr val="FFFF00"/>
                </a:highlight>
              </a:rPr>
              <a:t>href</a:t>
            </a:r>
            <a:r>
              <a:rPr lang="en" dirty="0">
                <a:highlight>
                  <a:srgbClr val="FFFF00"/>
                </a:highlight>
              </a:rPr>
              <a:t> =</a:t>
            </a:r>
            <a:r>
              <a:rPr lang="en" dirty="0">
                <a:solidFill>
                  <a:srgbClr val="674EA7"/>
                </a:solidFill>
                <a:highlight>
                  <a:srgbClr val="FFFF00"/>
                </a:highlight>
              </a:rPr>
              <a:t> "#baskets"</a:t>
            </a:r>
            <a:r>
              <a:rPr lang="en" dirty="0">
                <a:solidFill>
                  <a:srgbClr val="0000FF"/>
                </a:solidFill>
                <a:highlight>
                  <a:srgbClr val="FFFF00"/>
                </a:highlight>
              </a:rPr>
              <a:t>&gt;</a:t>
            </a:r>
            <a:r>
              <a:rPr lang="en" dirty="0">
                <a:highlight>
                  <a:srgbClr val="FFFF00"/>
                </a:highlight>
              </a:rPr>
              <a:t> What about baskets? </a:t>
            </a:r>
            <a:r>
              <a:rPr lang="en" dirty="0">
                <a:solidFill>
                  <a:srgbClr val="0000FF"/>
                </a:solidFill>
                <a:highlight>
                  <a:srgbClr val="FFFF00"/>
                </a:highlight>
              </a:rPr>
              <a:t>&lt;/a&gt;</a:t>
            </a:r>
            <a:endParaRPr dirty="0">
              <a:solidFill>
                <a:srgbClr val="0000FF"/>
              </a:solidFill>
              <a:highlight>
                <a:srgbClr val="FFFF00"/>
              </a:highlight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If the target is in a different document, the  document reference must be included</a:t>
            </a:r>
            <a:endParaRPr sz="17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rgbClr val="0000FF"/>
                </a:solidFill>
                <a:highlight>
                  <a:srgbClr val="FFFF00"/>
                </a:highlight>
              </a:rPr>
              <a:t>&lt;a</a:t>
            </a:r>
            <a:r>
              <a:rPr lang="en" dirty="0">
                <a:highlight>
                  <a:srgbClr val="FFFF00"/>
                </a:highlight>
              </a:rPr>
              <a:t> </a:t>
            </a:r>
            <a:r>
              <a:rPr lang="en" dirty="0">
                <a:solidFill>
                  <a:srgbClr val="FF0000"/>
                </a:solidFill>
                <a:highlight>
                  <a:srgbClr val="FFFF00"/>
                </a:highlight>
              </a:rPr>
              <a:t>href </a:t>
            </a:r>
            <a:r>
              <a:rPr lang="en" dirty="0">
                <a:highlight>
                  <a:srgbClr val="FFFF00"/>
                </a:highlight>
              </a:rPr>
              <a:t>= </a:t>
            </a:r>
            <a:r>
              <a:rPr lang="en" dirty="0">
                <a:solidFill>
                  <a:srgbClr val="674EA7"/>
                </a:solidFill>
                <a:highlight>
                  <a:srgbClr val="FFFF00"/>
                </a:highlight>
              </a:rPr>
              <a:t>"myAd.html#baskets”</a:t>
            </a:r>
            <a:r>
              <a:rPr lang="en" dirty="0">
                <a:solidFill>
                  <a:srgbClr val="0000FF"/>
                </a:solidFill>
                <a:highlight>
                  <a:srgbClr val="FFFF00"/>
                </a:highlight>
              </a:rPr>
              <a:t>&gt;</a:t>
            </a:r>
            <a:r>
              <a:rPr lang="en" dirty="0">
                <a:highlight>
                  <a:srgbClr val="FFFF00"/>
                </a:highlight>
              </a:rPr>
              <a:t> Baskets </a:t>
            </a:r>
            <a:r>
              <a:rPr lang="en" dirty="0">
                <a:solidFill>
                  <a:srgbClr val="0000FF"/>
                </a:solidFill>
                <a:highlight>
                  <a:srgbClr val="FFFF00"/>
                </a:highlight>
              </a:rPr>
              <a:t>&lt;/a&gt;</a:t>
            </a:r>
            <a:endParaRPr dirty="0">
              <a:solidFill>
                <a:srgbClr val="0000FF"/>
              </a:solidFill>
              <a:highlight>
                <a:srgbClr val="FFFF00"/>
              </a:highlight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Please refer to Links_Example.html in LMS.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For more about </a:t>
            </a:r>
            <a:r>
              <a:rPr lang="en" sz="1700" u="sng" dirty="0">
                <a:solidFill>
                  <a:schemeClr val="hlink"/>
                </a:solidFill>
                <a:hlinkClick r:id="rId3"/>
              </a:rPr>
              <a:t>links</a:t>
            </a:r>
            <a:r>
              <a:rPr lang="en" sz="1700" dirty="0"/>
              <a:t>.</a:t>
            </a:r>
            <a:endParaRPr sz="1700" dirty="0"/>
          </a:p>
        </p:txBody>
      </p:sp>
      <p:sp>
        <p:nvSpPr>
          <p:cNvPr id="108" name="Google Shape;108;p20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HTML - Lists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There are two types of lists, ordered lists (numbers) and unordered list (dots).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Ordered lists: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list is the content of the </a:t>
            </a:r>
            <a:r>
              <a:rPr lang="en" dirty="0">
                <a:highlight>
                  <a:srgbClr val="FFFF00"/>
                </a:highlight>
              </a:rPr>
              <a:t>&lt;ol&gt; </a:t>
            </a:r>
            <a:r>
              <a:rPr lang="en" dirty="0"/>
              <a:t>tag.</a:t>
            </a: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&lt;ol&gt;</a:t>
            </a: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	&lt;li&gt; items &lt;/li&gt;</a:t>
            </a: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&lt;/ol&gt;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List elements are the content of the &lt;li&gt; tag.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Unordered lists: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list is the content of the </a:t>
            </a:r>
            <a:r>
              <a:rPr lang="en" dirty="0">
                <a:highlight>
                  <a:srgbClr val="FFFF00"/>
                </a:highlight>
              </a:rPr>
              <a:t>&lt;ul&gt; </a:t>
            </a:r>
            <a:r>
              <a:rPr lang="en" dirty="0"/>
              <a:t>tag.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List elements are the content of the &lt;li&gt; tag.</a:t>
            </a: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dirty="0"/>
              <a:t>&lt;ul&gt;</a:t>
            </a: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dirty="0"/>
              <a:t>	&lt;li&gt; items &lt;/li&gt;</a:t>
            </a: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dirty="0"/>
              <a:t>&lt;/ul&gt;</a:t>
            </a: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15" name="Google Shape;115;p21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3803</TotalTime>
  <Words>2571</Words>
  <Application>Microsoft Office PowerPoint</Application>
  <PresentationFormat>On-screen Show (16:9)</PresentationFormat>
  <Paragraphs>290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Courier New</vt:lpstr>
      <vt:lpstr>Open Sans</vt:lpstr>
      <vt:lpstr>Simple Light</vt:lpstr>
      <vt:lpstr> Chapter Two (b)</vt:lpstr>
      <vt:lpstr>Basic HTML - Links 01</vt:lpstr>
      <vt:lpstr>Example - Link</vt:lpstr>
      <vt:lpstr>Example - Links</vt:lpstr>
      <vt:lpstr>Basic HTML - Links 02</vt:lpstr>
      <vt:lpstr>Example - Links 02</vt:lpstr>
      <vt:lpstr>Example - 02</vt:lpstr>
      <vt:lpstr>Basic HTML - Links 03 (Targets Within Document)</vt:lpstr>
      <vt:lpstr>Basic HTML - Lists</vt:lpstr>
      <vt:lpstr>Example - Lists</vt:lpstr>
      <vt:lpstr>Basic HTML - Nested Lists</vt:lpstr>
      <vt:lpstr>PowerPoint Presentation</vt:lpstr>
      <vt:lpstr>Basic HTML - Description lists (for glossaries, etc.)</vt:lpstr>
      <vt:lpstr>Example - Description Lists</vt:lpstr>
      <vt:lpstr>Example - Description Lists</vt:lpstr>
      <vt:lpstr>Basic HTML - Tables 01</vt:lpstr>
      <vt:lpstr>Basic HTML - Tables 02</vt:lpstr>
      <vt:lpstr>Basic HTML - Tables 03</vt:lpstr>
      <vt:lpstr>PowerPoint Presentation</vt:lpstr>
      <vt:lpstr>Example - Tables</vt:lpstr>
      <vt:lpstr>Basic HTML - Tables 03</vt:lpstr>
      <vt:lpstr>Example - Tables 03</vt:lpstr>
      <vt:lpstr>Basic HTML - Tables 04</vt:lpstr>
      <vt:lpstr>Example - Table 04</vt:lpstr>
      <vt:lpstr>HTML Validation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Chapter Two (b)</dc:title>
  <cp:lastModifiedBy>Layla Abdulrahman Albabtain</cp:lastModifiedBy>
  <cp:revision>6</cp:revision>
  <dcterms:modified xsi:type="dcterms:W3CDTF">2021-06-25T08:56:55Z</dcterms:modified>
</cp:coreProperties>
</file>