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la Abdulrahman Albabtain" userId="6b5e8646-ab41-4b05-b648-defa7c004953" providerId="ADAL" clId="{5BC5AE48-F5DE-43F6-BDBD-3598A090FE21}"/>
    <pc:docChg chg="undo custSel modSld">
      <pc:chgData name="Layla Abdulrahman Albabtain" userId="6b5e8646-ab41-4b05-b648-defa7c004953" providerId="ADAL" clId="{5BC5AE48-F5DE-43F6-BDBD-3598A090FE21}" dt="2021-03-23T08:57:19.738" v="7" actId="20577"/>
      <pc:docMkLst>
        <pc:docMk/>
      </pc:docMkLst>
      <pc:sldChg chg="modSp mod">
        <pc:chgData name="Layla Abdulrahman Albabtain" userId="6b5e8646-ab41-4b05-b648-defa7c004953" providerId="ADAL" clId="{5BC5AE48-F5DE-43F6-BDBD-3598A090FE21}" dt="2021-03-23T08:57:19.738" v="7" actId="20577"/>
        <pc:sldMkLst>
          <pc:docMk/>
          <pc:sldMk cId="0" sldId="256"/>
        </pc:sldMkLst>
        <pc:spChg chg="mod">
          <ac:chgData name="Layla Abdulrahman Albabtain" userId="6b5e8646-ab41-4b05-b648-defa7c004953" providerId="ADAL" clId="{5BC5AE48-F5DE-43F6-BDBD-3598A090FE21}" dt="2021-03-23T08:57:19.738" v="7" actId="20577"/>
          <ac:spMkLst>
            <pc:docMk/>
            <pc:sldMk cId="0" sldId="256"/>
            <ac:spMk id="59" creationId="{00000000-0000-0000-0000-000000000000}"/>
          </ac:spMkLst>
        </pc:spChg>
      </pc:sldChg>
      <pc:sldChg chg="modSp mod">
        <pc:chgData name="Layla Abdulrahman Albabtain" userId="6b5e8646-ab41-4b05-b648-defa7c004953" providerId="ADAL" clId="{5BC5AE48-F5DE-43F6-BDBD-3598A090FE21}" dt="2021-03-14T08:55:14.199" v="1" actId="20577"/>
        <pc:sldMkLst>
          <pc:docMk/>
          <pc:sldMk cId="0" sldId="272"/>
        </pc:sldMkLst>
        <pc:spChg chg="mod">
          <ac:chgData name="Layla Abdulrahman Albabtain" userId="6b5e8646-ab41-4b05-b648-defa7c004953" providerId="ADAL" clId="{5BC5AE48-F5DE-43F6-BDBD-3598A090FE21}" dt="2021-03-14T08:55:14.199" v="1" actId="20577"/>
          <ac:spMkLst>
            <pc:docMk/>
            <pc:sldMk cId="0" sldId="272"/>
            <ac:spMk id="17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2e37c4a9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2e37c4a9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2e37c4a9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2e37c4a9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2e37c4a95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2e37c4a9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2e37c4a9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2e37c4a9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e37c4a9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e37c4a9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2e37c4a95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2e37c4a9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2e37c4a9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2e37c4a9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2e37c4a95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2e37c4a9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e37c4a95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2e37c4a9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e37c4a9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2e37c4a9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208299fc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208299fc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2e37c4a9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2e37c4a9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2e37c4a9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2e37c4a9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2e37c4a9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2e37c4a9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08299fc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208299fc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208299fc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208299fc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0755fbd2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20755fbd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208299fc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208299f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208299fc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208299fc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2e37c4a9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2e37c4a9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2e37c4a9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2e37c4a9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2e37c4a9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2e37c4a9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2e37c4a9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2e37c4a9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2e37c4a9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2e37c4a9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p:nvPr/>
        </p:nvSpPr>
        <p:spPr>
          <a:xfrm>
            <a:off x="0" y="4820100"/>
            <a:ext cx="9144000" cy="3234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tags/ref_httpmethods.asp"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html/tryit.asp?filename=tryhtml_form_get"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html/html_form_elements.as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html/html_form_input_types.as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1854925"/>
            <a:ext cx="8520600" cy="94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Chapter Two (c)</a:t>
            </a:r>
            <a:endParaRPr sz="4000"/>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Advanced HTML</a:t>
            </a:r>
            <a:endParaRPr/>
          </a:p>
        </p:txBody>
      </p:sp>
      <p:pic>
        <p:nvPicPr>
          <p:cNvPr id="57" name="Google Shape;57;p13"/>
          <p:cNvPicPr preferRelativeResize="0"/>
          <p:nvPr/>
        </p:nvPicPr>
        <p:blipFill>
          <a:blip r:embed="rId3">
            <a:alphaModFix/>
          </a:blip>
          <a:stretch>
            <a:fillRect/>
          </a:stretch>
        </p:blipFill>
        <p:spPr>
          <a:xfrm>
            <a:off x="7279275" y="101224"/>
            <a:ext cx="1616625" cy="1190900"/>
          </a:xfrm>
          <a:prstGeom prst="rect">
            <a:avLst/>
          </a:prstGeom>
          <a:noFill/>
          <a:ln>
            <a:noFill/>
          </a:ln>
        </p:spPr>
      </p:pic>
      <p:sp>
        <p:nvSpPr>
          <p:cNvPr id="58" name="Google Shape;58;p13"/>
          <p:cNvSpPr txBox="1"/>
          <p:nvPr/>
        </p:nvSpPr>
        <p:spPr>
          <a:xfrm>
            <a:off x="186125" y="300375"/>
            <a:ext cx="2459100" cy="79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000">
                <a:solidFill>
                  <a:schemeClr val="dk1"/>
                </a:solidFill>
              </a:rPr>
              <a:t>CIS - Fundementals of Web Design</a:t>
            </a:r>
            <a:endParaRPr sz="1000">
              <a:solidFill>
                <a:schemeClr val="dk1"/>
              </a:solidFill>
            </a:endParaRPr>
          </a:p>
          <a:p>
            <a:pPr marL="0" lvl="0" indent="0" algn="l" rtl="0">
              <a:spcBef>
                <a:spcPts val="0"/>
              </a:spcBef>
              <a:spcAft>
                <a:spcPts val="0"/>
              </a:spcAft>
              <a:buNone/>
            </a:pPr>
            <a:r>
              <a:rPr lang="en" sz="1000">
                <a:solidFill>
                  <a:schemeClr val="dk1"/>
                </a:solidFill>
              </a:rPr>
              <a:t>Software Engineering Departmen</a:t>
            </a:r>
            <a:r>
              <a:rPr lang="en" sz="1050">
                <a:solidFill>
                  <a:srgbClr val="222222"/>
                </a:solidFill>
                <a:highlight>
                  <a:srgbClr val="F8F8F8"/>
                </a:highlight>
                <a:latin typeface="Open Sans"/>
                <a:ea typeface="Open Sans"/>
                <a:cs typeface="Open Sans"/>
                <a:sym typeface="Open Sans"/>
              </a:rPr>
              <a:t>t</a:t>
            </a:r>
            <a:endParaRPr sz="1050">
              <a:solidFill>
                <a:srgbClr val="222222"/>
              </a:solidFill>
              <a:highlight>
                <a:srgbClr val="F8F8F8"/>
              </a:highlight>
              <a:latin typeface="Open Sans"/>
              <a:ea typeface="Open Sans"/>
              <a:cs typeface="Open Sans"/>
              <a:sym typeface="Open Sans"/>
            </a:endParaRPr>
          </a:p>
          <a:p>
            <a:pPr marL="0" lvl="0" indent="0" algn="l" rtl="0">
              <a:spcBef>
                <a:spcPts val="0"/>
              </a:spcBef>
              <a:spcAft>
                <a:spcPts val="0"/>
              </a:spcAft>
              <a:buNone/>
            </a:pPr>
            <a:r>
              <a:rPr lang="en" sz="1000">
                <a:solidFill>
                  <a:schemeClr val="dk1"/>
                </a:solidFill>
              </a:rPr>
              <a:t>College of Engineering and Architecture</a:t>
            </a:r>
            <a:endParaRPr sz="1000">
              <a:solidFill>
                <a:schemeClr val="dk1"/>
              </a:solidFill>
            </a:endParaRPr>
          </a:p>
          <a:p>
            <a:pPr marL="0" lvl="0" indent="0" algn="l" rtl="0">
              <a:spcBef>
                <a:spcPts val="0"/>
              </a:spcBef>
              <a:spcAft>
                <a:spcPts val="0"/>
              </a:spcAft>
              <a:buNone/>
            </a:pPr>
            <a:r>
              <a:rPr lang="en" sz="1000">
                <a:solidFill>
                  <a:schemeClr val="dk1"/>
                </a:solidFill>
              </a:rPr>
              <a:t>Al Yamamah University</a:t>
            </a:r>
            <a:endParaRPr sz="1000">
              <a:solidFill>
                <a:schemeClr val="dk1"/>
              </a:solidFill>
            </a:endParaRPr>
          </a:p>
        </p:txBody>
      </p:sp>
      <p:sp>
        <p:nvSpPr>
          <p:cNvPr id="59" name="Google Shape;59;p13"/>
          <p:cNvSpPr txBox="1"/>
          <p:nvPr/>
        </p:nvSpPr>
        <p:spPr>
          <a:xfrm>
            <a:off x="0" y="4820100"/>
            <a:ext cx="9144000" cy="3234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Instructor: Layla Albabtain							Fall 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Input (</a:t>
            </a:r>
            <a:r>
              <a:rPr lang="en" sz="2400"/>
              <a:t>Checkbox)</a:t>
            </a:r>
            <a:endParaRPr sz="2400"/>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Used to collect multiple-choice input from the user. </a:t>
            </a:r>
            <a:endParaRPr/>
          </a:p>
          <a:p>
            <a:pPr marL="457200" lvl="0" indent="-342900" algn="l" rtl="0">
              <a:spcBef>
                <a:spcPts val="0"/>
              </a:spcBef>
              <a:spcAft>
                <a:spcPts val="0"/>
              </a:spcAft>
              <a:buSzPts val="1800"/>
              <a:buChar char="●"/>
            </a:pPr>
            <a:r>
              <a:rPr lang="en"/>
              <a:t>A checkbox control is a single button that is either on or off (checked or not).</a:t>
            </a:r>
            <a:endParaRPr/>
          </a:p>
          <a:p>
            <a:pPr marL="457200" lvl="0" indent="-342900" algn="l" rtl="0">
              <a:spcBef>
                <a:spcPts val="0"/>
              </a:spcBef>
              <a:spcAft>
                <a:spcPts val="0"/>
              </a:spcAft>
              <a:buSzPts val="1800"/>
              <a:buChar char="●"/>
            </a:pPr>
            <a:r>
              <a:rPr lang="en"/>
              <a:t>If a checkbox button is on, the value associated with the name of the button is the string assigned to its value attribute. </a:t>
            </a:r>
            <a:endParaRPr/>
          </a:p>
          <a:p>
            <a:pPr marL="457200" lvl="0" indent="-342900" algn="l" rtl="0">
              <a:spcBef>
                <a:spcPts val="0"/>
              </a:spcBef>
              <a:spcAft>
                <a:spcPts val="0"/>
              </a:spcAft>
              <a:buSzPts val="1800"/>
              <a:buChar char="●"/>
            </a:pPr>
            <a:r>
              <a:rPr lang="en"/>
              <a:t>A checkbox button does not contribute to the form data if it is off. </a:t>
            </a:r>
            <a:endParaRPr/>
          </a:p>
          <a:p>
            <a:pPr marL="457200" lvl="0" indent="-342900" algn="l" rtl="0">
              <a:spcBef>
                <a:spcPts val="0"/>
              </a:spcBef>
              <a:spcAft>
                <a:spcPts val="0"/>
              </a:spcAft>
              <a:buSzPts val="1800"/>
              <a:buChar char="●"/>
            </a:pPr>
            <a:r>
              <a:rPr lang="en"/>
              <a:t>Every checkbox button requires a name attribute and a value attribute in its &lt;input&gt; tag. </a:t>
            </a:r>
            <a:endParaRPr/>
          </a:p>
          <a:p>
            <a:pPr marL="0" lvl="0" indent="0" algn="l" rtl="0">
              <a:spcBef>
                <a:spcPts val="1600"/>
              </a:spcBef>
              <a:spcAft>
                <a:spcPts val="1600"/>
              </a:spcAft>
              <a:buNone/>
            </a:pPr>
            <a:endParaRPr/>
          </a:p>
        </p:txBody>
      </p:sp>
      <p:sp>
        <p:nvSpPr>
          <p:cNvPr id="122" name="Google Shape;122;p22"/>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Input (Checkbox)</a:t>
            </a:r>
            <a:endParaRPr/>
          </a:p>
        </p:txBody>
      </p:sp>
      <p:sp>
        <p:nvSpPr>
          <p:cNvPr id="128" name="Google Shape;12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sz="1100" dirty="0"/>
              <a:t>!DOCTYPE html&gt;</a:t>
            </a:r>
            <a:endParaRPr sz="1100" dirty="0"/>
          </a:p>
          <a:p>
            <a:pPr marL="0" lvl="0" indent="0" algn="l" rtl="0">
              <a:lnSpc>
                <a:spcPct val="114000"/>
              </a:lnSpc>
              <a:spcBef>
                <a:spcPts val="0"/>
              </a:spcBef>
              <a:spcAft>
                <a:spcPts val="0"/>
              </a:spcAft>
              <a:buClr>
                <a:schemeClr val="dk1"/>
              </a:buClr>
              <a:buSzPts val="1100"/>
              <a:buFont typeface="Arial"/>
              <a:buNone/>
            </a:pPr>
            <a:r>
              <a:rPr lang="en" sz="1100" dirty="0"/>
              <a:t>&lt;html&gt;</a:t>
            </a:r>
            <a:endParaRPr sz="1100" dirty="0"/>
          </a:p>
          <a:p>
            <a:pPr marL="457200" lvl="0" indent="0" algn="l" rtl="0">
              <a:lnSpc>
                <a:spcPct val="114000"/>
              </a:lnSpc>
              <a:spcBef>
                <a:spcPts val="0"/>
              </a:spcBef>
              <a:spcAft>
                <a:spcPts val="0"/>
              </a:spcAft>
              <a:buClr>
                <a:schemeClr val="dk1"/>
              </a:buClr>
              <a:buSzPts val="1100"/>
              <a:buFont typeface="Arial"/>
              <a:buNone/>
            </a:pPr>
            <a:r>
              <a:rPr lang="en" sz="1100" dirty="0"/>
              <a:t>&lt;body&gt;</a:t>
            </a:r>
            <a:endParaRPr sz="1100" dirty="0"/>
          </a:p>
          <a:p>
            <a:pPr marL="914400" lvl="0" indent="0" algn="l" rtl="0">
              <a:lnSpc>
                <a:spcPct val="114000"/>
              </a:lnSpc>
              <a:spcBef>
                <a:spcPts val="0"/>
              </a:spcBef>
              <a:spcAft>
                <a:spcPts val="0"/>
              </a:spcAft>
              <a:buClr>
                <a:schemeClr val="dk1"/>
              </a:buClr>
              <a:buSzPts val="1100"/>
              <a:buFont typeface="Arial"/>
              <a:buNone/>
            </a:pPr>
            <a:r>
              <a:rPr lang="en" sz="1100" dirty="0"/>
              <a:t>&lt;h2&gt;Checkboxes&lt;/h2&gt;</a:t>
            </a:r>
            <a:endParaRPr sz="1100" dirty="0"/>
          </a:p>
          <a:p>
            <a:pPr marL="914400" lvl="0" indent="0" algn="l" rtl="0">
              <a:lnSpc>
                <a:spcPct val="114000"/>
              </a:lnSpc>
              <a:spcBef>
                <a:spcPts val="0"/>
              </a:spcBef>
              <a:spcAft>
                <a:spcPts val="0"/>
              </a:spcAft>
              <a:buClr>
                <a:schemeClr val="dk1"/>
              </a:buClr>
              <a:buSzPts val="1100"/>
              <a:buFont typeface="Arial"/>
              <a:buNone/>
            </a:pPr>
            <a:r>
              <a:rPr lang="en" sz="1100" dirty="0"/>
              <a:t>&lt;p&gt;The &lt;strong&gt;input type="checkbox"&lt;/strong&gt; defines a checkbox:&lt;/p&gt;</a:t>
            </a:r>
            <a:endParaRPr sz="1100" dirty="0"/>
          </a:p>
          <a:p>
            <a:pPr marL="914400" lvl="0" indent="0" algn="l" rtl="0">
              <a:lnSpc>
                <a:spcPct val="114000"/>
              </a:lnSpc>
              <a:spcBef>
                <a:spcPts val="0"/>
              </a:spcBef>
              <a:spcAft>
                <a:spcPts val="0"/>
              </a:spcAft>
              <a:buClr>
                <a:schemeClr val="dk1"/>
              </a:buClr>
              <a:buSzPts val="1100"/>
              <a:buFont typeface="Arial"/>
              <a:buNone/>
            </a:pPr>
            <a:endParaRPr sz="1100" dirty="0"/>
          </a:p>
          <a:p>
            <a:pPr marL="914400" lvl="0" indent="0" algn="l" rtl="0">
              <a:lnSpc>
                <a:spcPct val="114000"/>
              </a:lnSpc>
              <a:spcBef>
                <a:spcPts val="0"/>
              </a:spcBef>
              <a:spcAft>
                <a:spcPts val="0"/>
              </a:spcAft>
              <a:buClr>
                <a:schemeClr val="dk1"/>
              </a:buClr>
              <a:buSzPts val="1100"/>
              <a:buFont typeface="Arial"/>
              <a:buNone/>
            </a:pPr>
            <a:r>
              <a:rPr lang="en" sz="1100" dirty="0"/>
              <a:t>&lt;form action="/action_page.php"&gt;</a:t>
            </a:r>
            <a:endParaRPr sz="1100" dirty="0"/>
          </a:p>
          <a:p>
            <a:pPr marL="1371600" lvl="0" indent="0" algn="l" rtl="0">
              <a:lnSpc>
                <a:spcPct val="114000"/>
              </a:lnSpc>
              <a:spcBef>
                <a:spcPts val="0"/>
              </a:spcBef>
              <a:spcAft>
                <a:spcPts val="0"/>
              </a:spcAft>
              <a:buNone/>
            </a:pPr>
            <a:r>
              <a:rPr lang="en" sz="1100" dirty="0"/>
              <a:t>&lt;input type="checkbox" name="console" value="PS4"&gt;I have a PS4</a:t>
            </a:r>
            <a:endParaRPr sz="1100" dirty="0"/>
          </a:p>
          <a:p>
            <a:pPr marL="1828800" lvl="0" indent="0" algn="l" rtl="0">
              <a:lnSpc>
                <a:spcPct val="114000"/>
              </a:lnSpc>
              <a:spcBef>
                <a:spcPts val="0"/>
              </a:spcBef>
              <a:spcAft>
                <a:spcPts val="0"/>
              </a:spcAft>
              <a:buClr>
                <a:schemeClr val="dk1"/>
              </a:buClr>
              <a:buSzPts val="1100"/>
              <a:buFont typeface="Arial"/>
              <a:buNone/>
            </a:pPr>
            <a:r>
              <a:rPr lang="en" sz="1100" dirty="0"/>
              <a:t>&lt;br&gt;</a:t>
            </a:r>
            <a:endParaRPr sz="1100" dirty="0"/>
          </a:p>
          <a:p>
            <a:pPr marL="1828800" lvl="0" indent="0" algn="l" rtl="0">
              <a:lnSpc>
                <a:spcPct val="114000"/>
              </a:lnSpc>
              <a:spcBef>
                <a:spcPts val="0"/>
              </a:spcBef>
              <a:spcAft>
                <a:spcPts val="0"/>
              </a:spcAft>
              <a:buClr>
                <a:schemeClr val="dk1"/>
              </a:buClr>
              <a:buSzPts val="1100"/>
              <a:buFont typeface="Arial"/>
              <a:buNone/>
            </a:pPr>
            <a:r>
              <a:rPr lang="en" sz="1100" dirty="0"/>
              <a:t>&lt;</a:t>
            </a:r>
            <a:r>
              <a:rPr lang="en" sz="1100" dirty="0">
                <a:highlight>
                  <a:srgbClr val="FFFF00"/>
                </a:highlight>
              </a:rPr>
              <a:t>input type="checkbox" name="console2" value="PS4"&gt;I have a PS4</a:t>
            </a:r>
          </a:p>
          <a:p>
            <a:pPr marL="1828800" lvl="0" indent="0" algn="l" rtl="0">
              <a:lnSpc>
                <a:spcPct val="114000"/>
              </a:lnSpc>
              <a:spcBef>
                <a:spcPts val="0"/>
              </a:spcBef>
              <a:spcAft>
                <a:spcPts val="0"/>
              </a:spcAft>
              <a:buClr>
                <a:schemeClr val="dk1"/>
              </a:buClr>
              <a:buSzPts val="1100"/>
              <a:buFont typeface="Arial"/>
              <a:buNone/>
            </a:pPr>
            <a:r>
              <a:rPr lang="en" sz="1100" dirty="0">
                <a:highlight>
                  <a:srgbClr val="FFFF00"/>
                </a:highlight>
              </a:rPr>
              <a:t>&lt;input type=“checkbox” name=”console2” value=“PSVITA”&gt; I have playstation Vita.</a:t>
            </a:r>
            <a:endParaRPr sz="1100" dirty="0">
              <a:highlight>
                <a:srgbClr val="FFFF00"/>
              </a:highlight>
            </a:endParaRPr>
          </a:p>
          <a:p>
            <a:pPr marL="1828800" lvl="0" indent="0" algn="l" rtl="0">
              <a:lnSpc>
                <a:spcPct val="114000"/>
              </a:lnSpc>
              <a:spcBef>
                <a:spcPts val="0"/>
              </a:spcBef>
              <a:spcAft>
                <a:spcPts val="0"/>
              </a:spcAft>
              <a:buClr>
                <a:schemeClr val="dk1"/>
              </a:buClr>
              <a:buSzPts val="1100"/>
              <a:buFont typeface="Arial"/>
              <a:buNone/>
            </a:pPr>
            <a:r>
              <a:rPr lang="en" sz="1100" dirty="0">
                <a:highlight>
                  <a:srgbClr val="FFFF00"/>
                </a:highlight>
              </a:rPr>
              <a:t>&lt;br&gt;&lt;br&gt;</a:t>
            </a:r>
            <a:endParaRPr sz="1100" dirty="0">
              <a:highlight>
                <a:srgbClr val="FFFF00"/>
              </a:highlight>
            </a:endParaRPr>
          </a:p>
          <a:p>
            <a:pPr marL="1371600" lvl="0" indent="0" algn="l" rtl="0">
              <a:lnSpc>
                <a:spcPct val="114000"/>
              </a:lnSpc>
              <a:spcBef>
                <a:spcPts val="0"/>
              </a:spcBef>
              <a:spcAft>
                <a:spcPts val="0"/>
              </a:spcAft>
              <a:buClr>
                <a:schemeClr val="dk1"/>
              </a:buClr>
              <a:buSzPts val="1100"/>
              <a:buFont typeface="Arial"/>
              <a:buNone/>
            </a:pPr>
            <a:r>
              <a:rPr lang="en" sz="1100" dirty="0"/>
              <a:t>&lt;input type="submit"&gt;</a:t>
            </a:r>
            <a:endParaRPr sz="1100" dirty="0"/>
          </a:p>
          <a:p>
            <a:pPr marL="914400" lvl="0" indent="0" algn="l" rtl="0">
              <a:lnSpc>
                <a:spcPct val="114000"/>
              </a:lnSpc>
              <a:spcBef>
                <a:spcPts val="0"/>
              </a:spcBef>
              <a:spcAft>
                <a:spcPts val="0"/>
              </a:spcAft>
              <a:buClr>
                <a:schemeClr val="dk1"/>
              </a:buClr>
              <a:buSzPts val="1100"/>
              <a:buFont typeface="Arial"/>
              <a:buNone/>
            </a:pPr>
            <a:r>
              <a:rPr lang="en" sz="1100" dirty="0"/>
              <a:t>&lt;/form&gt; </a:t>
            </a:r>
            <a:endParaRPr sz="1100" dirty="0"/>
          </a:p>
          <a:p>
            <a:pPr marL="457200" lvl="0" indent="0" algn="l" rtl="0">
              <a:lnSpc>
                <a:spcPct val="114000"/>
              </a:lnSpc>
              <a:spcBef>
                <a:spcPts val="0"/>
              </a:spcBef>
              <a:spcAft>
                <a:spcPts val="0"/>
              </a:spcAft>
              <a:buClr>
                <a:schemeClr val="dk1"/>
              </a:buClr>
              <a:buSzPts val="1100"/>
              <a:buFont typeface="Arial"/>
              <a:buNone/>
            </a:pPr>
            <a:endParaRPr sz="1100" dirty="0"/>
          </a:p>
          <a:p>
            <a:pPr marL="457200" lvl="0" indent="0" algn="l" rtl="0">
              <a:lnSpc>
                <a:spcPct val="114000"/>
              </a:lnSpc>
              <a:spcBef>
                <a:spcPts val="0"/>
              </a:spcBef>
              <a:spcAft>
                <a:spcPts val="0"/>
              </a:spcAft>
              <a:buClr>
                <a:schemeClr val="dk1"/>
              </a:buClr>
              <a:buSzPts val="1100"/>
              <a:buFont typeface="Arial"/>
              <a:buNone/>
            </a:pPr>
            <a:r>
              <a:rPr lang="en" sz="1100" dirty="0"/>
              <a:t>&lt;/body&gt;</a:t>
            </a:r>
            <a:endParaRPr sz="1100" dirty="0"/>
          </a:p>
          <a:p>
            <a:pPr marL="0" lvl="0" indent="0" algn="l" rtl="0">
              <a:lnSpc>
                <a:spcPct val="114000"/>
              </a:lnSpc>
              <a:spcBef>
                <a:spcPts val="0"/>
              </a:spcBef>
              <a:spcAft>
                <a:spcPts val="0"/>
              </a:spcAft>
              <a:buClr>
                <a:schemeClr val="dk1"/>
              </a:buClr>
              <a:buSzPts val="1100"/>
              <a:buFont typeface="Arial"/>
              <a:buNone/>
            </a:pPr>
            <a:r>
              <a:rPr lang="en" sz="1100" dirty="0"/>
              <a:t>&lt;/html&gt;</a:t>
            </a:r>
            <a:endParaRPr sz="1100" dirty="0"/>
          </a:p>
          <a:p>
            <a:pPr marL="0" lvl="0" indent="0" algn="l" rtl="0">
              <a:lnSpc>
                <a:spcPct val="114000"/>
              </a:lnSpc>
              <a:spcBef>
                <a:spcPts val="0"/>
              </a:spcBef>
              <a:spcAft>
                <a:spcPts val="0"/>
              </a:spcAft>
              <a:buNone/>
            </a:pPr>
            <a:endParaRPr sz="1100" dirty="0"/>
          </a:p>
        </p:txBody>
      </p:sp>
      <p:sp>
        <p:nvSpPr>
          <p:cNvPr id="129" name="Google Shape;129;p23"/>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Input (Checkbox)</a:t>
            </a:r>
            <a:endParaRPr/>
          </a:p>
        </p:txBody>
      </p:sp>
      <p:sp>
        <p:nvSpPr>
          <p:cNvPr id="135" name="Google Shape;135;p24"/>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36" name="Google Shape;136;p24"/>
          <p:cNvPicPr preferRelativeResize="0"/>
          <p:nvPr/>
        </p:nvPicPr>
        <p:blipFill>
          <a:blip r:embed="rId3">
            <a:alphaModFix/>
          </a:blip>
          <a:stretch>
            <a:fillRect/>
          </a:stretch>
        </p:blipFill>
        <p:spPr>
          <a:xfrm>
            <a:off x="1817550" y="1181650"/>
            <a:ext cx="5508900" cy="340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Input (</a:t>
            </a:r>
            <a:r>
              <a:rPr lang="en" sz="2400"/>
              <a:t>Radio)</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0"/>
              </a:spcBef>
              <a:spcAft>
                <a:spcPts val="0"/>
              </a:spcAft>
              <a:buSzPts val="1800"/>
              <a:buChar char="●"/>
            </a:pPr>
            <a:r>
              <a:rPr lang="en" dirty="0"/>
              <a:t>collections of checkboxes in which only one button can be ‘checked’ at a time</a:t>
            </a:r>
            <a:endParaRPr dirty="0"/>
          </a:p>
          <a:p>
            <a:pPr marL="457200" lvl="0" indent="-342900" algn="l" rtl="0">
              <a:lnSpc>
                <a:spcPct val="114000"/>
              </a:lnSpc>
              <a:spcBef>
                <a:spcPts val="0"/>
              </a:spcBef>
              <a:spcAft>
                <a:spcPts val="0"/>
              </a:spcAft>
              <a:buSzPts val="1800"/>
              <a:buChar char="●"/>
            </a:pPr>
            <a:r>
              <a:rPr lang="en" dirty="0"/>
              <a:t>Every button in a radio button group MUST have the same name.</a:t>
            </a:r>
            <a:endParaRPr dirty="0"/>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&lt;!DOCTYPE html&gt;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&lt;html lang="en"&gt;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&lt;title&gt; Forms Text and Password Example &lt;/title&gt;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&lt;meta charset="UTF-8" /&gt;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&lt;h2&gt;Radio &lt;/h2&gt;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&lt;h3&gt; Gender &lt;/h3&gt;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&lt;form action="/action_page.php"&gt;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&lt;input type="radio" name="gender" value="male" checked&gt; Male &lt;br&gt;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&lt;input type="radio" name="gender" value="female"&gt; Female</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&lt;/form&gt; </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914400" lvl="0" indent="0" algn="l" rtl="0">
              <a:lnSpc>
                <a:spcPct val="114000"/>
              </a:lnSpc>
              <a:spcBef>
                <a:spcPts val="0"/>
              </a:spcBef>
              <a:spcAft>
                <a:spcPts val="0"/>
              </a:spcAft>
              <a:buNone/>
            </a:pPr>
            <a:r>
              <a:rPr lang="en" sz="1100" dirty="0">
                <a:latin typeface="Courier New"/>
                <a:ea typeface="Courier New"/>
                <a:cs typeface="Courier New"/>
                <a:sym typeface="Courier New"/>
              </a:rPr>
              <a:t>&lt;/html&gt;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None/>
            </a:pPr>
            <a:endParaRPr dirty="0"/>
          </a:p>
          <a:p>
            <a:pPr marL="0" lvl="0" indent="0" algn="l" rtl="0">
              <a:lnSpc>
                <a:spcPct val="114000"/>
              </a:lnSpc>
              <a:spcBef>
                <a:spcPts val="0"/>
              </a:spcBef>
              <a:spcAft>
                <a:spcPts val="0"/>
              </a:spcAft>
              <a:buNone/>
            </a:pPr>
            <a:endParaRPr dirty="0"/>
          </a:p>
          <a:p>
            <a:pPr marL="0" lvl="0" indent="0" algn="l" rtl="0">
              <a:lnSpc>
                <a:spcPct val="114000"/>
              </a:lnSpc>
              <a:spcBef>
                <a:spcPts val="0"/>
              </a:spcBef>
              <a:spcAft>
                <a:spcPts val="0"/>
              </a:spcAft>
              <a:buNone/>
            </a:pPr>
            <a:endParaRPr dirty="0"/>
          </a:p>
        </p:txBody>
      </p:sp>
      <p:sp>
        <p:nvSpPr>
          <p:cNvPr id="143" name="Google Shape;143;p25"/>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Input (Radio)</a:t>
            </a:r>
            <a:endParaRPr/>
          </a:p>
        </p:txBody>
      </p:sp>
      <p:sp>
        <p:nvSpPr>
          <p:cNvPr id="149" name="Google Shape;149;p26"/>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50" name="Google Shape;150;p26"/>
          <p:cNvPicPr preferRelativeResize="0"/>
          <p:nvPr/>
        </p:nvPicPr>
        <p:blipFill>
          <a:blip r:embed="rId3">
            <a:alphaModFix/>
          </a:blip>
          <a:stretch>
            <a:fillRect/>
          </a:stretch>
        </p:blipFill>
        <p:spPr>
          <a:xfrm>
            <a:off x="3238625" y="1216150"/>
            <a:ext cx="2666750" cy="349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Select</a:t>
            </a:r>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There are two kinds of menus, those that  behave like checkboxes and those that behave like radio buttons (the default).</a:t>
            </a:r>
            <a:endParaRPr sz="1600" dirty="0"/>
          </a:p>
          <a:p>
            <a:pPr marL="457200" lvl="0" indent="-330200" algn="l" rtl="0">
              <a:spcBef>
                <a:spcPts val="0"/>
              </a:spcBef>
              <a:spcAft>
                <a:spcPts val="0"/>
              </a:spcAft>
              <a:buSzPts val="1600"/>
              <a:buChar char="●"/>
            </a:pPr>
            <a:r>
              <a:rPr lang="en" sz="1600" dirty="0">
                <a:highlight>
                  <a:srgbClr val="FFFF00"/>
                </a:highlight>
              </a:rPr>
              <a:t>Menus that behave like checkboxes are specified by including the multiple attribute, which must be set to "multiple".</a:t>
            </a:r>
            <a:endParaRPr sz="1600" dirty="0">
              <a:highlight>
                <a:srgbClr val="FFFF00"/>
              </a:highlight>
            </a:endParaRPr>
          </a:p>
          <a:p>
            <a:pPr marL="457200" lvl="0" indent="-330200" algn="l" rtl="0">
              <a:spcBef>
                <a:spcPts val="0"/>
              </a:spcBef>
              <a:spcAft>
                <a:spcPts val="0"/>
              </a:spcAft>
              <a:buSzPts val="1600"/>
              <a:buChar char="●"/>
            </a:pPr>
            <a:r>
              <a:rPr lang="en" sz="1600" dirty="0"/>
              <a:t>The name attribute of &lt;select&gt; is required.</a:t>
            </a:r>
            <a:endParaRPr sz="1600" dirty="0"/>
          </a:p>
          <a:p>
            <a:pPr marL="457200" lvl="0" indent="-330200" algn="l" rtl="0">
              <a:spcBef>
                <a:spcPts val="0"/>
              </a:spcBef>
              <a:spcAft>
                <a:spcPts val="0"/>
              </a:spcAft>
              <a:buSzPts val="1600"/>
              <a:buChar char="●"/>
            </a:pPr>
            <a:r>
              <a:rPr lang="en" sz="1600" dirty="0">
                <a:highlight>
                  <a:srgbClr val="FFFF00"/>
                </a:highlight>
              </a:rPr>
              <a:t>The size attribute of &lt;select&gt; can be included to specify the number of menu items to be displayed (the default is 1).</a:t>
            </a:r>
            <a:endParaRPr sz="1600" dirty="0">
              <a:highlight>
                <a:srgbClr val="FFFF00"/>
              </a:highlight>
            </a:endParaRPr>
          </a:p>
          <a:p>
            <a:pPr marL="457200" lvl="0" indent="-330200" algn="l" rtl="0">
              <a:spcBef>
                <a:spcPts val="0"/>
              </a:spcBef>
              <a:spcAft>
                <a:spcPts val="0"/>
              </a:spcAft>
              <a:buSzPts val="1600"/>
              <a:buChar char="●"/>
            </a:pPr>
            <a:r>
              <a:rPr lang="en" sz="1600" dirty="0"/>
              <a:t>Each item of a menu is specified with an &lt;option&gt; tag, whose pure text content (no tags) is the value of the item</a:t>
            </a:r>
            <a:endParaRPr sz="1600" dirty="0"/>
          </a:p>
          <a:p>
            <a:pPr marL="457200" lvl="0" indent="-330200" algn="l" rtl="0">
              <a:spcBef>
                <a:spcPts val="0"/>
              </a:spcBef>
              <a:spcAft>
                <a:spcPts val="0"/>
              </a:spcAft>
              <a:buSzPts val="1600"/>
              <a:buChar char="●"/>
            </a:pPr>
            <a:r>
              <a:rPr lang="en" sz="1600" dirty="0">
                <a:highlight>
                  <a:srgbClr val="FFFF00"/>
                </a:highlight>
              </a:rPr>
              <a:t>An &lt;option&gt; tag can include the selected  attribute, which when assigned "selected"  specifies that the item is preselected.</a:t>
            </a:r>
            <a:endParaRPr sz="1600" dirty="0">
              <a:highlight>
                <a:srgbClr val="FFFF00"/>
              </a:highlight>
            </a:endParaRPr>
          </a:p>
          <a:p>
            <a:pPr marL="457200" lvl="0" indent="-330200" algn="l" rtl="0">
              <a:spcBef>
                <a:spcPts val="0"/>
              </a:spcBef>
              <a:spcAft>
                <a:spcPts val="0"/>
              </a:spcAft>
              <a:buSzPts val="1600"/>
              <a:buChar char="●"/>
            </a:pPr>
            <a:r>
              <a:rPr lang="en" sz="1600" dirty="0"/>
              <a:t>Please refer to LMS for Select example.</a:t>
            </a:r>
            <a:endParaRPr sz="1600" dirty="0"/>
          </a:p>
        </p:txBody>
      </p:sp>
      <p:sp>
        <p:nvSpPr>
          <p:cNvPr id="157" name="Google Shape;157;p27"/>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Select</a:t>
            </a:r>
            <a:endParaRPr/>
          </a:p>
        </p:txBody>
      </p:sp>
      <p:sp>
        <p:nvSpPr>
          <p:cNvPr id="163" name="Google Shape;163;p28"/>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64" name="Google Shape;164;p28"/>
          <p:cNvPicPr preferRelativeResize="0"/>
          <p:nvPr/>
        </p:nvPicPr>
        <p:blipFill rotWithShape="1">
          <a:blip r:embed="rId3">
            <a:alphaModFix/>
          </a:blip>
          <a:srcRect b="2562"/>
          <a:stretch/>
        </p:blipFill>
        <p:spPr>
          <a:xfrm>
            <a:off x="1695350" y="1017725"/>
            <a:ext cx="5753300" cy="372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Text Area</a:t>
            </a:r>
            <a:endParaRPr/>
          </a:p>
        </p:txBody>
      </p:sp>
      <p:sp>
        <p:nvSpPr>
          <p:cNvPr id="170" name="Google Shape;17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0"/>
              </a:spcBef>
              <a:spcAft>
                <a:spcPts val="0"/>
              </a:spcAft>
              <a:buSzPts val="1800"/>
              <a:buChar char="●"/>
            </a:pPr>
            <a:r>
              <a:rPr lang="en" dirty="0"/>
              <a:t>created with &lt;textarea&gt;</a:t>
            </a:r>
            <a:endParaRPr dirty="0"/>
          </a:p>
          <a:p>
            <a:pPr marL="457200" lvl="0" indent="-342900" algn="l" rtl="0">
              <a:lnSpc>
                <a:spcPct val="114000"/>
              </a:lnSpc>
              <a:spcBef>
                <a:spcPts val="0"/>
              </a:spcBef>
              <a:spcAft>
                <a:spcPts val="0"/>
              </a:spcAft>
              <a:buSzPts val="1800"/>
              <a:buChar char="●"/>
            </a:pPr>
            <a:r>
              <a:rPr lang="en" dirty="0"/>
              <a:t>Usually include the rows and cols attributes to specify the size of the text area.</a:t>
            </a:r>
            <a:endParaRPr dirty="0"/>
          </a:p>
          <a:p>
            <a:pPr marL="457200" lvl="0" indent="0" algn="l" rtl="0">
              <a:lnSpc>
                <a:spcPct val="114000"/>
              </a:lnSpc>
              <a:spcBef>
                <a:spcPts val="0"/>
              </a:spcBef>
              <a:spcAft>
                <a:spcPts val="0"/>
              </a:spcAft>
              <a:buNone/>
            </a:pPr>
            <a:endParaRPr sz="9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900" dirty="0">
                <a:latin typeface="Courier New"/>
                <a:ea typeface="Courier New"/>
                <a:cs typeface="Courier New"/>
                <a:sym typeface="Courier New"/>
              </a:rPr>
              <a:t>	</a:t>
            </a:r>
            <a:r>
              <a:rPr lang="en" sz="1200" dirty="0">
                <a:latin typeface="Courier New"/>
                <a:ea typeface="Courier New"/>
                <a:cs typeface="Courier New"/>
                <a:sym typeface="Courier New"/>
              </a:rPr>
              <a:t>&lt;body&gt;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&lt;h2&gt; Text Area &lt;/h2&gt;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&lt;h3&gt; Describe your experience? &lt;/h3&gt;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&lt;p&gt;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a:t>
            </a:r>
            <a:r>
              <a:rPr lang="en" sz="1200" dirty="0">
                <a:solidFill>
                  <a:srgbClr val="FF0000"/>
                </a:solidFill>
                <a:latin typeface="Courier New"/>
                <a:ea typeface="Courier New"/>
                <a:cs typeface="Courier New"/>
                <a:sym typeface="Courier New"/>
              </a:rPr>
              <a:t>&lt;textarea</a:t>
            </a:r>
            <a:r>
              <a:rPr lang="en" sz="1200" dirty="0">
                <a:latin typeface="Courier New"/>
                <a:ea typeface="Courier New"/>
                <a:cs typeface="Courier New"/>
                <a:sym typeface="Courier New"/>
              </a:rPr>
              <a:t> </a:t>
            </a:r>
            <a:r>
              <a:rPr lang="en" sz="1200" dirty="0">
                <a:solidFill>
                  <a:srgbClr val="7030A0"/>
                </a:solidFill>
                <a:latin typeface="Courier New"/>
                <a:ea typeface="Courier New"/>
                <a:cs typeface="Courier New"/>
                <a:sym typeface="Courier New"/>
              </a:rPr>
              <a:t>name="experience" rows="3" col="40</a:t>
            </a:r>
            <a:r>
              <a:rPr lang="en" sz="1200" dirty="0">
                <a:latin typeface="Courier New"/>
                <a:ea typeface="Courier New"/>
                <a:cs typeface="Courier New"/>
                <a:sym typeface="Courier New"/>
              </a:rPr>
              <a:t>"</a:t>
            </a:r>
            <a:r>
              <a:rPr lang="en" sz="1200" dirty="0">
                <a:solidFill>
                  <a:srgbClr val="FF0000"/>
                </a:solidFill>
                <a:latin typeface="Courier New"/>
                <a:ea typeface="Courier New"/>
                <a:cs typeface="Courier New"/>
                <a:sym typeface="Courier New"/>
              </a:rPr>
              <a:t>&gt;</a:t>
            </a:r>
            <a:endParaRPr sz="1200" dirty="0">
              <a:solidFill>
                <a:srgbClr val="FF0000"/>
              </a:solidFill>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a:t>
            </a:r>
            <a:r>
              <a:rPr lang="en-US" sz="1200" dirty="0">
                <a:latin typeface="Courier New"/>
                <a:ea typeface="Courier New"/>
                <a:cs typeface="Courier New"/>
                <a:sym typeface="Courier New"/>
              </a:rPr>
              <a:t>please describe your experience with VR.</a:t>
            </a:r>
          </a:p>
          <a:p>
            <a:pPr marL="457200" lvl="0" indent="0" algn="l" rtl="0">
              <a:lnSpc>
                <a:spcPct val="114000"/>
              </a:lnSpc>
              <a:spcBef>
                <a:spcPts val="0"/>
              </a:spcBef>
              <a:spcAft>
                <a:spcPts val="0"/>
              </a:spcAft>
              <a:buNone/>
            </a:pPr>
            <a:r>
              <a:rPr lang="en-US" sz="1200" dirty="0">
                <a:latin typeface="Courier New"/>
                <a:ea typeface="Courier New"/>
                <a:cs typeface="Courier New"/>
                <a:sym typeface="Courier New"/>
              </a:rPr>
              <a:t>			</a:t>
            </a:r>
            <a:r>
              <a:rPr lang="en-US" sz="1200" dirty="0">
                <a:solidFill>
                  <a:srgbClr val="FF0000"/>
                </a:solidFill>
                <a:latin typeface="Courier New"/>
                <a:ea typeface="Courier New"/>
                <a:cs typeface="Courier New"/>
                <a:sym typeface="Courier New"/>
              </a:rPr>
              <a:t>&lt;/</a:t>
            </a:r>
            <a:r>
              <a:rPr lang="en-US" sz="1200" dirty="0" err="1">
                <a:solidFill>
                  <a:srgbClr val="FF0000"/>
                </a:solidFill>
                <a:latin typeface="Courier New"/>
                <a:ea typeface="Courier New"/>
                <a:cs typeface="Courier New"/>
                <a:sym typeface="Courier New"/>
              </a:rPr>
              <a:t>textarea</a:t>
            </a:r>
            <a:r>
              <a:rPr lang="en-US" sz="1200" dirty="0">
                <a:solidFill>
                  <a:srgbClr val="FF0000"/>
                </a:solidFill>
                <a:latin typeface="Courier New"/>
                <a:ea typeface="Courier New"/>
                <a:cs typeface="Courier New"/>
                <a:sym typeface="Courier New"/>
              </a:rPr>
              <a:t>&gt;</a:t>
            </a: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&lt;/p&gt;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r>
              <a:rPr lang="en" sz="1200" dirty="0">
                <a:latin typeface="Courier New"/>
                <a:ea typeface="Courier New"/>
                <a:cs typeface="Courier New"/>
                <a:sym typeface="Courier New"/>
              </a:rPr>
              <a:t>	&lt;/body&gt;</a:t>
            </a: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4000"/>
              </a:lnSpc>
              <a:spcBef>
                <a:spcPts val="0"/>
              </a:spcBef>
              <a:spcAft>
                <a:spcPts val="0"/>
              </a:spcAft>
              <a:buNone/>
            </a:pPr>
            <a:endParaRPr sz="900" dirty="0">
              <a:latin typeface="Courier New"/>
              <a:ea typeface="Courier New"/>
              <a:cs typeface="Courier New"/>
              <a:sym typeface="Courier New"/>
            </a:endParaRPr>
          </a:p>
        </p:txBody>
      </p:sp>
      <p:sp>
        <p:nvSpPr>
          <p:cNvPr id="171" name="Google Shape;171;p29"/>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TextArea</a:t>
            </a:r>
            <a:endParaRPr/>
          </a:p>
        </p:txBody>
      </p:sp>
      <p:sp>
        <p:nvSpPr>
          <p:cNvPr id="177" name="Google Shape;177;p30"/>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78" name="Google Shape;178;p30"/>
          <p:cNvPicPr preferRelativeResize="0"/>
          <p:nvPr/>
        </p:nvPicPr>
        <p:blipFill>
          <a:blip r:embed="rId3">
            <a:alphaModFix/>
          </a:blip>
          <a:stretch>
            <a:fillRect/>
          </a:stretch>
        </p:blipFill>
        <p:spPr>
          <a:xfrm>
            <a:off x="2878762" y="1112600"/>
            <a:ext cx="3386475" cy="345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02</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All of the Elements, or components of a form are defined in the content of a &lt;form&gt; tag.</a:t>
            </a:r>
            <a:endParaRPr dirty="0"/>
          </a:p>
          <a:p>
            <a:pPr marL="457200" lvl="0" indent="-342900" algn="l" rtl="0">
              <a:spcBef>
                <a:spcPts val="0"/>
              </a:spcBef>
              <a:spcAft>
                <a:spcPts val="0"/>
              </a:spcAft>
              <a:buSzPts val="1800"/>
              <a:buChar char="●"/>
            </a:pPr>
            <a:r>
              <a:rPr lang="en" dirty="0"/>
              <a:t>The only required attribute of &lt;form&gt; is </a:t>
            </a:r>
            <a:r>
              <a:rPr lang="en" dirty="0">
                <a:highlight>
                  <a:srgbClr val="FFFF00"/>
                </a:highlight>
              </a:rPr>
              <a:t>action</a:t>
            </a:r>
            <a:r>
              <a:rPr lang="en" dirty="0"/>
              <a:t>, which specifies the </a:t>
            </a:r>
            <a:r>
              <a:rPr lang="en" dirty="0">
                <a:highlight>
                  <a:srgbClr val="FFFF00"/>
                </a:highlight>
              </a:rPr>
              <a:t>URL of the application that is to be called when the Submit button is clicked</a:t>
            </a:r>
            <a:r>
              <a:rPr lang="en" dirty="0"/>
              <a:t>. </a:t>
            </a:r>
            <a:endParaRPr dirty="0"/>
          </a:p>
          <a:p>
            <a:pPr marL="457200" lvl="0" indent="-342900" algn="l" rtl="0">
              <a:spcBef>
                <a:spcPts val="0"/>
              </a:spcBef>
              <a:spcAft>
                <a:spcPts val="0"/>
              </a:spcAft>
              <a:buSzPts val="1800"/>
              <a:buChar char="●"/>
            </a:pPr>
            <a:r>
              <a:rPr lang="en" dirty="0"/>
              <a:t>The method attribute of &lt;form&gt; specifies one of the </a:t>
            </a:r>
            <a:r>
              <a:rPr lang="en" dirty="0">
                <a:highlight>
                  <a:srgbClr val="FFFF00"/>
                </a:highlight>
              </a:rPr>
              <a:t>two possible techniques of transferring the form data </a:t>
            </a:r>
            <a:r>
              <a:rPr lang="en" dirty="0"/>
              <a:t>to the server, get and post.</a:t>
            </a:r>
            <a:endParaRPr dirty="0"/>
          </a:p>
          <a:p>
            <a:pPr marL="457200" lvl="0" indent="-342900" algn="l" rtl="0">
              <a:spcBef>
                <a:spcPts val="0"/>
              </a:spcBef>
              <a:spcAft>
                <a:spcPts val="0"/>
              </a:spcAft>
              <a:buSzPts val="1800"/>
              <a:buChar char="●"/>
            </a:pPr>
            <a:r>
              <a:rPr lang="en" dirty="0"/>
              <a:t>The default </a:t>
            </a:r>
            <a:r>
              <a:rPr lang="en" dirty="0">
                <a:highlight>
                  <a:srgbClr val="FFFF00"/>
                </a:highlight>
              </a:rPr>
              <a:t>is get.</a:t>
            </a:r>
            <a:endParaRPr dirty="0">
              <a:highlight>
                <a:srgbClr val="FFFF00"/>
              </a:highlight>
            </a:endParaRPr>
          </a:p>
          <a:p>
            <a:pPr marL="457200" lvl="0" indent="-342900" algn="l" rtl="0">
              <a:spcBef>
                <a:spcPts val="0"/>
              </a:spcBef>
              <a:spcAft>
                <a:spcPts val="0"/>
              </a:spcAft>
              <a:buSzPts val="1800"/>
              <a:buChar char="●"/>
            </a:pPr>
            <a:r>
              <a:rPr lang="en" dirty="0"/>
              <a:t>To use post, the method attribute should be used and assigned post:</a:t>
            </a:r>
            <a:endParaRPr dirty="0"/>
          </a:p>
          <a:p>
            <a:pPr marL="1371600" lvl="1" indent="-317500" algn="l" rtl="0">
              <a:spcBef>
                <a:spcPts val="0"/>
              </a:spcBef>
              <a:spcAft>
                <a:spcPts val="0"/>
              </a:spcAft>
              <a:buSzPts val="1400"/>
              <a:buChar char="○"/>
            </a:pPr>
            <a:r>
              <a:rPr lang="en" dirty="0">
                <a:solidFill>
                  <a:srgbClr val="0000FF"/>
                </a:solidFill>
              </a:rPr>
              <a:t>&lt;form</a:t>
            </a:r>
            <a:r>
              <a:rPr lang="en" dirty="0"/>
              <a:t> </a:t>
            </a:r>
            <a:r>
              <a:rPr lang="en" dirty="0">
                <a:solidFill>
                  <a:srgbClr val="FF0000"/>
                </a:solidFill>
              </a:rPr>
              <a:t>action</a:t>
            </a:r>
            <a:r>
              <a:rPr lang="en" dirty="0"/>
              <a:t>=</a:t>
            </a:r>
            <a:r>
              <a:rPr lang="en" dirty="0">
                <a:solidFill>
                  <a:srgbClr val="674EA7"/>
                </a:solidFill>
              </a:rPr>
              <a:t>"/action_page.php"</a:t>
            </a:r>
            <a:r>
              <a:rPr lang="en" dirty="0"/>
              <a:t> </a:t>
            </a:r>
            <a:r>
              <a:rPr lang="en" dirty="0">
                <a:solidFill>
                  <a:srgbClr val="FF0000"/>
                </a:solidFill>
                <a:highlight>
                  <a:srgbClr val="FFFF00"/>
                </a:highlight>
              </a:rPr>
              <a:t>method</a:t>
            </a:r>
            <a:r>
              <a:rPr lang="en" dirty="0">
                <a:highlight>
                  <a:srgbClr val="FFFF00"/>
                </a:highlight>
              </a:rPr>
              <a:t>=</a:t>
            </a:r>
            <a:r>
              <a:rPr lang="en" dirty="0">
                <a:solidFill>
                  <a:srgbClr val="674EA7"/>
                </a:solidFill>
                <a:highlight>
                  <a:srgbClr val="FFFF00"/>
                </a:highlight>
              </a:rPr>
              <a:t>"POST</a:t>
            </a:r>
            <a:r>
              <a:rPr lang="en" dirty="0">
                <a:solidFill>
                  <a:srgbClr val="674EA7"/>
                </a:solidFill>
              </a:rPr>
              <a:t>"</a:t>
            </a:r>
            <a:r>
              <a:rPr lang="en" dirty="0">
                <a:solidFill>
                  <a:srgbClr val="0000FF"/>
                </a:solidFill>
              </a:rPr>
              <a:t>&gt;</a:t>
            </a:r>
            <a:endParaRPr dirty="0">
              <a:solidFill>
                <a:srgbClr val="0000FF"/>
              </a:solidFill>
            </a:endParaRPr>
          </a:p>
        </p:txBody>
      </p:sp>
      <p:sp>
        <p:nvSpPr>
          <p:cNvPr id="185" name="Google Shape;185;p31"/>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Advanced HTML: </a:t>
            </a:r>
            <a:r>
              <a:rPr lang="en" dirty="0">
                <a:highlight>
                  <a:srgbClr val="FFFF00"/>
                </a:highlight>
              </a:rPr>
              <a:t>Forms</a:t>
            </a:r>
            <a:r>
              <a:rPr lang="en" dirty="0"/>
              <a:t> 01</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form is the usual way information is gotten from a browser user to a server.</a:t>
            </a:r>
            <a:endParaRPr/>
          </a:p>
          <a:p>
            <a:pPr marL="457200" lvl="0" indent="-342900" algn="l" rtl="0">
              <a:spcBef>
                <a:spcPts val="0"/>
              </a:spcBef>
              <a:spcAft>
                <a:spcPts val="0"/>
              </a:spcAft>
              <a:buSzPts val="1800"/>
              <a:buChar char="●"/>
            </a:pPr>
            <a:r>
              <a:rPr lang="en"/>
              <a:t>HTML has tags to create a collection of objects that implement this information gathering</a:t>
            </a:r>
            <a:endParaRPr/>
          </a:p>
          <a:p>
            <a:pPr marL="457200" lvl="0" indent="-342900" algn="l" rtl="0">
              <a:spcBef>
                <a:spcPts val="0"/>
              </a:spcBef>
              <a:spcAft>
                <a:spcPts val="0"/>
              </a:spcAft>
              <a:buSzPts val="1800"/>
              <a:buChar char="●"/>
            </a:pPr>
            <a:r>
              <a:rPr lang="en"/>
              <a:t>The objects are called widgets or controls or components</a:t>
            </a:r>
            <a:endParaRPr/>
          </a:p>
          <a:p>
            <a:pPr marL="1371600" lvl="1" indent="-317500" algn="l" rtl="0">
              <a:spcBef>
                <a:spcPts val="0"/>
              </a:spcBef>
              <a:spcAft>
                <a:spcPts val="0"/>
              </a:spcAft>
              <a:buSzPts val="1400"/>
              <a:buChar char="○"/>
            </a:pPr>
            <a:r>
              <a:rPr lang="en"/>
              <a:t>(e.g., radio buttons and checkboxes)</a:t>
            </a:r>
            <a:endParaRPr/>
          </a:p>
          <a:p>
            <a:pPr marL="457200" lvl="0" indent="-342900" algn="l" rtl="0">
              <a:spcBef>
                <a:spcPts val="0"/>
              </a:spcBef>
              <a:spcAft>
                <a:spcPts val="0"/>
              </a:spcAft>
              <a:buSzPts val="1800"/>
              <a:buChar char="●"/>
            </a:pPr>
            <a:r>
              <a:rPr lang="en"/>
              <a:t>When the Submit button of a form is clicked, the form’s values are sent to the server for processing.</a:t>
            </a:r>
            <a:endParaRPr/>
          </a:p>
        </p:txBody>
      </p:sp>
      <p:sp>
        <p:nvSpPr>
          <p:cNvPr id="66" name="Google Shape;66;p14"/>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HTTP</a:t>
            </a:r>
            <a:endParaRPr/>
          </a:p>
        </p:txBody>
      </p:sp>
      <p:sp>
        <p:nvSpPr>
          <p:cNvPr id="191" name="Google Shape;19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is </a:t>
            </a:r>
            <a:r>
              <a:rPr lang="en" u="sng">
                <a:solidFill>
                  <a:schemeClr val="hlink"/>
                </a:solidFill>
                <a:hlinkClick r:id="rId3"/>
              </a:rPr>
              <a:t>HTTP</a:t>
            </a:r>
            <a:r>
              <a:rPr lang="en"/>
              <a:t>?</a:t>
            </a:r>
            <a:endParaRPr/>
          </a:p>
          <a:p>
            <a:pPr marL="914400" lvl="1" indent="-317500" algn="l" rtl="0">
              <a:spcBef>
                <a:spcPts val="0"/>
              </a:spcBef>
              <a:spcAft>
                <a:spcPts val="0"/>
              </a:spcAft>
              <a:buSzPts val="1400"/>
              <a:buChar char="○"/>
            </a:pPr>
            <a:r>
              <a:rPr lang="en"/>
              <a:t>The Hypertext Transfer Protocol (HTTP) is designed to enable communications between clients and servers.</a:t>
            </a:r>
            <a:endParaRPr/>
          </a:p>
          <a:p>
            <a:pPr marL="914400" lvl="1" indent="-317500" algn="l" rtl="0">
              <a:spcBef>
                <a:spcPts val="0"/>
              </a:spcBef>
              <a:spcAft>
                <a:spcPts val="0"/>
              </a:spcAft>
              <a:buSzPts val="1400"/>
              <a:buChar char="○"/>
            </a:pPr>
            <a:r>
              <a:rPr lang="en"/>
              <a:t>HTTP works as a request-response protocol between a client and server.</a:t>
            </a:r>
            <a:endParaRPr/>
          </a:p>
          <a:p>
            <a:pPr marL="914400" lvl="1" indent="-317500" algn="l" rtl="0">
              <a:spcBef>
                <a:spcPts val="0"/>
              </a:spcBef>
              <a:spcAft>
                <a:spcPts val="0"/>
              </a:spcAft>
              <a:buSzPts val="1400"/>
              <a:buChar char="○"/>
            </a:pPr>
            <a:r>
              <a:rPr lang="en"/>
              <a:t>A web browser may be the client, and an application on a computer that hosts a web site may be the server.</a:t>
            </a:r>
            <a:endParaRPr/>
          </a:p>
          <a:p>
            <a:pPr marL="914400" lvl="1" indent="-317500" algn="l" rtl="0">
              <a:spcBef>
                <a:spcPts val="0"/>
              </a:spcBef>
              <a:spcAft>
                <a:spcPts val="0"/>
              </a:spcAft>
              <a:buSzPts val="1400"/>
              <a:buChar char="○"/>
            </a:pPr>
            <a:r>
              <a:rPr lang="en"/>
              <a:t>Example: A client (browser) submits an HTTP request to the server; then the server returns a response to the client. The response contains status information about the request and may also contain the requested content.</a:t>
            </a:r>
            <a:endParaRPr/>
          </a:p>
        </p:txBody>
      </p:sp>
      <p:sp>
        <p:nvSpPr>
          <p:cNvPr id="192" name="Google Shape;192;p32"/>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HTTP Methods</a:t>
            </a:r>
            <a:endParaRPr/>
          </a:p>
        </p:txBody>
      </p:sp>
      <p:sp>
        <p:nvSpPr>
          <p:cNvPr id="198" name="Google Shape;19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FF"/>
              </a:buClr>
              <a:buSzPts val="1800"/>
              <a:buChar char="●"/>
            </a:pPr>
            <a:r>
              <a:rPr lang="en" dirty="0">
                <a:solidFill>
                  <a:srgbClr val="0000FF"/>
                </a:solidFill>
                <a:highlight>
                  <a:srgbClr val="FFFF00"/>
                </a:highlight>
              </a:rPr>
              <a:t>GET.</a:t>
            </a:r>
            <a:endParaRPr dirty="0">
              <a:solidFill>
                <a:srgbClr val="0000FF"/>
              </a:solidFill>
              <a:highlight>
                <a:srgbClr val="FFFF00"/>
              </a:highlight>
            </a:endParaRPr>
          </a:p>
          <a:p>
            <a:pPr marL="457200" marR="0" lvl="0" indent="-342900" algn="l" rtl="0">
              <a:lnSpc>
                <a:spcPct val="115000"/>
              </a:lnSpc>
              <a:spcBef>
                <a:spcPts val="0"/>
              </a:spcBef>
              <a:spcAft>
                <a:spcPts val="0"/>
              </a:spcAft>
              <a:buClr>
                <a:srgbClr val="0000FF"/>
              </a:buClr>
              <a:buSzPts val="1800"/>
              <a:buChar char="●"/>
            </a:pPr>
            <a:r>
              <a:rPr lang="en" dirty="0">
                <a:solidFill>
                  <a:srgbClr val="0000FF"/>
                </a:solidFill>
                <a:highlight>
                  <a:srgbClr val="FFFF00"/>
                </a:highlight>
              </a:rPr>
              <a:t>POST.</a:t>
            </a:r>
            <a:endParaRPr dirty="0">
              <a:solidFill>
                <a:srgbClr val="0000FF"/>
              </a:solidFill>
              <a:highlight>
                <a:srgbClr val="FFFF00"/>
              </a:highlight>
            </a:endParaRPr>
          </a:p>
          <a:p>
            <a:pPr marL="457200" marR="0" lvl="0" indent="-342900" algn="l" rtl="0">
              <a:lnSpc>
                <a:spcPct val="115000"/>
              </a:lnSpc>
              <a:spcBef>
                <a:spcPts val="0"/>
              </a:spcBef>
              <a:spcAft>
                <a:spcPts val="0"/>
              </a:spcAft>
              <a:buSzPts val="1800"/>
              <a:buChar char="●"/>
            </a:pPr>
            <a:r>
              <a:rPr lang="en" dirty="0"/>
              <a:t>PUT.</a:t>
            </a:r>
            <a:endParaRPr dirty="0"/>
          </a:p>
          <a:p>
            <a:pPr marL="457200" marR="0" lvl="0" indent="-342900" algn="l" rtl="0">
              <a:lnSpc>
                <a:spcPct val="115000"/>
              </a:lnSpc>
              <a:spcBef>
                <a:spcPts val="0"/>
              </a:spcBef>
              <a:spcAft>
                <a:spcPts val="0"/>
              </a:spcAft>
              <a:buSzPts val="1800"/>
              <a:buChar char="●"/>
            </a:pPr>
            <a:r>
              <a:rPr lang="en" dirty="0"/>
              <a:t>HEAD.</a:t>
            </a:r>
            <a:endParaRPr dirty="0"/>
          </a:p>
          <a:p>
            <a:pPr marL="457200" marR="0" lvl="0" indent="-342900" algn="l" rtl="0">
              <a:lnSpc>
                <a:spcPct val="115000"/>
              </a:lnSpc>
              <a:spcBef>
                <a:spcPts val="0"/>
              </a:spcBef>
              <a:spcAft>
                <a:spcPts val="0"/>
              </a:spcAft>
              <a:buSzPts val="1800"/>
              <a:buChar char="●"/>
            </a:pPr>
            <a:r>
              <a:rPr lang="en" dirty="0"/>
              <a:t>DELETE.</a:t>
            </a:r>
            <a:endParaRPr dirty="0"/>
          </a:p>
          <a:p>
            <a:pPr marL="457200" marR="0" lvl="0" indent="-342900" algn="l" rtl="0">
              <a:lnSpc>
                <a:spcPct val="115000"/>
              </a:lnSpc>
              <a:spcBef>
                <a:spcPts val="0"/>
              </a:spcBef>
              <a:spcAft>
                <a:spcPts val="0"/>
              </a:spcAft>
              <a:buSzPts val="1800"/>
              <a:buChar char="●"/>
            </a:pPr>
            <a:r>
              <a:rPr lang="en" dirty="0"/>
              <a:t>PATCH.</a:t>
            </a:r>
            <a:endParaRPr dirty="0"/>
          </a:p>
          <a:p>
            <a:pPr marL="457200" marR="0" lvl="0" indent="-342900" algn="l" rtl="0">
              <a:lnSpc>
                <a:spcPct val="115000"/>
              </a:lnSpc>
              <a:spcBef>
                <a:spcPts val="0"/>
              </a:spcBef>
              <a:spcAft>
                <a:spcPts val="0"/>
              </a:spcAft>
              <a:buSzPts val="1800"/>
              <a:buChar char="●"/>
            </a:pPr>
            <a:r>
              <a:rPr lang="en" dirty="0"/>
              <a:t>OPTIONS.</a:t>
            </a:r>
            <a:endParaRPr dirty="0"/>
          </a:p>
        </p:txBody>
      </p:sp>
      <p:sp>
        <p:nvSpPr>
          <p:cNvPr id="199" name="Google Shape;199;p33"/>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HTTP - Get Method</a:t>
            </a:r>
            <a:endParaRPr/>
          </a:p>
        </p:txBody>
      </p:sp>
      <p:sp>
        <p:nvSpPr>
          <p:cNvPr id="205" name="Google Shape;20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GET is used to request data from a specified resource.</a:t>
            </a:r>
            <a:endParaRPr dirty="0"/>
          </a:p>
          <a:p>
            <a:pPr marL="457200" lvl="0" indent="-342900" algn="l" rtl="0">
              <a:spcBef>
                <a:spcPts val="0"/>
              </a:spcBef>
              <a:spcAft>
                <a:spcPts val="0"/>
              </a:spcAft>
              <a:buSzPts val="1800"/>
              <a:buChar char="●"/>
            </a:pPr>
            <a:r>
              <a:rPr lang="en" dirty="0"/>
              <a:t>GET is one of the most common HTTP methods.</a:t>
            </a:r>
            <a:endParaRPr dirty="0"/>
          </a:p>
          <a:p>
            <a:pPr marL="457200" lvl="0" indent="-342900" algn="l" rtl="0">
              <a:spcBef>
                <a:spcPts val="0"/>
              </a:spcBef>
              <a:spcAft>
                <a:spcPts val="0"/>
              </a:spcAft>
              <a:buSzPts val="1800"/>
              <a:buChar char="●"/>
            </a:pPr>
            <a:r>
              <a:rPr lang="en" dirty="0"/>
              <a:t>The browser attaches the query string to the </a:t>
            </a:r>
            <a:r>
              <a:rPr lang="en" dirty="0">
                <a:highlight>
                  <a:srgbClr val="FFFF00"/>
                </a:highlight>
              </a:rPr>
              <a:t>URL</a:t>
            </a:r>
            <a:r>
              <a:rPr lang="en" dirty="0"/>
              <a:t> of the HTTP request, so the form data is transmitted to the server together with the URL. </a:t>
            </a:r>
            <a:endParaRPr dirty="0"/>
          </a:p>
          <a:p>
            <a:pPr marL="457200" lvl="0" indent="-342900" algn="l" rtl="0">
              <a:spcBef>
                <a:spcPts val="0"/>
              </a:spcBef>
              <a:spcAft>
                <a:spcPts val="0"/>
              </a:spcAft>
              <a:buSzPts val="1800"/>
              <a:buChar char="●"/>
            </a:pPr>
            <a:r>
              <a:rPr lang="en" dirty="0"/>
              <a:t>The browser inserts a question mark at the end of the actual URL just before the first character of the query string so that the server can easily find the beginning of the query string. </a:t>
            </a:r>
            <a:endParaRPr dirty="0"/>
          </a:p>
          <a:p>
            <a:pPr marL="914400" lvl="1" indent="-317500" algn="l" rtl="0">
              <a:spcBef>
                <a:spcPts val="0"/>
              </a:spcBef>
              <a:spcAft>
                <a:spcPts val="0"/>
              </a:spcAft>
              <a:buSzPts val="1400"/>
              <a:buChar char="○"/>
            </a:pPr>
            <a:r>
              <a:rPr lang="en" dirty="0">
                <a:highlight>
                  <a:srgbClr val="FFFF00"/>
                </a:highlight>
              </a:rPr>
              <a:t>Example: /test/demo_form.asp?name1=value1&amp;name2=value2</a:t>
            </a:r>
            <a:endParaRPr dirty="0">
              <a:highlight>
                <a:srgbClr val="FFFF00"/>
              </a:highlight>
            </a:endParaRPr>
          </a:p>
          <a:p>
            <a:pPr marL="914400" lvl="1" indent="-317500" algn="l" rtl="0">
              <a:spcBef>
                <a:spcPts val="0"/>
              </a:spcBef>
              <a:spcAft>
                <a:spcPts val="0"/>
              </a:spcAft>
              <a:buSzPts val="1400"/>
              <a:buChar char="○"/>
            </a:pPr>
            <a:r>
              <a:rPr lang="en" u="sng" dirty="0">
                <a:solidFill>
                  <a:schemeClr val="hlink"/>
                </a:solidFill>
                <a:hlinkClick r:id="rId3"/>
              </a:rPr>
              <a:t>Another example</a:t>
            </a:r>
            <a:r>
              <a:rPr lang="en" dirty="0"/>
              <a:t>.</a:t>
            </a:r>
            <a:endParaRPr dirty="0"/>
          </a:p>
        </p:txBody>
      </p:sp>
      <p:sp>
        <p:nvSpPr>
          <p:cNvPr id="206" name="Google Shape;206;p34"/>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HTTP - Get Method</a:t>
            </a:r>
            <a:endParaRPr/>
          </a:p>
        </p:txBody>
      </p:sp>
      <p:sp>
        <p:nvSpPr>
          <p:cNvPr id="212" name="Google Shape;212;p35"/>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13" name="Google Shape;213;p35"/>
          <p:cNvSpPr txBox="1">
            <a:spLocks noGrp="1"/>
          </p:cNvSpPr>
          <p:nvPr>
            <p:ph type="body" idx="1"/>
          </p:nvPr>
        </p:nvSpPr>
        <p:spPr>
          <a:xfrm>
            <a:off x="311700" y="1152475"/>
            <a:ext cx="8520600" cy="26562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600" dirty="0">
                <a:highlight>
                  <a:srgbClr val="FFFF00"/>
                </a:highlight>
              </a:rPr>
              <a:t>GET requests can be cached.</a:t>
            </a:r>
            <a:endParaRPr sz="1600" dirty="0">
              <a:highlight>
                <a:srgbClr val="FFFF00"/>
              </a:highlight>
            </a:endParaRPr>
          </a:p>
          <a:p>
            <a:pPr marL="457200" marR="0" lvl="0" indent="-330200" algn="l" rtl="0">
              <a:lnSpc>
                <a:spcPct val="115000"/>
              </a:lnSpc>
              <a:spcBef>
                <a:spcPts val="0"/>
              </a:spcBef>
              <a:spcAft>
                <a:spcPts val="0"/>
              </a:spcAft>
              <a:buSzPts val="1600"/>
              <a:buChar char="●"/>
            </a:pPr>
            <a:r>
              <a:rPr lang="en" sz="1600" dirty="0">
                <a:highlight>
                  <a:srgbClr val="FFFF00"/>
                </a:highlight>
              </a:rPr>
              <a:t>GET requests remain in the browser history.</a:t>
            </a:r>
            <a:endParaRPr sz="1600" dirty="0">
              <a:highlight>
                <a:srgbClr val="FFFF00"/>
              </a:highlight>
            </a:endParaRPr>
          </a:p>
          <a:p>
            <a:pPr marL="457200" marR="0" lvl="0" indent="-330200" algn="l" rtl="0">
              <a:lnSpc>
                <a:spcPct val="115000"/>
              </a:lnSpc>
              <a:spcBef>
                <a:spcPts val="0"/>
              </a:spcBef>
              <a:spcAft>
                <a:spcPts val="0"/>
              </a:spcAft>
              <a:buSzPts val="1600"/>
              <a:buChar char="●"/>
            </a:pPr>
            <a:r>
              <a:rPr lang="en" sz="1600" dirty="0"/>
              <a:t>GET requests can be </a:t>
            </a:r>
            <a:r>
              <a:rPr lang="en" sz="1600" dirty="0">
                <a:highlight>
                  <a:srgbClr val="FFFF00"/>
                </a:highlight>
              </a:rPr>
              <a:t>bookmarked.</a:t>
            </a:r>
            <a:r>
              <a:rPr lang="en" sz="1600" dirty="0"/>
              <a:t> It is useful for form submissions where a user wants to bookmark the result.</a:t>
            </a:r>
            <a:endParaRPr sz="1600" dirty="0"/>
          </a:p>
          <a:p>
            <a:pPr marL="457200" marR="0" lvl="0" indent="-330200" algn="l" rtl="0">
              <a:lnSpc>
                <a:spcPct val="115000"/>
              </a:lnSpc>
              <a:spcBef>
                <a:spcPts val="0"/>
              </a:spcBef>
              <a:spcAft>
                <a:spcPts val="0"/>
              </a:spcAft>
              <a:buSzPts val="1600"/>
              <a:buChar char="●"/>
            </a:pPr>
            <a:r>
              <a:rPr lang="en" sz="1600" dirty="0"/>
              <a:t>GET requests have length restrictions. </a:t>
            </a:r>
            <a:r>
              <a:rPr lang="en" sz="1600" dirty="0">
                <a:highlight>
                  <a:srgbClr val="FFFF00"/>
                </a:highlight>
              </a:rPr>
              <a:t>The length of a URL is limited (about 3000 characters).</a:t>
            </a:r>
            <a:endParaRPr sz="1600" dirty="0">
              <a:highlight>
                <a:srgbClr val="FFFF00"/>
              </a:highlight>
            </a:endParaRPr>
          </a:p>
          <a:p>
            <a:pPr marL="457200" marR="0" lvl="0" indent="-330200" algn="l" rtl="0">
              <a:lnSpc>
                <a:spcPct val="115000"/>
              </a:lnSpc>
              <a:spcBef>
                <a:spcPts val="0"/>
              </a:spcBef>
              <a:spcAft>
                <a:spcPts val="0"/>
              </a:spcAft>
              <a:buSzPts val="1600"/>
              <a:buChar char="●"/>
            </a:pPr>
            <a:r>
              <a:rPr lang="en" sz="1600" dirty="0"/>
              <a:t>GET requests is only used to </a:t>
            </a:r>
            <a:r>
              <a:rPr lang="en" sz="1600" dirty="0">
                <a:highlight>
                  <a:srgbClr val="FFFF00"/>
                </a:highlight>
              </a:rPr>
              <a:t>request data (not modify).</a:t>
            </a:r>
            <a:endParaRPr sz="1600" dirty="0">
              <a:highlight>
                <a:srgbClr val="FFFF00"/>
              </a:highlight>
            </a:endParaRPr>
          </a:p>
          <a:p>
            <a:pPr marL="457200" marR="0" lvl="0" indent="-330200" algn="l" rtl="0">
              <a:lnSpc>
                <a:spcPct val="115000"/>
              </a:lnSpc>
              <a:spcBef>
                <a:spcPts val="0"/>
              </a:spcBef>
              <a:spcAft>
                <a:spcPts val="0"/>
              </a:spcAft>
              <a:buSzPts val="1600"/>
              <a:buChar char="●"/>
            </a:pPr>
            <a:r>
              <a:rPr lang="en" sz="1600" dirty="0"/>
              <a:t>GET requests should never be used when </a:t>
            </a:r>
            <a:r>
              <a:rPr lang="en" sz="1600" dirty="0">
                <a:highlight>
                  <a:srgbClr val="FFFF00"/>
                </a:highlight>
              </a:rPr>
              <a:t>dealing with sensitive data. </a:t>
            </a:r>
            <a:r>
              <a:rPr lang="en" sz="1600" dirty="0"/>
              <a:t>It is better for non-secure data, like query strings in Google. Why?!</a:t>
            </a:r>
            <a:endParaRPr sz="1600" dirty="0"/>
          </a:p>
        </p:txBody>
      </p:sp>
      <p:sp>
        <p:nvSpPr>
          <p:cNvPr id="214" name="Google Shape;214;p35"/>
          <p:cNvSpPr txBox="1">
            <a:spLocks noGrp="1"/>
          </p:cNvSpPr>
          <p:nvPr>
            <p:ph type="body" idx="1"/>
          </p:nvPr>
        </p:nvSpPr>
        <p:spPr>
          <a:xfrm>
            <a:off x="311700" y="3808675"/>
            <a:ext cx="8520600" cy="727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None/>
            </a:pPr>
            <a:r>
              <a:rPr lang="en" sz="1400"/>
              <a:t>Because the data will appear in the URL, can be cached and can be found in history</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HTTP - POST Method</a:t>
            </a:r>
            <a:endParaRPr/>
          </a:p>
        </p:txBody>
      </p:sp>
      <p:sp>
        <p:nvSpPr>
          <p:cNvPr id="220" name="Google Shape;220;p36"/>
          <p:cNvSpPr txBox="1">
            <a:spLocks noGrp="1"/>
          </p:cNvSpPr>
          <p:nvPr>
            <p:ph type="body" idx="1"/>
          </p:nvPr>
        </p:nvSpPr>
        <p:spPr>
          <a:xfrm>
            <a:off x="311700" y="1152475"/>
            <a:ext cx="8520600" cy="2334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POST is used to send data to a server to create/update a resource.</a:t>
            </a:r>
            <a:endParaRPr sz="1600" dirty="0"/>
          </a:p>
          <a:p>
            <a:pPr marL="457200" lvl="0" indent="-330200" algn="l" rtl="0">
              <a:spcBef>
                <a:spcPts val="0"/>
              </a:spcBef>
              <a:spcAft>
                <a:spcPts val="0"/>
              </a:spcAft>
              <a:buSzPts val="1600"/>
              <a:buChar char="●"/>
            </a:pPr>
            <a:r>
              <a:rPr lang="en" sz="1600" dirty="0"/>
              <a:t>POST is one of the most common HTTP methods.</a:t>
            </a:r>
            <a:endParaRPr sz="1600" dirty="0"/>
          </a:p>
          <a:p>
            <a:pPr marL="457200" lvl="0" indent="-330200" algn="l" rtl="0">
              <a:spcBef>
                <a:spcPts val="0"/>
              </a:spcBef>
              <a:spcAft>
                <a:spcPts val="0"/>
              </a:spcAft>
              <a:buSzPts val="1600"/>
              <a:buChar char="●"/>
            </a:pPr>
            <a:r>
              <a:rPr lang="en" sz="1600" dirty="0"/>
              <a:t>POST requests are never cached.</a:t>
            </a:r>
            <a:endParaRPr sz="1600" dirty="0"/>
          </a:p>
          <a:p>
            <a:pPr marL="457200" lvl="0" indent="-330200" algn="l" rtl="0">
              <a:spcBef>
                <a:spcPts val="0"/>
              </a:spcBef>
              <a:spcAft>
                <a:spcPts val="0"/>
              </a:spcAft>
              <a:buSzPts val="1600"/>
              <a:buChar char="●"/>
            </a:pPr>
            <a:r>
              <a:rPr lang="en" sz="1600" dirty="0"/>
              <a:t>POST requests do not remain in the browser history.</a:t>
            </a:r>
            <a:endParaRPr sz="1600" dirty="0"/>
          </a:p>
          <a:p>
            <a:pPr marL="457200" lvl="0" indent="-330200" algn="l" rtl="0">
              <a:spcBef>
                <a:spcPts val="0"/>
              </a:spcBef>
              <a:spcAft>
                <a:spcPts val="0"/>
              </a:spcAft>
              <a:buSzPts val="1600"/>
              <a:buChar char="●"/>
            </a:pPr>
            <a:r>
              <a:rPr lang="en" sz="1600" dirty="0"/>
              <a:t>POST requests cannot be bookmarked.</a:t>
            </a:r>
            <a:endParaRPr sz="1600" dirty="0"/>
          </a:p>
          <a:p>
            <a:pPr marL="457200" lvl="0" indent="-330200" algn="l" rtl="0">
              <a:spcBef>
                <a:spcPts val="0"/>
              </a:spcBef>
              <a:spcAft>
                <a:spcPts val="0"/>
              </a:spcAft>
              <a:buSzPts val="1600"/>
              <a:buChar char="●"/>
            </a:pPr>
            <a:r>
              <a:rPr lang="en" sz="1600" dirty="0"/>
              <a:t>POST requests have no restrictions on data length.</a:t>
            </a:r>
            <a:endParaRPr sz="1600" dirty="0"/>
          </a:p>
          <a:p>
            <a:pPr marL="457200" lvl="0" indent="-330200" algn="l" rtl="0">
              <a:spcBef>
                <a:spcPts val="0"/>
              </a:spcBef>
              <a:spcAft>
                <a:spcPts val="0"/>
              </a:spcAft>
              <a:buSzPts val="1600"/>
              <a:buChar char="●"/>
            </a:pPr>
            <a:r>
              <a:rPr lang="en" sz="1600" dirty="0"/>
              <a:t>POST has no size limitations, and can be used to send large amounts of data.</a:t>
            </a:r>
            <a:endParaRPr sz="1600" dirty="0"/>
          </a:p>
          <a:p>
            <a:pPr marL="457200" lvl="0" indent="-330200" algn="l" rtl="0">
              <a:spcBef>
                <a:spcPts val="0"/>
              </a:spcBef>
              <a:spcAft>
                <a:spcPts val="0"/>
              </a:spcAft>
              <a:buSzPts val="1600"/>
              <a:buChar char="●"/>
            </a:pPr>
            <a:r>
              <a:rPr lang="en" sz="1600" dirty="0"/>
              <a:t>The data sent to the server with POST is stored in the request body of the HTTP request.</a:t>
            </a:r>
            <a:endParaRPr sz="1600" dirty="0"/>
          </a:p>
        </p:txBody>
      </p:sp>
      <p:sp>
        <p:nvSpPr>
          <p:cNvPr id="221" name="Google Shape;221;p36"/>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222" name="Google Shape;222;p36"/>
          <p:cNvPicPr preferRelativeResize="0"/>
          <p:nvPr/>
        </p:nvPicPr>
        <p:blipFill>
          <a:blip r:embed="rId3">
            <a:alphaModFix/>
          </a:blip>
          <a:stretch>
            <a:fillRect/>
          </a:stretch>
        </p:blipFill>
        <p:spPr>
          <a:xfrm>
            <a:off x="2363770" y="3621225"/>
            <a:ext cx="3737009" cy="91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8" name="Google Shape;22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W3 School.</a:t>
            </a:r>
            <a:endParaRPr/>
          </a:p>
        </p:txBody>
      </p:sp>
      <p:sp>
        <p:nvSpPr>
          <p:cNvPr id="229" name="Google Shape;229;p37"/>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01</a:t>
            </a:r>
            <a:endParaRPr/>
          </a:p>
        </p:txBody>
      </p:sp>
      <p:sp>
        <p:nvSpPr>
          <p:cNvPr id="72" name="Google Shape;72;p15"/>
          <p:cNvSpPr txBox="1">
            <a:spLocks noGrp="1"/>
          </p:cNvSpPr>
          <p:nvPr>
            <p:ph type="body" idx="1"/>
          </p:nvPr>
        </p:nvSpPr>
        <p:spPr>
          <a:xfrm>
            <a:off x="311700" y="1017725"/>
            <a:ext cx="8709600" cy="34164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&lt;!DOCTYPE html&gt;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&lt;html lang="en"&gt;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&lt;title&gt; Forms Example &lt;/title&gt;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&lt;meta charset="UTF-8" /&gt;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&lt;h2&gt;HTML Forms&lt;/h2&gt;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a:t>
            </a:r>
            <a:r>
              <a:rPr lang="en" sz="1100" b="1" dirty="0">
                <a:highlight>
                  <a:srgbClr val="FFFF00"/>
                </a:highlight>
                <a:latin typeface="Courier New"/>
                <a:ea typeface="Courier New"/>
                <a:cs typeface="Courier New"/>
                <a:sym typeface="Courier New"/>
              </a:rPr>
              <a:t>&lt;form</a:t>
            </a:r>
            <a:r>
              <a:rPr lang="en" sz="1100" b="1" dirty="0">
                <a:latin typeface="Courier New"/>
                <a:ea typeface="Courier New"/>
                <a:cs typeface="Courier New"/>
                <a:sym typeface="Courier New"/>
              </a:rPr>
              <a:t> </a:t>
            </a:r>
            <a:r>
              <a:rPr lang="en" sz="1100" b="1" dirty="0">
                <a:solidFill>
                  <a:srgbClr val="FF0000"/>
                </a:solidFill>
                <a:latin typeface="Courier New"/>
                <a:ea typeface="Courier New"/>
                <a:cs typeface="Courier New"/>
                <a:sym typeface="Courier New"/>
              </a:rPr>
              <a:t>action="/action_page.php“&gt;</a:t>
            </a:r>
            <a:endParaRPr sz="1100" b="1" dirty="0">
              <a:solidFill>
                <a:srgbClr val="FF0000"/>
              </a:solidFill>
              <a:highlight>
                <a:srgbClr val="FFFF00"/>
              </a:highlight>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First name:&lt;br&gt;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&lt;input type="</a:t>
            </a:r>
            <a:r>
              <a:rPr lang="en" sz="1100" b="1" dirty="0">
                <a:highlight>
                  <a:srgbClr val="FFFF00"/>
                </a:highlight>
                <a:latin typeface="Courier New"/>
                <a:ea typeface="Courier New"/>
                <a:cs typeface="Courier New"/>
                <a:sym typeface="Courier New"/>
              </a:rPr>
              <a:t>text</a:t>
            </a:r>
            <a:r>
              <a:rPr lang="en" sz="1100" b="1" dirty="0">
                <a:latin typeface="Courier New"/>
                <a:ea typeface="Courier New"/>
                <a:cs typeface="Courier New"/>
                <a:sym typeface="Courier New"/>
              </a:rPr>
              <a:t>" name="firstname" value=" "&gt;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&lt;br&gt;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Last name:&lt;br&gt;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&lt;input type="</a:t>
            </a:r>
            <a:r>
              <a:rPr lang="en" sz="1100" b="1" dirty="0">
                <a:highlight>
                  <a:srgbClr val="FFFF00"/>
                </a:highlight>
                <a:latin typeface="Courier New"/>
                <a:ea typeface="Courier New"/>
                <a:cs typeface="Courier New"/>
                <a:sym typeface="Courier New"/>
              </a:rPr>
              <a:t>text</a:t>
            </a:r>
            <a:r>
              <a:rPr lang="en" sz="1100" b="1" dirty="0">
                <a:latin typeface="Courier New"/>
                <a:ea typeface="Courier New"/>
                <a:cs typeface="Courier New"/>
                <a:sym typeface="Courier New"/>
              </a:rPr>
              <a:t>" name="lastname" value=" "&gt;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&lt;br&gt;&lt;br&gt;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&lt;input type="</a:t>
            </a:r>
            <a:r>
              <a:rPr lang="en" sz="1100" b="1" dirty="0">
                <a:highlight>
                  <a:srgbClr val="FFFF00"/>
                </a:highlight>
                <a:latin typeface="Courier New"/>
                <a:ea typeface="Courier New"/>
                <a:cs typeface="Courier New"/>
                <a:sym typeface="Courier New"/>
              </a:rPr>
              <a:t>submit</a:t>
            </a:r>
            <a:r>
              <a:rPr lang="en" sz="1100" b="1" dirty="0">
                <a:latin typeface="Courier New"/>
                <a:ea typeface="Courier New"/>
                <a:cs typeface="Courier New"/>
                <a:sym typeface="Courier New"/>
              </a:rPr>
              <a:t>" value="Submit"&gt;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a:t>
            </a:r>
            <a:r>
              <a:rPr lang="en" sz="1100" b="1" dirty="0">
                <a:highlight>
                  <a:srgbClr val="FFFF00"/>
                </a:highlight>
                <a:latin typeface="Courier New"/>
                <a:ea typeface="Courier New"/>
                <a:cs typeface="Courier New"/>
                <a:sym typeface="Courier New"/>
              </a:rPr>
              <a:t>&lt;/form&gt; </a:t>
            </a:r>
            <a:endParaRPr sz="1100" b="1" dirty="0">
              <a:highlight>
                <a:srgbClr val="FFFF00"/>
              </a:highlight>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&lt;/html&gt;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endParaRPr sz="1100" dirty="0">
              <a:latin typeface="Courier New"/>
              <a:ea typeface="Courier New"/>
              <a:cs typeface="Courier New"/>
              <a:sym typeface="Courier New"/>
            </a:endParaRPr>
          </a:p>
          <a:p>
            <a:pPr marL="0" lvl="0" indent="0" algn="l" rtl="0">
              <a:lnSpc>
                <a:spcPct val="114000"/>
              </a:lnSpc>
              <a:spcBef>
                <a:spcPts val="0"/>
              </a:spcBef>
              <a:spcAft>
                <a:spcPts val="0"/>
              </a:spcAft>
              <a:buNone/>
            </a:pPr>
            <a:endParaRPr sz="1100" dirty="0">
              <a:latin typeface="Courier New"/>
              <a:ea typeface="Courier New"/>
              <a:cs typeface="Courier New"/>
              <a:sym typeface="Courier New"/>
            </a:endParaRPr>
          </a:p>
        </p:txBody>
      </p:sp>
      <p:sp>
        <p:nvSpPr>
          <p:cNvPr id="73" name="Google Shape;73;p15"/>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 Forms 01</a:t>
            </a:r>
            <a:endParaRPr/>
          </a:p>
        </p:txBody>
      </p:sp>
      <p:sp>
        <p:nvSpPr>
          <p:cNvPr id="79" name="Google Shape;79;p16"/>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80" name="Google Shape;80;p16"/>
          <p:cNvPicPr preferRelativeResize="0"/>
          <p:nvPr/>
        </p:nvPicPr>
        <p:blipFill rotWithShape="1">
          <a:blip r:embed="rId3">
            <a:alphaModFix/>
          </a:blip>
          <a:srcRect b="30016"/>
          <a:stretch/>
        </p:blipFill>
        <p:spPr>
          <a:xfrm>
            <a:off x="2794425" y="1017725"/>
            <a:ext cx="3555150" cy="351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a:t>
            </a:r>
            <a:r>
              <a:rPr lang="en" u="sng">
                <a:solidFill>
                  <a:schemeClr val="hlink"/>
                </a:solidFill>
                <a:hlinkClick r:id="rId3"/>
              </a:rPr>
              <a:t>Elements</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highlight>
                  <a:srgbClr val="FFFF00"/>
                </a:highlight>
              </a:rPr>
              <a:t>Input.</a:t>
            </a:r>
            <a:endParaRPr dirty="0">
              <a:highlight>
                <a:srgbClr val="FFFF00"/>
              </a:highlight>
            </a:endParaRPr>
          </a:p>
          <a:p>
            <a:pPr marL="457200" lvl="0" indent="-342900" algn="l" rtl="0">
              <a:spcBef>
                <a:spcPts val="0"/>
              </a:spcBef>
              <a:spcAft>
                <a:spcPts val="0"/>
              </a:spcAft>
              <a:buSzPts val="1800"/>
              <a:buChar char="●"/>
            </a:pPr>
            <a:r>
              <a:rPr lang="en" dirty="0">
                <a:highlight>
                  <a:srgbClr val="FFFF00"/>
                </a:highlight>
              </a:rPr>
              <a:t>Select.</a:t>
            </a:r>
            <a:endParaRPr dirty="0">
              <a:highlight>
                <a:srgbClr val="FFFF00"/>
              </a:highlight>
            </a:endParaRPr>
          </a:p>
          <a:p>
            <a:pPr marL="457200" lvl="0" indent="-342900" algn="l" rtl="0">
              <a:spcBef>
                <a:spcPts val="0"/>
              </a:spcBef>
              <a:spcAft>
                <a:spcPts val="0"/>
              </a:spcAft>
              <a:buSzPts val="1800"/>
              <a:buChar char="●"/>
            </a:pPr>
            <a:r>
              <a:rPr lang="en" dirty="0">
                <a:highlight>
                  <a:srgbClr val="FFFF00"/>
                </a:highlight>
              </a:rPr>
              <a:t>Text Area.</a:t>
            </a:r>
            <a:endParaRPr dirty="0">
              <a:highlight>
                <a:srgbClr val="FFFF00"/>
              </a:highlight>
            </a:endParaRPr>
          </a:p>
          <a:p>
            <a:pPr marL="457200" lvl="0" indent="-342900" algn="l" rtl="0">
              <a:spcBef>
                <a:spcPts val="0"/>
              </a:spcBef>
              <a:spcAft>
                <a:spcPts val="0"/>
              </a:spcAft>
              <a:buSzPts val="1800"/>
              <a:buChar char="●"/>
            </a:pPr>
            <a:r>
              <a:rPr lang="en" dirty="0">
                <a:highlight>
                  <a:srgbClr val="FFFF00"/>
                </a:highlight>
              </a:rPr>
              <a:t>Button</a:t>
            </a:r>
            <a:endParaRPr dirty="0">
              <a:highlight>
                <a:srgbClr val="FFFF00"/>
              </a:highlight>
            </a:endParaRPr>
          </a:p>
          <a:p>
            <a:pPr marL="457200" lvl="0" indent="-342900" algn="l" rtl="0">
              <a:spcBef>
                <a:spcPts val="0"/>
              </a:spcBef>
              <a:spcAft>
                <a:spcPts val="0"/>
              </a:spcAft>
              <a:buSzPts val="1800"/>
              <a:buChar char="●"/>
            </a:pPr>
            <a:r>
              <a:rPr lang="en" dirty="0"/>
              <a:t>HTML5:</a:t>
            </a:r>
            <a:endParaRPr dirty="0"/>
          </a:p>
          <a:p>
            <a:pPr marL="914400" lvl="1" indent="-317500" algn="l" rtl="0">
              <a:spcBef>
                <a:spcPts val="0"/>
              </a:spcBef>
              <a:spcAft>
                <a:spcPts val="0"/>
              </a:spcAft>
              <a:buSzPts val="1400"/>
              <a:buChar char="○"/>
            </a:pPr>
            <a:r>
              <a:rPr lang="en" dirty="0"/>
              <a:t>Datalist</a:t>
            </a:r>
            <a:endParaRPr dirty="0"/>
          </a:p>
          <a:p>
            <a:pPr marL="914400" lvl="1" indent="-317500" algn="l" rtl="0">
              <a:spcBef>
                <a:spcPts val="0"/>
              </a:spcBef>
              <a:spcAft>
                <a:spcPts val="0"/>
              </a:spcAft>
              <a:buSzPts val="1400"/>
              <a:buChar char="○"/>
            </a:pPr>
            <a:r>
              <a:rPr lang="en" dirty="0"/>
              <a:t>Output</a:t>
            </a:r>
            <a:endParaRPr dirty="0"/>
          </a:p>
        </p:txBody>
      </p:sp>
      <p:sp>
        <p:nvSpPr>
          <p:cNvPr id="87" name="Google Shape;87;p17"/>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Input</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 The most important form element is the &lt;input&gt; element. Many Widgets are created with the &lt;input&gt; tag.</a:t>
            </a:r>
            <a:endParaRPr dirty="0"/>
          </a:p>
          <a:p>
            <a:pPr marL="457200" lvl="0" indent="-342900" algn="l" rtl="0">
              <a:spcBef>
                <a:spcPts val="0"/>
              </a:spcBef>
              <a:spcAft>
                <a:spcPts val="0"/>
              </a:spcAft>
              <a:buSzPts val="1800"/>
              <a:buChar char="●"/>
            </a:pPr>
            <a:r>
              <a:rPr lang="en" dirty="0"/>
              <a:t>The &lt;input&gt; element can be displayed in several ways, depending on the </a:t>
            </a:r>
            <a:r>
              <a:rPr lang="en" u="sng" dirty="0">
                <a:solidFill>
                  <a:schemeClr val="hlink"/>
                </a:solidFill>
                <a:hlinkClick r:id="rId3"/>
              </a:rPr>
              <a:t>type</a:t>
            </a:r>
            <a:r>
              <a:rPr lang="en" dirty="0"/>
              <a:t> attribute. Examples of input types.</a:t>
            </a:r>
            <a:endParaRPr dirty="0"/>
          </a:p>
          <a:p>
            <a:pPr marL="914400" lvl="1" indent="-317500" algn="l" rtl="0">
              <a:spcBef>
                <a:spcPts val="0"/>
              </a:spcBef>
              <a:spcAft>
                <a:spcPts val="0"/>
              </a:spcAft>
              <a:buSzPts val="1400"/>
              <a:buChar char="○"/>
            </a:pPr>
            <a:r>
              <a:rPr lang="en" dirty="0">
                <a:highlight>
                  <a:srgbClr val="FFFF00"/>
                </a:highlight>
              </a:rPr>
              <a:t>text, </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passwords, </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checkboxes,</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 radio buttons</a:t>
            </a:r>
            <a:endParaRPr dirty="0">
              <a:highlight>
                <a:srgbClr val="FFFF00"/>
              </a:highlight>
            </a:endParaRPr>
          </a:p>
          <a:p>
            <a:pPr marL="457200" lvl="0" indent="-342900" algn="l" rtl="0">
              <a:spcBef>
                <a:spcPts val="0"/>
              </a:spcBef>
              <a:spcAft>
                <a:spcPts val="0"/>
              </a:spcAft>
              <a:buSzPts val="1800"/>
              <a:buChar char="●"/>
            </a:pPr>
            <a:r>
              <a:rPr lang="en" dirty="0"/>
              <a:t>Action buttons: Reset, Submit, and plain.</a:t>
            </a:r>
            <a:endParaRPr dirty="0"/>
          </a:p>
        </p:txBody>
      </p:sp>
      <p:sp>
        <p:nvSpPr>
          <p:cNvPr id="94" name="Google Shape;94;p18"/>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HTML: Forms Elements - Input (Text)</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Creates a horizontal box for text input</a:t>
            </a:r>
            <a:endParaRPr dirty="0"/>
          </a:p>
          <a:p>
            <a:pPr marL="457200" lvl="0" indent="-342900" algn="l" rtl="0">
              <a:spcBef>
                <a:spcPts val="0"/>
              </a:spcBef>
              <a:spcAft>
                <a:spcPts val="0"/>
              </a:spcAft>
              <a:buSzPts val="1800"/>
              <a:buChar char="●"/>
            </a:pPr>
            <a:r>
              <a:rPr lang="en" dirty="0"/>
              <a:t>Default size is </a:t>
            </a:r>
            <a:r>
              <a:rPr lang="en-US"/>
              <a:t>524288</a:t>
            </a:r>
            <a:r>
              <a:rPr lang="en"/>
              <a:t>; </a:t>
            </a:r>
            <a:r>
              <a:rPr lang="en" dirty="0"/>
              <a:t>it can be changed with the size attribute </a:t>
            </a:r>
            <a:r>
              <a:rPr lang="en" dirty="0">
                <a:latin typeface="Courier New" panose="02070309020205020404" pitchFamily="49" charset="0"/>
                <a:cs typeface="Courier New" panose="02070309020205020404" pitchFamily="49" charset="0"/>
              </a:rPr>
              <a:t>maxlength</a:t>
            </a:r>
            <a:r>
              <a:rPr lang="en" dirty="0"/>
              <a:t> attribute specifies the maximum number of characters that the browser will accept.</a:t>
            </a:r>
            <a:endParaRPr dirty="0"/>
          </a:p>
          <a:p>
            <a:pPr marL="457200" lvl="0" indent="-342900" algn="l" rtl="0">
              <a:spcBef>
                <a:spcPts val="0"/>
              </a:spcBef>
              <a:spcAft>
                <a:spcPts val="0"/>
              </a:spcAft>
              <a:buSzPts val="1800"/>
              <a:buChar char="●"/>
            </a:pPr>
            <a:r>
              <a:rPr lang="en" dirty="0"/>
              <a:t>A control and its label can be connected by putting the control and its label in the content of a label element, as in the following element:</a:t>
            </a:r>
            <a:endParaRPr dirty="0"/>
          </a:p>
          <a:p>
            <a:pPr marL="914400" lvl="1" indent="-317500" algn="l" rtl="0">
              <a:spcBef>
                <a:spcPts val="0"/>
              </a:spcBef>
              <a:spcAft>
                <a:spcPts val="0"/>
              </a:spcAft>
              <a:buSzPts val="1400"/>
              <a:buChar char="○"/>
            </a:pPr>
            <a:r>
              <a:rPr lang="en" dirty="0"/>
              <a:t>&lt;label&gt; Phone: &lt;input type = “text” name = “phone” /&gt; &lt;/label&gt;</a:t>
            </a:r>
            <a:endParaRPr dirty="0"/>
          </a:p>
          <a:p>
            <a:pPr marL="457200" lvl="0" indent="-342900" algn="l" rtl="0">
              <a:spcBef>
                <a:spcPts val="0"/>
              </a:spcBef>
              <a:spcAft>
                <a:spcPts val="0"/>
              </a:spcAft>
              <a:buSzPts val="1800"/>
              <a:buChar char="●"/>
            </a:pPr>
            <a:r>
              <a:rPr lang="en" dirty="0"/>
              <a:t>Separated label and control:</a:t>
            </a:r>
            <a:endParaRPr dirty="0"/>
          </a:p>
          <a:p>
            <a:pPr marL="914400" lvl="1" indent="-317500" algn="l" rtl="0">
              <a:spcBef>
                <a:spcPts val="0"/>
              </a:spcBef>
              <a:spcAft>
                <a:spcPts val="0"/>
              </a:spcAft>
              <a:buSzPts val="1400"/>
              <a:buChar char="○"/>
            </a:pPr>
            <a:r>
              <a:rPr lang="en" dirty="0"/>
              <a:t>Phone: &lt;input type = “text” name = “phone” /&gt;</a:t>
            </a:r>
            <a:endParaRPr dirty="0"/>
          </a:p>
          <a:p>
            <a:pPr marL="457200" lvl="0" indent="-342900" algn="l" rtl="0">
              <a:spcBef>
                <a:spcPts val="0"/>
              </a:spcBef>
              <a:spcAft>
                <a:spcPts val="0"/>
              </a:spcAft>
              <a:buSzPts val="1800"/>
              <a:buChar char="●"/>
            </a:pPr>
            <a:r>
              <a:rPr lang="en" dirty="0"/>
              <a:t>For password field, we can use password input type. In password field asterisks/dots are displayed, rather than the input characters.</a:t>
            </a:r>
            <a:endParaRPr dirty="0"/>
          </a:p>
        </p:txBody>
      </p:sp>
      <p:sp>
        <p:nvSpPr>
          <p:cNvPr id="101" name="Google Shape;101;p19"/>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Input (Text)</a:t>
            </a:r>
            <a:endParaRPr/>
          </a:p>
        </p:txBody>
      </p:sp>
      <p:sp>
        <p:nvSpPr>
          <p:cNvPr id="107" name="Google Shape;107;p20"/>
          <p:cNvSpPr txBox="1">
            <a:spLocks noGrp="1"/>
          </p:cNvSpPr>
          <p:nvPr>
            <p:ph type="body" idx="1"/>
          </p:nvPr>
        </p:nvSpPr>
        <p:spPr>
          <a:xfrm>
            <a:off x="311700" y="1065100"/>
            <a:ext cx="8520600" cy="35037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&lt;!DOCTYPE html&gt;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&lt;html lang="en"&gt;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&lt;title&gt; Forms Text and Password Example &lt;/title&gt;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&lt;meta charset="UTF-8" /&gt;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&lt;/head&gt;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&lt;h2&gt;HTML Forms&lt;/h2&gt;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&lt;form action="/action_page.php"&gt;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a:t>
            </a:r>
            <a:r>
              <a:rPr lang="en" sz="1100" b="1" dirty="0">
                <a:latin typeface="Courier New"/>
                <a:ea typeface="Courier New"/>
                <a:cs typeface="Courier New"/>
                <a:sym typeface="Courier New"/>
              </a:rPr>
              <a:t>UserName:</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&lt;input type="text" name="firstname" value=" "&gt;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&lt;br&gt;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a:t>
            </a:r>
            <a:r>
              <a:rPr lang="en" sz="1100" b="1" dirty="0">
                <a:latin typeface="Courier New"/>
                <a:ea typeface="Courier New"/>
                <a:cs typeface="Courier New"/>
                <a:sym typeface="Courier New"/>
              </a:rPr>
              <a:t>Password:</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b="1" dirty="0">
                <a:latin typeface="Courier New"/>
                <a:ea typeface="Courier New"/>
                <a:cs typeface="Courier New"/>
                <a:sym typeface="Courier New"/>
              </a:rPr>
              <a:t>			  &lt;input type="password" name="lastname" value=" "&gt;</a:t>
            </a:r>
            <a:endParaRPr sz="1100" b="1"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&lt;br&gt;&lt;br&gt;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&lt;input type="submit" value="Submit"&gt;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&lt;/form&gt; </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	&lt;/body&gt;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r>
              <a:rPr lang="en" sz="1100" dirty="0">
                <a:latin typeface="Courier New"/>
                <a:ea typeface="Courier New"/>
                <a:cs typeface="Courier New"/>
                <a:sym typeface="Courier New"/>
              </a:rPr>
              <a:t>&lt;/html&gt;</a:t>
            </a:r>
            <a:endParaRPr sz="1100" dirty="0">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ts val="1100"/>
              <a:buFont typeface="Arial"/>
              <a:buNone/>
            </a:pPr>
            <a:endParaRPr sz="1100" dirty="0">
              <a:latin typeface="Courier New"/>
              <a:ea typeface="Courier New"/>
              <a:cs typeface="Courier New"/>
              <a:sym typeface="Courier New"/>
            </a:endParaRPr>
          </a:p>
          <a:p>
            <a:pPr marL="0" lvl="0" indent="0" algn="l" rtl="0">
              <a:lnSpc>
                <a:spcPct val="114000"/>
              </a:lnSpc>
              <a:spcBef>
                <a:spcPts val="0"/>
              </a:spcBef>
              <a:spcAft>
                <a:spcPts val="0"/>
              </a:spcAft>
              <a:buNone/>
            </a:pPr>
            <a:endParaRPr sz="1100" dirty="0">
              <a:latin typeface="Courier New"/>
              <a:ea typeface="Courier New"/>
              <a:cs typeface="Courier New"/>
              <a:sym typeface="Courier New"/>
            </a:endParaRPr>
          </a:p>
        </p:txBody>
      </p:sp>
      <p:sp>
        <p:nvSpPr>
          <p:cNvPr id="108" name="Google Shape;108;p20"/>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Forms Elements - Input (Text)</a:t>
            </a:r>
            <a:endParaRPr/>
          </a:p>
        </p:txBody>
      </p:sp>
      <p:sp>
        <p:nvSpPr>
          <p:cNvPr id="114" name="Google Shape;114;p21"/>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5" name="Google Shape;115;p21"/>
          <p:cNvPicPr preferRelativeResize="0"/>
          <p:nvPr/>
        </p:nvPicPr>
        <p:blipFill>
          <a:blip r:embed="rId3">
            <a:alphaModFix/>
          </a:blip>
          <a:stretch>
            <a:fillRect/>
          </a:stretch>
        </p:blipFill>
        <p:spPr>
          <a:xfrm>
            <a:off x="1984438" y="1158625"/>
            <a:ext cx="5175125" cy="323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1960</Words>
  <Application>Microsoft Office PowerPoint</Application>
  <PresentationFormat>On-screen Show (16:9)</PresentationFormat>
  <Paragraphs>218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Courier New</vt:lpstr>
      <vt:lpstr>Open Sans</vt:lpstr>
      <vt:lpstr>Simple Light</vt:lpstr>
      <vt:lpstr> Chapter Two (c)</vt:lpstr>
      <vt:lpstr>Advanced HTML: Forms 01</vt:lpstr>
      <vt:lpstr>Example: Forms 01</vt:lpstr>
      <vt:lpstr>Example - Forms 01</vt:lpstr>
      <vt:lpstr>Advanced HTML: Forms Elements</vt:lpstr>
      <vt:lpstr>Advanced HTML: Forms Elements - Input</vt:lpstr>
      <vt:lpstr>Advanced HTML: Forms Elements - Input (Text)</vt:lpstr>
      <vt:lpstr>Example: Forms Elements - Input (Text)</vt:lpstr>
      <vt:lpstr>Example: Forms Elements - Input (Text)</vt:lpstr>
      <vt:lpstr>Advanced HTML: Forms Elements - Input (Checkbox)</vt:lpstr>
      <vt:lpstr>Example: Forms Elements - Input (Checkbox)</vt:lpstr>
      <vt:lpstr>Example: Forms Elements - Input (Checkbox)</vt:lpstr>
      <vt:lpstr>Advanced HTML: Forms Elements - Input (Radio)</vt:lpstr>
      <vt:lpstr>Example: Forms Elements - Input (Radio)</vt:lpstr>
      <vt:lpstr>Advanced HTML: Forms Elements - Select</vt:lpstr>
      <vt:lpstr>Example:  Forms Elements - Select</vt:lpstr>
      <vt:lpstr>Advanced HTML: Forms Elements - Text Area</vt:lpstr>
      <vt:lpstr>Example:  Forms Elements - TextArea</vt:lpstr>
      <vt:lpstr>Advanced HTML: Forms 02</vt:lpstr>
      <vt:lpstr>Advanced HTML: HTTP</vt:lpstr>
      <vt:lpstr>Advanced HTML: HTTP Methods</vt:lpstr>
      <vt:lpstr>Advanced HTML: HTTP - Get Method</vt:lpstr>
      <vt:lpstr>Advanced HTML: HTTP - Get Method</vt:lpstr>
      <vt:lpstr>Advanced HTML: HTTP - POST Method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Two (c)</dc:title>
  <cp:lastModifiedBy>Layla Abdulrahman Albabtain</cp:lastModifiedBy>
  <cp:revision>5</cp:revision>
  <dcterms:modified xsi:type="dcterms:W3CDTF">2021-06-25T13:53:36Z</dcterms:modified>
</cp:coreProperties>
</file>