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100EB6-F5D8-4613-AB50-5AA1365947C3}"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628BE-E3B2-400E-93FD-F4B4B398A76C}" type="slidenum">
              <a:rPr lang="en-US" smtClean="0"/>
              <a:t>‹#›</a:t>
            </a:fld>
            <a:endParaRPr lang="en-US"/>
          </a:p>
        </p:txBody>
      </p:sp>
    </p:spTree>
    <p:extLst>
      <p:ext uri="{BB962C8B-B14F-4D97-AF65-F5344CB8AC3E}">
        <p14:creationId xmlns:p14="http://schemas.microsoft.com/office/powerpoint/2010/main" val="3496819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00EB6-F5D8-4613-AB50-5AA1365947C3}"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628BE-E3B2-400E-93FD-F4B4B398A76C}" type="slidenum">
              <a:rPr lang="en-US" smtClean="0"/>
              <a:t>‹#›</a:t>
            </a:fld>
            <a:endParaRPr lang="en-US"/>
          </a:p>
        </p:txBody>
      </p:sp>
    </p:spTree>
    <p:extLst>
      <p:ext uri="{BB962C8B-B14F-4D97-AF65-F5344CB8AC3E}">
        <p14:creationId xmlns:p14="http://schemas.microsoft.com/office/powerpoint/2010/main" val="339830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00EB6-F5D8-4613-AB50-5AA1365947C3}"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628BE-E3B2-400E-93FD-F4B4B398A76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87552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00EB6-F5D8-4613-AB50-5AA1365947C3}"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628BE-E3B2-400E-93FD-F4B4B398A76C}" type="slidenum">
              <a:rPr lang="en-US" smtClean="0"/>
              <a:t>‹#›</a:t>
            </a:fld>
            <a:endParaRPr lang="en-US"/>
          </a:p>
        </p:txBody>
      </p:sp>
    </p:spTree>
    <p:extLst>
      <p:ext uri="{BB962C8B-B14F-4D97-AF65-F5344CB8AC3E}">
        <p14:creationId xmlns:p14="http://schemas.microsoft.com/office/powerpoint/2010/main" val="2291274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00EB6-F5D8-4613-AB50-5AA1365947C3}"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628BE-E3B2-400E-93FD-F4B4B398A76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5545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00EB6-F5D8-4613-AB50-5AA1365947C3}"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628BE-E3B2-400E-93FD-F4B4B398A76C}" type="slidenum">
              <a:rPr lang="en-US" smtClean="0"/>
              <a:t>‹#›</a:t>
            </a:fld>
            <a:endParaRPr lang="en-US"/>
          </a:p>
        </p:txBody>
      </p:sp>
    </p:spTree>
    <p:extLst>
      <p:ext uri="{BB962C8B-B14F-4D97-AF65-F5344CB8AC3E}">
        <p14:creationId xmlns:p14="http://schemas.microsoft.com/office/powerpoint/2010/main" val="3086898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00EB6-F5D8-4613-AB50-5AA1365947C3}"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628BE-E3B2-400E-93FD-F4B4B398A76C}" type="slidenum">
              <a:rPr lang="en-US" smtClean="0"/>
              <a:t>‹#›</a:t>
            </a:fld>
            <a:endParaRPr lang="en-US"/>
          </a:p>
        </p:txBody>
      </p:sp>
    </p:spTree>
    <p:extLst>
      <p:ext uri="{BB962C8B-B14F-4D97-AF65-F5344CB8AC3E}">
        <p14:creationId xmlns:p14="http://schemas.microsoft.com/office/powerpoint/2010/main" val="3872833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00EB6-F5D8-4613-AB50-5AA1365947C3}"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628BE-E3B2-400E-93FD-F4B4B398A76C}" type="slidenum">
              <a:rPr lang="en-US" smtClean="0"/>
              <a:t>‹#›</a:t>
            </a:fld>
            <a:endParaRPr lang="en-US"/>
          </a:p>
        </p:txBody>
      </p:sp>
    </p:spTree>
    <p:extLst>
      <p:ext uri="{BB962C8B-B14F-4D97-AF65-F5344CB8AC3E}">
        <p14:creationId xmlns:p14="http://schemas.microsoft.com/office/powerpoint/2010/main" val="1997105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100EB6-F5D8-4613-AB50-5AA1365947C3}"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628BE-E3B2-400E-93FD-F4B4B398A76C}" type="slidenum">
              <a:rPr lang="en-US" smtClean="0"/>
              <a:t>‹#›</a:t>
            </a:fld>
            <a:endParaRPr lang="en-US"/>
          </a:p>
        </p:txBody>
      </p:sp>
    </p:spTree>
    <p:extLst>
      <p:ext uri="{BB962C8B-B14F-4D97-AF65-F5344CB8AC3E}">
        <p14:creationId xmlns:p14="http://schemas.microsoft.com/office/powerpoint/2010/main" val="476506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100EB6-F5D8-4613-AB50-5AA1365947C3}" type="datetimeFigureOut">
              <a:rPr lang="en-US" smtClean="0"/>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0628BE-E3B2-400E-93FD-F4B4B398A76C}" type="slidenum">
              <a:rPr lang="en-US" smtClean="0"/>
              <a:t>‹#›</a:t>
            </a:fld>
            <a:endParaRPr lang="en-US"/>
          </a:p>
        </p:txBody>
      </p:sp>
    </p:spTree>
    <p:extLst>
      <p:ext uri="{BB962C8B-B14F-4D97-AF65-F5344CB8AC3E}">
        <p14:creationId xmlns:p14="http://schemas.microsoft.com/office/powerpoint/2010/main" val="35165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100EB6-F5D8-4613-AB50-5AA1365947C3}"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628BE-E3B2-400E-93FD-F4B4B398A76C}" type="slidenum">
              <a:rPr lang="en-US" smtClean="0"/>
              <a:t>‹#›</a:t>
            </a:fld>
            <a:endParaRPr lang="en-US"/>
          </a:p>
        </p:txBody>
      </p:sp>
    </p:spTree>
    <p:extLst>
      <p:ext uri="{BB962C8B-B14F-4D97-AF65-F5344CB8AC3E}">
        <p14:creationId xmlns:p14="http://schemas.microsoft.com/office/powerpoint/2010/main" val="58918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100EB6-F5D8-4613-AB50-5AA1365947C3}" type="datetimeFigureOut">
              <a:rPr lang="en-US" smtClean="0"/>
              <a:t>5/30/2021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0628BE-E3B2-400E-93FD-F4B4B398A76C}" type="slidenum">
              <a:rPr lang="en-US" smtClean="0"/>
              <a:t>‹#›</a:t>
            </a:fld>
            <a:endParaRPr lang="en-US"/>
          </a:p>
        </p:txBody>
      </p:sp>
    </p:spTree>
    <p:extLst>
      <p:ext uri="{BB962C8B-B14F-4D97-AF65-F5344CB8AC3E}">
        <p14:creationId xmlns:p14="http://schemas.microsoft.com/office/powerpoint/2010/main" val="205116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100EB6-F5D8-4613-AB50-5AA1365947C3}" type="datetimeFigureOut">
              <a:rPr lang="en-US" smtClean="0"/>
              <a:t>5/30/2021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0628BE-E3B2-400E-93FD-F4B4B398A76C}" type="slidenum">
              <a:rPr lang="en-US" smtClean="0"/>
              <a:t>‹#›</a:t>
            </a:fld>
            <a:endParaRPr lang="en-US"/>
          </a:p>
        </p:txBody>
      </p:sp>
    </p:spTree>
    <p:extLst>
      <p:ext uri="{BB962C8B-B14F-4D97-AF65-F5344CB8AC3E}">
        <p14:creationId xmlns:p14="http://schemas.microsoft.com/office/powerpoint/2010/main" val="1302075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100EB6-F5D8-4613-AB50-5AA1365947C3}" type="datetimeFigureOut">
              <a:rPr lang="en-US" smtClean="0"/>
              <a:t>5/30/2021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0628BE-E3B2-400E-93FD-F4B4B398A76C}" type="slidenum">
              <a:rPr lang="en-US" smtClean="0"/>
              <a:t>‹#›</a:t>
            </a:fld>
            <a:endParaRPr lang="en-US"/>
          </a:p>
        </p:txBody>
      </p:sp>
    </p:spTree>
    <p:extLst>
      <p:ext uri="{BB962C8B-B14F-4D97-AF65-F5344CB8AC3E}">
        <p14:creationId xmlns:p14="http://schemas.microsoft.com/office/powerpoint/2010/main" val="405205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100EB6-F5D8-4613-AB50-5AA1365947C3}"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628BE-E3B2-400E-93FD-F4B4B398A76C}" type="slidenum">
              <a:rPr lang="en-US" smtClean="0"/>
              <a:t>‹#›</a:t>
            </a:fld>
            <a:endParaRPr lang="en-US"/>
          </a:p>
        </p:txBody>
      </p:sp>
    </p:spTree>
    <p:extLst>
      <p:ext uri="{BB962C8B-B14F-4D97-AF65-F5344CB8AC3E}">
        <p14:creationId xmlns:p14="http://schemas.microsoft.com/office/powerpoint/2010/main" val="222764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100EB6-F5D8-4613-AB50-5AA1365947C3}" type="datetimeFigureOut">
              <a:rPr lang="en-US" smtClean="0"/>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0628BE-E3B2-400E-93FD-F4B4B398A76C}" type="slidenum">
              <a:rPr lang="en-US" smtClean="0"/>
              <a:t>‹#›</a:t>
            </a:fld>
            <a:endParaRPr lang="en-US"/>
          </a:p>
        </p:txBody>
      </p:sp>
    </p:spTree>
    <p:extLst>
      <p:ext uri="{BB962C8B-B14F-4D97-AF65-F5344CB8AC3E}">
        <p14:creationId xmlns:p14="http://schemas.microsoft.com/office/powerpoint/2010/main" val="3181761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7100EB6-F5D8-4613-AB50-5AA1365947C3}" type="datetimeFigureOut">
              <a:rPr lang="en-US" smtClean="0"/>
              <a:t>5/30/2021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0628BE-E3B2-400E-93FD-F4B4B398A76C}" type="slidenum">
              <a:rPr lang="en-US" smtClean="0"/>
              <a:t>‹#›</a:t>
            </a:fld>
            <a:endParaRPr lang="en-US"/>
          </a:p>
        </p:txBody>
      </p:sp>
    </p:spTree>
    <p:extLst>
      <p:ext uri="{BB962C8B-B14F-4D97-AF65-F5344CB8AC3E}">
        <p14:creationId xmlns:p14="http://schemas.microsoft.com/office/powerpoint/2010/main" val="181829535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7EDC2328-35D6-4FB0-A698-2C52F58960AB}"/>
              </a:ext>
            </a:extLst>
          </p:cNvPr>
          <p:cNvSpPr>
            <a:spLocks noGrp="1"/>
          </p:cNvSpPr>
          <p:nvPr>
            <p:ph type="subTitle" idx="1"/>
          </p:nvPr>
        </p:nvSpPr>
        <p:spPr>
          <a:xfrm>
            <a:off x="1803376" y="2880550"/>
            <a:ext cx="7766936" cy="1096899"/>
          </a:xfrm>
        </p:spPr>
        <p:txBody>
          <a:bodyPr>
            <a:normAutofit fontScale="77500" lnSpcReduction="20000"/>
          </a:bodyPr>
          <a:lstStyle/>
          <a:p>
            <a:pPr algn="ctr"/>
            <a:r>
              <a:rPr lang="en-US" sz="5200" b="1" dirty="0">
                <a:solidFill>
                  <a:schemeClr val="tx1"/>
                </a:solidFill>
                <a:latin typeface="Times New Roman" panose="02020603050405020304" pitchFamily="18" charset="0"/>
                <a:cs typeface="Times New Roman" panose="02020603050405020304" pitchFamily="18" charset="0"/>
              </a:rPr>
              <a:t>Credit EDA Case Study</a:t>
            </a:r>
          </a:p>
          <a:p>
            <a:br>
              <a:rPr lang="en-US" dirty="0"/>
            </a:br>
            <a:endParaRPr lang="en-US" dirty="0"/>
          </a:p>
        </p:txBody>
      </p:sp>
      <p:sp>
        <p:nvSpPr>
          <p:cNvPr id="6" name="TextBox 5">
            <a:extLst>
              <a:ext uri="{FF2B5EF4-FFF2-40B4-BE49-F238E27FC236}">
                <a16:creationId xmlns:a16="http://schemas.microsoft.com/office/drawing/2014/main" id="{5F23D67C-8754-4538-9124-B8D3B506ADEA}"/>
              </a:ext>
            </a:extLst>
          </p:cNvPr>
          <p:cNvSpPr txBox="1"/>
          <p:nvPr/>
        </p:nvSpPr>
        <p:spPr>
          <a:xfrm>
            <a:off x="6096000" y="5612106"/>
            <a:ext cx="5178056" cy="646331"/>
          </a:xfrm>
          <a:prstGeom prst="rect">
            <a:avLst/>
          </a:prstGeom>
          <a:noFill/>
        </p:spPr>
        <p:txBody>
          <a:bodyPr wrap="square" rtlCol="0">
            <a:spAutoFit/>
          </a:bodyPr>
          <a:lstStyle/>
          <a:p>
            <a:r>
              <a:rPr lang="en-US" dirty="0"/>
              <a:t>By -: Shahad Riyaz Shaikh And</a:t>
            </a:r>
          </a:p>
          <a:p>
            <a:r>
              <a:rPr lang="en-US" dirty="0"/>
              <a:t>	 Vijayaragavan Seenivasan</a:t>
            </a:r>
          </a:p>
        </p:txBody>
      </p:sp>
    </p:spTree>
    <p:extLst>
      <p:ext uri="{BB962C8B-B14F-4D97-AF65-F5344CB8AC3E}">
        <p14:creationId xmlns:p14="http://schemas.microsoft.com/office/powerpoint/2010/main" val="1185484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6BE61-9EE3-47E0-ACF8-F1861CCA1347}"/>
              </a:ext>
            </a:extLst>
          </p:cNvPr>
          <p:cNvSpPr>
            <a:spLocks noGrp="1"/>
          </p:cNvSpPr>
          <p:nvPr>
            <p:ph type="title"/>
          </p:nvPr>
        </p:nvSpPr>
        <p:spPr>
          <a:xfrm>
            <a:off x="675064" y="609600"/>
            <a:ext cx="5420935" cy="1320800"/>
          </a:xfrm>
        </p:spPr>
        <p:txBody>
          <a:bodyPr anchor="ctr">
            <a:normAutofit/>
          </a:bodyPr>
          <a:lstStyle/>
          <a:p>
            <a:r>
              <a:rPr lang="en-US" sz="3300" dirty="0"/>
              <a:t>DISTRIBUTION OF SUITE TYPE</a:t>
            </a:r>
          </a:p>
        </p:txBody>
      </p:sp>
      <p:sp>
        <p:nvSpPr>
          <p:cNvPr id="16" name="Content Placeholder 10">
            <a:extLst>
              <a:ext uri="{FF2B5EF4-FFF2-40B4-BE49-F238E27FC236}">
                <a16:creationId xmlns:a16="http://schemas.microsoft.com/office/drawing/2014/main" id="{11741B18-9035-46DB-882D-C86B841A6E9B}"/>
              </a:ext>
            </a:extLst>
          </p:cNvPr>
          <p:cNvSpPr>
            <a:spLocks noGrp="1"/>
          </p:cNvSpPr>
          <p:nvPr>
            <p:ph idx="1"/>
          </p:nvPr>
        </p:nvSpPr>
        <p:spPr>
          <a:xfrm>
            <a:off x="671361" y="2160589"/>
            <a:ext cx="5424639" cy="3880773"/>
          </a:xfrm>
        </p:spPr>
        <p:txBody>
          <a:bodyPr>
            <a:normAutofit/>
          </a:bodyPr>
          <a:lstStyle/>
          <a:p>
            <a:pPr marL="0" indent="0">
              <a:buClrTx/>
              <a:buNone/>
            </a:pPr>
            <a:r>
              <a:rPr lang="en-US" dirty="0"/>
              <a:t>Few points can be concluded from the graph -:</a:t>
            </a:r>
          </a:p>
          <a:p>
            <a:pPr marL="0" indent="0">
              <a:buClrTx/>
              <a:buNone/>
            </a:pPr>
            <a:endParaRPr lang="en-US" dirty="0"/>
          </a:p>
          <a:p>
            <a:pPr>
              <a:buClrTx/>
              <a:buFont typeface="Wingdings" panose="05000000000000000000" pitchFamily="2" charset="2"/>
              <a:buChar char="Ø"/>
            </a:pPr>
            <a:r>
              <a:rPr lang="en-US" dirty="0"/>
              <a:t>We can notice from the graph that who was accompanying client when he was applying for the loan does not have any impact on the default.</a:t>
            </a:r>
          </a:p>
          <a:p>
            <a:pPr>
              <a:buClrTx/>
              <a:buFont typeface="Wingdings" panose="05000000000000000000" pitchFamily="2" charset="2"/>
              <a:buChar char="Ø"/>
            </a:pPr>
            <a:endParaRPr lang="en-US" dirty="0"/>
          </a:p>
          <a:p>
            <a:pPr>
              <a:buClrTx/>
              <a:buFont typeface="Wingdings" panose="05000000000000000000" pitchFamily="2" charset="2"/>
              <a:buChar char="Ø"/>
            </a:pPr>
            <a:r>
              <a:rPr lang="en-US" dirty="0"/>
              <a:t>We can say that both populations have same proportions.</a:t>
            </a:r>
          </a:p>
        </p:txBody>
      </p:sp>
      <p:pic>
        <p:nvPicPr>
          <p:cNvPr id="5" name="Content Placeholder 4" descr="Chart&#10;&#10;Description automatically generated">
            <a:extLst>
              <a:ext uri="{FF2B5EF4-FFF2-40B4-BE49-F238E27FC236}">
                <a16:creationId xmlns:a16="http://schemas.microsoft.com/office/drawing/2014/main" id="{1F3A3D2B-688B-4956-9B01-740CA33DF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2066" y="1138812"/>
            <a:ext cx="3886172" cy="2601747"/>
          </a:xfrm>
          <a:prstGeom prst="rect">
            <a:avLst/>
          </a:prstGeom>
        </p:spPr>
      </p:pic>
      <p:pic>
        <p:nvPicPr>
          <p:cNvPr id="7" name="Picture 6" descr="Chart&#10;&#10;Description automatically generated">
            <a:extLst>
              <a:ext uri="{FF2B5EF4-FFF2-40B4-BE49-F238E27FC236}">
                <a16:creationId xmlns:a16="http://schemas.microsoft.com/office/drawing/2014/main" id="{F508C8F0-6C37-45AC-B68F-30EBC23B6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2066" y="4100975"/>
            <a:ext cx="4130093" cy="2602341"/>
          </a:xfrm>
          <a:prstGeom prst="rect">
            <a:avLst/>
          </a:prstGeom>
        </p:spPr>
      </p:pic>
    </p:spTree>
    <p:extLst>
      <p:ext uri="{BB962C8B-B14F-4D97-AF65-F5344CB8AC3E}">
        <p14:creationId xmlns:p14="http://schemas.microsoft.com/office/powerpoint/2010/main" val="3349073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84A98-14AB-4962-B1D3-15D301FF3739}"/>
              </a:ext>
            </a:extLst>
          </p:cNvPr>
          <p:cNvSpPr>
            <a:spLocks noGrp="1"/>
          </p:cNvSpPr>
          <p:nvPr>
            <p:ph type="title"/>
          </p:nvPr>
        </p:nvSpPr>
        <p:spPr>
          <a:xfrm>
            <a:off x="677334" y="609600"/>
            <a:ext cx="8596668" cy="1320800"/>
          </a:xfrm>
        </p:spPr>
        <p:txBody>
          <a:bodyPr>
            <a:normAutofit/>
          </a:bodyPr>
          <a:lstStyle/>
          <a:p>
            <a:r>
              <a:rPr lang="en-US" dirty="0"/>
              <a:t>DISTRIBUTION OF INCOME TYPE</a:t>
            </a:r>
          </a:p>
        </p:txBody>
      </p:sp>
      <p:sp>
        <p:nvSpPr>
          <p:cNvPr id="11" name="Content Placeholder 10">
            <a:extLst>
              <a:ext uri="{FF2B5EF4-FFF2-40B4-BE49-F238E27FC236}">
                <a16:creationId xmlns:a16="http://schemas.microsoft.com/office/drawing/2014/main" id="{84BDC2CA-F6F0-4634-A96E-420D450F5DA0}"/>
              </a:ext>
            </a:extLst>
          </p:cNvPr>
          <p:cNvSpPr>
            <a:spLocks noGrp="1"/>
          </p:cNvSpPr>
          <p:nvPr>
            <p:ph idx="1"/>
          </p:nvPr>
        </p:nvSpPr>
        <p:spPr>
          <a:xfrm>
            <a:off x="677332" y="1776714"/>
            <a:ext cx="5418668" cy="4872941"/>
          </a:xfrm>
        </p:spPr>
        <p:txBody>
          <a:bodyPr>
            <a:normAutofit/>
          </a:bodyPr>
          <a:lstStyle/>
          <a:p>
            <a:pPr marL="0" indent="0">
              <a:buClrTx/>
              <a:buNone/>
            </a:pPr>
            <a:r>
              <a:rPr lang="en-US" dirty="0"/>
              <a:t>Few points can be concluded from the graph -:</a:t>
            </a:r>
          </a:p>
          <a:p>
            <a:pPr marL="0" indent="0">
              <a:buClrTx/>
              <a:buNone/>
            </a:pPr>
            <a:endParaRPr lang="en-US" dirty="0"/>
          </a:p>
          <a:p>
            <a:pPr>
              <a:buClrTx/>
              <a:buFont typeface="Wingdings" panose="05000000000000000000" pitchFamily="2" charset="2"/>
              <a:buChar char="Ø"/>
            </a:pPr>
            <a:r>
              <a:rPr lang="en-US" dirty="0"/>
              <a:t>We can notice from the graph that most of the defaults are from working population.</a:t>
            </a:r>
          </a:p>
          <a:p>
            <a:pPr>
              <a:buClrTx/>
              <a:buFont typeface="Wingdings" panose="05000000000000000000" pitchFamily="2" charset="2"/>
              <a:buChar char="Ø"/>
            </a:pPr>
            <a:endParaRPr lang="en-US" dirty="0"/>
          </a:p>
          <a:p>
            <a:pPr>
              <a:buClrTx/>
              <a:buFont typeface="Wingdings" panose="05000000000000000000" pitchFamily="2" charset="2"/>
              <a:buChar char="Ø"/>
            </a:pPr>
            <a:r>
              <a:rPr lang="en-US" dirty="0"/>
              <a:t>And the least of the defaults are from state servant population.</a:t>
            </a:r>
          </a:p>
        </p:txBody>
      </p:sp>
      <p:pic>
        <p:nvPicPr>
          <p:cNvPr id="7" name="Picture 6" descr="Chart, bar chart&#10;&#10;Description automatically generated">
            <a:extLst>
              <a:ext uri="{FF2B5EF4-FFF2-40B4-BE49-F238E27FC236}">
                <a16:creationId xmlns:a16="http://schemas.microsoft.com/office/drawing/2014/main" id="{583EAD3D-1438-4DC0-90AA-B04B3E0F14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4160" y="1358709"/>
            <a:ext cx="4183015" cy="2472511"/>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D70313B4-0EB0-4F09-95B0-395EFC480F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7053" y="4213185"/>
            <a:ext cx="4317228" cy="2233913"/>
          </a:xfrm>
          <a:prstGeom prst="rect">
            <a:avLst/>
          </a:prstGeom>
        </p:spPr>
      </p:pic>
    </p:spTree>
    <p:extLst>
      <p:ext uri="{BB962C8B-B14F-4D97-AF65-F5344CB8AC3E}">
        <p14:creationId xmlns:p14="http://schemas.microsoft.com/office/powerpoint/2010/main" val="3462351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14A6-A91D-4CCD-9EDB-26E57C989416}"/>
              </a:ext>
            </a:extLst>
          </p:cNvPr>
          <p:cNvSpPr>
            <a:spLocks noGrp="1"/>
          </p:cNvSpPr>
          <p:nvPr>
            <p:ph type="title"/>
          </p:nvPr>
        </p:nvSpPr>
        <p:spPr>
          <a:xfrm>
            <a:off x="671361" y="272005"/>
            <a:ext cx="4687448" cy="1320800"/>
          </a:xfrm>
        </p:spPr>
        <p:txBody>
          <a:bodyPr anchor="ctr">
            <a:normAutofit/>
          </a:bodyPr>
          <a:lstStyle/>
          <a:p>
            <a:pPr>
              <a:lnSpc>
                <a:spcPct val="90000"/>
              </a:lnSpc>
            </a:pPr>
            <a:r>
              <a:rPr lang="en-US" sz="2800" dirty="0"/>
              <a:t>DISTRIBUTION OF HOUSING TYPE</a:t>
            </a:r>
          </a:p>
        </p:txBody>
      </p:sp>
      <p:sp>
        <p:nvSpPr>
          <p:cNvPr id="11" name="Content Placeholder 10">
            <a:extLst>
              <a:ext uri="{FF2B5EF4-FFF2-40B4-BE49-F238E27FC236}">
                <a16:creationId xmlns:a16="http://schemas.microsoft.com/office/drawing/2014/main" id="{F0A13F3F-D8EF-43A5-BDD9-2FDCDAA7903D}"/>
              </a:ext>
            </a:extLst>
          </p:cNvPr>
          <p:cNvSpPr>
            <a:spLocks noGrp="1"/>
          </p:cNvSpPr>
          <p:nvPr>
            <p:ph idx="1"/>
          </p:nvPr>
        </p:nvSpPr>
        <p:spPr>
          <a:xfrm>
            <a:off x="671361" y="1592805"/>
            <a:ext cx="5424639" cy="4993190"/>
          </a:xfrm>
        </p:spPr>
        <p:txBody>
          <a:bodyPr>
            <a:normAutofit/>
          </a:bodyPr>
          <a:lstStyle/>
          <a:p>
            <a:pPr marL="0" indent="0">
              <a:buClrTx/>
              <a:buNone/>
            </a:pPr>
            <a:r>
              <a:rPr lang="en-US" dirty="0"/>
              <a:t>Few points can be concluded from the graph -:</a:t>
            </a:r>
          </a:p>
          <a:p>
            <a:pPr marL="0" indent="0">
              <a:buClrTx/>
              <a:buNone/>
            </a:pPr>
            <a:endParaRPr lang="en-US" dirty="0"/>
          </a:p>
          <a:p>
            <a:pPr>
              <a:buClrTx/>
              <a:buFont typeface="Wingdings" panose="05000000000000000000" pitchFamily="2" charset="2"/>
              <a:buChar char="Ø"/>
            </a:pPr>
            <a:r>
              <a:rPr lang="en-US" dirty="0"/>
              <a:t>Population living in Rented apartments and those living with parents have higher default rate as they have higher proportion in the Defaulted population as compared to non defaulted population.</a:t>
            </a:r>
          </a:p>
          <a:p>
            <a:pPr>
              <a:buClrTx/>
              <a:buFont typeface="Wingdings" panose="05000000000000000000" pitchFamily="2" charset="2"/>
              <a:buChar char="Ø"/>
            </a:pPr>
            <a:endParaRPr lang="en-US" dirty="0"/>
          </a:p>
          <a:p>
            <a:pPr>
              <a:buClrTx/>
              <a:buFont typeface="Wingdings" panose="05000000000000000000" pitchFamily="2" charset="2"/>
              <a:buChar char="Ø"/>
            </a:pPr>
            <a:r>
              <a:rPr lang="en-US" dirty="0"/>
              <a:t>Living in rental apartment means a cash outflow towards rent and thus less cash left for repayment of loan.</a:t>
            </a:r>
          </a:p>
          <a:p>
            <a:pPr>
              <a:buClrTx/>
              <a:buFont typeface="Wingdings" panose="05000000000000000000" pitchFamily="2" charset="2"/>
              <a:buChar char="Ø"/>
            </a:pPr>
            <a:endParaRPr lang="en-US" dirty="0"/>
          </a:p>
          <a:p>
            <a:pPr>
              <a:buClrTx/>
              <a:buFont typeface="Wingdings" panose="05000000000000000000" pitchFamily="2" charset="2"/>
              <a:buChar char="Ø"/>
            </a:pPr>
            <a:r>
              <a:rPr lang="en-US" dirty="0"/>
              <a:t>Living with parents may suggest that the income is not too high and thus difficulty in repayment of loan.</a:t>
            </a:r>
          </a:p>
          <a:p>
            <a:pPr>
              <a:buClrTx/>
              <a:buFont typeface="Wingdings" panose="05000000000000000000" pitchFamily="2" charset="2"/>
              <a:buChar char="Ø"/>
            </a:pPr>
            <a:endParaRPr lang="en-US" dirty="0"/>
          </a:p>
        </p:txBody>
      </p:sp>
      <p:pic>
        <p:nvPicPr>
          <p:cNvPr id="5" name="Content Placeholder 4" descr="Chart, waterfall chart&#10;&#10;Description automatically generated">
            <a:extLst>
              <a:ext uri="{FF2B5EF4-FFF2-40B4-BE49-F238E27FC236}">
                <a16:creationId xmlns:a16="http://schemas.microsoft.com/office/drawing/2014/main" id="{5BC63E6D-30A0-479A-AA71-AF578BECF1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646" y="775165"/>
            <a:ext cx="4055144" cy="2601747"/>
          </a:xfrm>
          <a:prstGeom prst="rect">
            <a:avLst/>
          </a:prstGeom>
        </p:spPr>
      </p:pic>
      <p:pic>
        <p:nvPicPr>
          <p:cNvPr id="7" name="Picture 6" descr="Chart&#10;&#10;Description automatically generated">
            <a:extLst>
              <a:ext uri="{FF2B5EF4-FFF2-40B4-BE49-F238E27FC236}">
                <a16:creationId xmlns:a16="http://schemas.microsoft.com/office/drawing/2014/main" id="{E5482F78-29CC-4D93-87EB-924FF05609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9528" y="3847654"/>
            <a:ext cx="3899262" cy="2602341"/>
          </a:xfrm>
          <a:prstGeom prst="rect">
            <a:avLst/>
          </a:prstGeom>
        </p:spPr>
      </p:pic>
    </p:spTree>
    <p:extLst>
      <p:ext uri="{BB962C8B-B14F-4D97-AF65-F5344CB8AC3E}">
        <p14:creationId xmlns:p14="http://schemas.microsoft.com/office/powerpoint/2010/main" val="3459567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77912-71D7-40B6-B4F8-001F2F24A318}"/>
              </a:ext>
            </a:extLst>
          </p:cNvPr>
          <p:cNvSpPr>
            <a:spLocks noGrp="1"/>
          </p:cNvSpPr>
          <p:nvPr>
            <p:ph type="title"/>
          </p:nvPr>
        </p:nvSpPr>
        <p:spPr>
          <a:xfrm>
            <a:off x="675064" y="609600"/>
            <a:ext cx="5420935" cy="1320800"/>
          </a:xfrm>
        </p:spPr>
        <p:txBody>
          <a:bodyPr anchor="ctr">
            <a:normAutofit/>
          </a:bodyPr>
          <a:lstStyle/>
          <a:p>
            <a:pPr>
              <a:lnSpc>
                <a:spcPct val="90000"/>
              </a:lnSpc>
            </a:pPr>
            <a:r>
              <a:rPr lang="en-US" sz="2800" dirty="0"/>
              <a:t>DISTRIBUTION OF FAMILY STATUS TYPE</a:t>
            </a:r>
          </a:p>
        </p:txBody>
      </p:sp>
      <p:sp>
        <p:nvSpPr>
          <p:cNvPr id="11" name="Content Placeholder 10">
            <a:extLst>
              <a:ext uri="{FF2B5EF4-FFF2-40B4-BE49-F238E27FC236}">
                <a16:creationId xmlns:a16="http://schemas.microsoft.com/office/drawing/2014/main" id="{F88AE437-8114-47C4-A5B8-8665F62DA4D3}"/>
              </a:ext>
            </a:extLst>
          </p:cNvPr>
          <p:cNvSpPr>
            <a:spLocks noGrp="1"/>
          </p:cNvSpPr>
          <p:nvPr>
            <p:ph idx="1"/>
          </p:nvPr>
        </p:nvSpPr>
        <p:spPr>
          <a:xfrm>
            <a:off x="671361" y="2160589"/>
            <a:ext cx="5509520" cy="3880773"/>
          </a:xfrm>
        </p:spPr>
        <p:txBody>
          <a:bodyPr>
            <a:normAutofit/>
          </a:bodyPr>
          <a:lstStyle/>
          <a:p>
            <a:pPr marL="0" indent="0">
              <a:buClrTx/>
              <a:buNone/>
            </a:pPr>
            <a:r>
              <a:rPr lang="en-US" dirty="0"/>
              <a:t>Few points can be concluded from the graph -:</a:t>
            </a:r>
          </a:p>
          <a:p>
            <a:pPr marL="0" indent="0">
              <a:buClrTx/>
              <a:buNone/>
            </a:pPr>
            <a:endParaRPr lang="en-US" dirty="0"/>
          </a:p>
          <a:p>
            <a:pPr>
              <a:buClrTx/>
              <a:buFont typeface="Wingdings" panose="05000000000000000000" pitchFamily="2" charset="2"/>
              <a:buChar char="Ø"/>
            </a:pPr>
            <a:r>
              <a:rPr lang="en-US" dirty="0"/>
              <a:t>We can notice from the graph that the married population is higher in both defaulted population and non defaulted population.</a:t>
            </a:r>
          </a:p>
          <a:p>
            <a:pPr>
              <a:buClrTx/>
              <a:buFont typeface="Wingdings" panose="05000000000000000000" pitchFamily="2" charset="2"/>
              <a:buChar char="Ø"/>
            </a:pPr>
            <a:endParaRPr lang="en-US" dirty="0"/>
          </a:p>
          <a:p>
            <a:pPr>
              <a:buClrTx/>
              <a:buFont typeface="Wingdings" panose="05000000000000000000" pitchFamily="2" charset="2"/>
              <a:buChar char="Ø"/>
            </a:pPr>
            <a:r>
              <a:rPr lang="en-US" dirty="0"/>
              <a:t>We can say that this shows that Married applicants have higher defaults.</a:t>
            </a:r>
          </a:p>
          <a:p>
            <a:pPr>
              <a:buClrTx/>
              <a:buFont typeface="Wingdings" panose="05000000000000000000" pitchFamily="2" charset="2"/>
              <a:buChar char="Ø"/>
            </a:pPr>
            <a:endParaRPr lang="en-US" dirty="0"/>
          </a:p>
        </p:txBody>
      </p:sp>
      <p:pic>
        <p:nvPicPr>
          <p:cNvPr id="5" name="Content Placeholder 4" descr="Chart, bar chart&#10;&#10;Description automatically generated">
            <a:extLst>
              <a:ext uri="{FF2B5EF4-FFF2-40B4-BE49-F238E27FC236}">
                <a16:creationId xmlns:a16="http://schemas.microsoft.com/office/drawing/2014/main" id="{03DE39A5-39AE-4121-9638-1F10A1EC2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9838" y="945266"/>
            <a:ext cx="4032572" cy="2601747"/>
          </a:xfrm>
          <a:prstGeom prst="rect">
            <a:avLst/>
          </a:prstGeom>
        </p:spPr>
      </p:pic>
      <p:pic>
        <p:nvPicPr>
          <p:cNvPr id="7" name="Picture 6" descr="Chart, bar chart&#10;&#10;Description automatically generated">
            <a:extLst>
              <a:ext uri="{FF2B5EF4-FFF2-40B4-BE49-F238E27FC236}">
                <a16:creationId xmlns:a16="http://schemas.microsoft.com/office/drawing/2014/main" id="{BD894684-8742-4AEB-9BCC-955F7931E2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019" y="3890433"/>
            <a:ext cx="3901391" cy="2602341"/>
          </a:xfrm>
          <a:prstGeom prst="rect">
            <a:avLst/>
          </a:prstGeom>
        </p:spPr>
      </p:pic>
    </p:spTree>
    <p:extLst>
      <p:ext uri="{BB962C8B-B14F-4D97-AF65-F5344CB8AC3E}">
        <p14:creationId xmlns:p14="http://schemas.microsoft.com/office/powerpoint/2010/main" val="1902973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291214-89AB-4108-82CC-D7A3C1250236}"/>
              </a:ext>
            </a:extLst>
          </p:cNvPr>
          <p:cNvSpPr/>
          <p:nvPr/>
        </p:nvSpPr>
        <p:spPr>
          <a:xfrm>
            <a:off x="1134185" y="2890391"/>
            <a:ext cx="8445750" cy="1077218"/>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CATEGORICAL UNIVARIATE ANALYSIS </a:t>
            </a:r>
          </a:p>
          <a:p>
            <a:pPr algn="ctr"/>
            <a:r>
              <a:rPr lang="en-US" sz="3200" b="1" dirty="0">
                <a:latin typeface="Times New Roman" panose="02020603050405020304" pitchFamily="18" charset="0"/>
                <a:cs typeface="Times New Roman" panose="02020603050405020304" pitchFamily="18" charset="0"/>
              </a:rPr>
              <a:t>FOR TRAGET 0 AND TRAGET 1</a:t>
            </a:r>
            <a:endParaRPr lang="en-US" sz="3200" dirty="0"/>
          </a:p>
        </p:txBody>
      </p:sp>
    </p:spTree>
    <p:extLst>
      <p:ext uri="{BB962C8B-B14F-4D97-AF65-F5344CB8AC3E}">
        <p14:creationId xmlns:p14="http://schemas.microsoft.com/office/powerpoint/2010/main" val="726781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F05F9-6AA9-4E22-9271-FE52CF86BE60}"/>
              </a:ext>
            </a:extLst>
          </p:cNvPr>
          <p:cNvSpPr>
            <a:spLocks noGrp="1"/>
          </p:cNvSpPr>
          <p:nvPr>
            <p:ph type="title"/>
          </p:nvPr>
        </p:nvSpPr>
        <p:spPr>
          <a:xfrm>
            <a:off x="675064" y="609600"/>
            <a:ext cx="5420935" cy="1320800"/>
          </a:xfrm>
        </p:spPr>
        <p:txBody>
          <a:bodyPr anchor="ctr">
            <a:normAutofit/>
          </a:bodyPr>
          <a:lstStyle/>
          <a:p>
            <a:pPr>
              <a:lnSpc>
                <a:spcPct val="90000"/>
              </a:lnSpc>
            </a:pPr>
            <a:r>
              <a:rPr lang="en-US" sz="2800" dirty="0"/>
              <a:t>DISTRIBUTION OF EDUCATION TYPE</a:t>
            </a:r>
          </a:p>
        </p:txBody>
      </p:sp>
      <p:sp>
        <p:nvSpPr>
          <p:cNvPr id="11" name="Content Placeholder 10">
            <a:extLst>
              <a:ext uri="{FF2B5EF4-FFF2-40B4-BE49-F238E27FC236}">
                <a16:creationId xmlns:a16="http://schemas.microsoft.com/office/drawing/2014/main" id="{5E2FD4A3-61F3-4202-9B3F-DD3EE32E3F74}"/>
              </a:ext>
            </a:extLst>
          </p:cNvPr>
          <p:cNvSpPr>
            <a:spLocks noGrp="1"/>
          </p:cNvSpPr>
          <p:nvPr>
            <p:ph idx="1"/>
          </p:nvPr>
        </p:nvSpPr>
        <p:spPr>
          <a:xfrm>
            <a:off x="671361" y="1930400"/>
            <a:ext cx="5424639" cy="4650443"/>
          </a:xfrm>
        </p:spPr>
        <p:txBody>
          <a:bodyPr>
            <a:normAutofit/>
          </a:bodyPr>
          <a:lstStyle/>
          <a:p>
            <a:pPr marL="0" indent="0">
              <a:buClrTx/>
              <a:buNone/>
            </a:pPr>
            <a:r>
              <a:rPr lang="en-US" dirty="0"/>
              <a:t>Few points can be concluded from the graph -:</a:t>
            </a:r>
          </a:p>
          <a:p>
            <a:pPr marL="0" indent="0">
              <a:buClrTx/>
              <a:buNone/>
            </a:pPr>
            <a:endParaRPr lang="en-US" dirty="0"/>
          </a:p>
          <a:p>
            <a:pPr>
              <a:buClrTx/>
              <a:buFont typeface="Wingdings" panose="05000000000000000000" pitchFamily="2" charset="2"/>
              <a:buChar char="Ø"/>
            </a:pPr>
            <a:r>
              <a:rPr lang="en-US" dirty="0"/>
              <a:t>Higher education count is proportionally lesser in defaulted population as compared to non defaulted population.</a:t>
            </a:r>
          </a:p>
          <a:p>
            <a:pPr>
              <a:buClrTx/>
              <a:buFont typeface="Wingdings" panose="05000000000000000000" pitchFamily="2" charset="2"/>
              <a:buChar char="Ø"/>
            </a:pPr>
            <a:endParaRPr lang="en-US" dirty="0"/>
          </a:p>
          <a:p>
            <a:pPr>
              <a:buClrTx/>
              <a:buFont typeface="Wingdings" panose="05000000000000000000" pitchFamily="2" charset="2"/>
              <a:buChar char="Ø"/>
            </a:pPr>
            <a:r>
              <a:rPr lang="en-US" dirty="0"/>
              <a:t>Hence, we can say that higher the education level, lower the default rate.</a:t>
            </a:r>
          </a:p>
          <a:p>
            <a:pPr>
              <a:buClrTx/>
              <a:buFont typeface="Wingdings" panose="05000000000000000000" pitchFamily="2" charset="2"/>
              <a:buChar char="Ø"/>
            </a:pPr>
            <a:endParaRPr lang="en-US" dirty="0"/>
          </a:p>
          <a:p>
            <a:pPr>
              <a:buClrTx/>
              <a:buFont typeface="Wingdings" panose="05000000000000000000" pitchFamily="2" charset="2"/>
              <a:buChar char="Ø"/>
            </a:pPr>
            <a:r>
              <a:rPr lang="en-US" dirty="0"/>
              <a:t>This is logical as higher degree category should be earning more and hence easier to pay off loan installments.</a:t>
            </a:r>
          </a:p>
          <a:p>
            <a:pPr>
              <a:buClrTx/>
              <a:buFont typeface="Wingdings" panose="05000000000000000000" pitchFamily="2" charset="2"/>
              <a:buChar char="Ø"/>
            </a:pPr>
            <a:endParaRPr lang="en-US" dirty="0"/>
          </a:p>
        </p:txBody>
      </p:sp>
      <p:pic>
        <p:nvPicPr>
          <p:cNvPr id="5" name="Content Placeholder 4" descr="Chart, bar chart&#10;&#10;Description automatically generated">
            <a:extLst>
              <a:ext uri="{FF2B5EF4-FFF2-40B4-BE49-F238E27FC236}">
                <a16:creationId xmlns:a16="http://schemas.microsoft.com/office/drawing/2014/main" id="{51156D06-B7B4-4D36-84AF-E196F4651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9781" y="859715"/>
            <a:ext cx="3743261" cy="2601747"/>
          </a:xfrm>
          <a:prstGeom prst="rect">
            <a:avLst/>
          </a:prstGeom>
        </p:spPr>
      </p:pic>
      <p:pic>
        <p:nvPicPr>
          <p:cNvPr id="7" name="Picture 6" descr="Chart, bar chart&#10;&#10;Description automatically generated">
            <a:extLst>
              <a:ext uri="{FF2B5EF4-FFF2-40B4-BE49-F238E27FC236}">
                <a16:creationId xmlns:a16="http://schemas.microsoft.com/office/drawing/2014/main" id="{73E3104E-B7F7-42DA-8055-06F643A5B3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5728" y="3978502"/>
            <a:ext cx="3667314" cy="2602341"/>
          </a:xfrm>
          <a:prstGeom prst="rect">
            <a:avLst/>
          </a:prstGeom>
        </p:spPr>
      </p:pic>
    </p:spTree>
    <p:extLst>
      <p:ext uri="{BB962C8B-B14F-4D97-AF65-F5344CB8AC3E}">
        <p14:creationId xmlns:p14="http://schemas.microsoft.com/office/powerpoint/2010/main" val="3241518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2200-86E3-4B9B-8C16-8629CD858E9F}"/>
              </a:ext>
            </a:extLst>
          </p:cNvPr>
          <p:cNvSpPr>
            <a:spLocks noGrp="1"/>
          </p:cNvSpPr>
          <p:nvPr>
            <p:ph type="title"/>
          </p:nvPr>
        </p:nvSpPr>
        <p:spPr>
          <a:xfrm>
            <a:off x="675065" y="609600"/>
            <a:ext cx="5365730" cy="1320800"/>
          </a:xfrm>
        </p:spPr>
        <p:txBody>
          <a:bodyPr anchor="ctr">
            <a:normAutofit/>
          </a:bodyPr>
          <a:lstStyle/>
          <a:p>
            <a:pPr>
              <a:lnSpc>
                <a:spcPct val="90000"/>
              </a:lnSpc>
            </a:pPr>
            <a:r>
              <a:rPr lang="en-US" sz="2800" dirty="0"/>
              <a:t>DISTRIBUTION OF FAMILY MEMBERS TYPE</a:t>
            </a:r>
          </a:p>
        </p:txBody>
      </p:sp>
      <p:sp>
        <p:nvSpPr>
          <p:cNvPr id="13" name="Content Placeholder 10">
            <a:extLst>
              <a:ext uri="{FF2B5EF4-FFF2-40B4-BE49-F238E27FC236}">
                <a16:creationId xmlns:a16="http://schemas.microsoft.com/office/drawing/2014/main" id="{C6B73D98-ACEF-4A04-8B52-0BB07905370D}"/>
              </a:ext>
            </a:extLst>
          </p:cNvPr>
          <p:cNvSpPr>
            <a:spLocks noGrp="1"/>
          </p:cNvSpPr>
          <p:nvPr>
            <p:ph idx="1"/>
          </p:nvPr>
        </p:nvSpPr>
        <p:spPr>
          <a:xfrm>
            <a:off x="671361" y="2160589"/>
            <a:ext cx="5369434" cy="4228636"/>
          </a:xfrm>
        </p:spPr>
        <p:txBody>
          <a:bodyPr>
            <a:normAutofit/>
          </a:bodyPr>
          <a:lstStyle/>
          <a:p>
            <a:pPr marL="0" indent="0">
              <a:buClrTx/>
              <a:buNone/>
            </a:pPr>
            <a:r>
              <a:rPr lang="en-US" dirty="0"/>
              <a:t>Few points can be concluded from the graph -:</a:t>
            </a:r>
          </a:p>
          <a:p>
            <a:pPr marL="0" indent="0">
              <a:buClrTx/>
              <a:buNone/>
            </a:pPr>
            <a:endParaRPr lang="en-US" dirty="0"/>
          </a:p>
          <a:p>
            <a:pPr>
              <a:buClrTx/>
              <a:buFont typeface="Wingdings" panose="05000000000000000000" pitchFamily="2" charset="2"/>
              <a:buChar char="Ø"/>
            </a:pPr>
            <a:r>
              <a:rPr lang="en-US" dirty="0"/>
              <a:t>We can notice from the graph that the children count seem to have some impact on default rate.</a:t>
            </a:r>
          </a:p>
          <a:p>
            <a:pPr>
              <a:buClrTx/>
              <a:buFont typeface="Wingdings" panose="05000000000000000000" pitchFamily="2" charset="2"/>
              <a:buChar char="Ø"/>
            </a:pPr>
            <a:endParaRPr lang="en-US" dirty="0"/>
          </a:p>
          <a:p>
            <a:pPr>
              <a:buClrTx/>
              <a:buFont typeface="Wingdings" panose="05000000000000000000" pitchFamily="2" charset="2"/>
              <a:buChar char="Ø"/>
            </a:pPr>
            <a:r>
              <a:rPr lang="en-US" dirty="0"/>
              <a:t>As the proportion for higher count of children is more in defaulted population as compared to non defaulted.</a:t>
            </a:r>
          </a:p>
        </p:txBody>
      </p:sp>
      <p:pic>
        <p:nvPicPr>
          <p:cNvPr id="5" name="Content Placeholder 4" descr="Chart, histogram&#10;&#10;Description automatically generated">
            <a:extLst>
              <a:ext uri="{FF2B5EF4-FFF2-40B4-BE49-F238E27FC236}">
                <a16:creationId xmlns:a16="http://schemas.microsoft.com/office/drawing/2014/main" id="{A62BA7A3-A791-4A5D-9B9B-F9AC6044C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0795" y="861019"/>
            <a:ext cx="4388840" cy="2601747"/>
          </a:xfrm>
          <a:prstGeom prst="rect">
            <a:avLst/>
          </a:prstGeom>
        </p:spPr>
      </p:pic>
      <p:pic>
        <p:nvPicPr>
          <p:cNvPr id="7" name="Picture 6" descr="Chart, histogram&#10;&#10;Description automatically generated">
            <a:extLst>
              <a:ext uri="{FF2B5EF4-FFF2-40B4-BE49-F238E27FC236}">
                <a16:creationId xmlns:a16="http://schemas.microsoft.com/office/drawing/2014/main" id="{6374BF0C-913E-4856-B3BE-CB235282A5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100975"/>
            <a:ext cx="4333635" cy="2602341"/>
          </a:xfrm>
          <a:prstGeom prst="rect">
            <a:avLst/>
          </a:prstGeom>
        </p:spPr>
      </p:pic>
    </p:spTree>
    <p:extLst>
      <p:ext uri="{BB962C8B-B14F-4D97-AF65-F5344CB8AC3E}">
        <p14:creationId xmlns:p14="http://schemas.microsoft.com/office/powerpoint/2010/main" val="2260705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1F34-11DB-4FC1-A2CE-DD8C33C7C8AE}"/>
              </a:ext>
            </a:extLst>
          </p:cNvPr>
          <p:cNvSpPr>
            <a:spLocks noGrp="1"/>
          </p:cNvSpPr>
          <p:nvPr>
            <p:ph type="title"/>
          </p:nvPr>
        </p:nvSpPr>
        <p:spPr>
          <a:xfrm>
            <a:off x="675064" y="609600"/>
            <a:ext cx="5420935" cy="1320800"/>
          </a:xfrm>
        </p:spPr>
        <p:txBody>
          <a:bodyPr anchor="ctr">
            <a:normAutofit/>
          </a:bodyPr>
          <a:lstStyle/>
          <a:p>
            <a:pPr>
              <a:lnSpc>
                <a:spcPct val="90000"/>
              </a:lnSpc>
            </a:pPr>
            <a:r>
              <a:rPr lang="en-US" sz="2800" dirty="0"/>
              <a:t>DISTRIBUTION OF INCOME RANGE TYPE</a:t>
            </a:r>
          </a:p>
        </p:txBody>
      </p:sp>
      <p:sp>
        <p:nvSpPr>
          <p:cNvPr id="11" name="Content Placeholder 10">
            <a:extLst>
              <a:ext uri="{FF2B5EF4-FFF2-40B4-BE49-F238E27FC236}">
                <a16:creationId xmlns:a16="http://schemas.microsoft.com/office/drawing/2014/main" id="{40138742-5E44-4133-A036-711A9A6C4D1F}"/>
              </a:ext>
            </a:extLst>
          </p:cNvPr>
          <p:cNvSpPr>
            <a:spLocks noGrp="1"/>
          </p:cNvSpPr>
          <p:nvPr>
            <p:ph idx="1"/>
          </p:nvPr>
        </p:nvSpPr>
        <p:spPr>
          <a:xfrm>
            <a:off x="671361" y="2160589"/>
            <a:ext cx="5424639" cy="3880773"/>
          </a:xfrm>
        </p:spPr>
        <p:txBody>
          <a:bodyPr>
            <a:normAutofit/>
          </a:bodyPr>
          <a:lstStyle/>
          <a:p>
            <a:pPr marL="0" indent="0">
              <a:buClrTx/>
              <a:buNone/>
            </a:pPr>
            <a:r>
              <a:rPr lang="en-US" dirty="0"/>
              <a:t>Few points can be concluded from the graph -:</a:t>
            </a:r>
          </a:p>
          <a:p>
            <a:pPr marL="0" indent="0">
              <a:buClrTx/>
              <a:buNone/>
            </a:pPr>
            <a:endParaRPr lang="en-US" dirty="0"/>
          </a:p>
          <a:p>
            <a:pPr>
              <a:buClrTx/>
              <a:buFont typeface="Wingdings" panose="05000000000000000000" pitchFamily="2" charset="2"/>
              <a:buChar char="Ø"/>
            </a:pPr>
            <a:r>
              <a:rPr lang="en-US" dirty="0"/>
              <a:t>We can notice from the graph that the low-income range has higher defaults as their proportion in defaulted population is higher than in the non defaulted population.</a:t>
            </a:r>
          </a:p>
          <a:p>
            <a:pPr>
              <a:buClrTx/>
              <a:buFont typeface="Wingdings" panose="05000000000000000000" pitchFamily="2" charset="2"/>
              <a:buChar char="Ø"/>
            </a:pPr>
            <a:endParaRPr lang="en-US" dirty="0"/>
          </a:p>
          <a:p>
            <a:pPr>
              <a:buClrTx/>
              <a:buFont typeface="Wingdings" panose="05000000000000000000" pitchFamily="2" charset="2"/>
              <a:buChar char="Ø"/>
            </a:pPr>
            <a:r>
              <a:rPr lang="en-US" dirty="0"/>
              <a:t>And the high-income range has lowest defaults as compared to others.</a:t>
            </a:r>
          </a:p>
        </p:txBody>
      </p:sp>
      <p:pic>
        <p:nvPicPr>
          <p:cNvPr id="5" name="Content Placeholder 4" descr="Chart, bar chart&#10;&#10;Description automatically generated">
            <a:extLst>
              <a:ext uri="{FF2B5EF4-FFF2-40B4-BE49-F238E27FC236}">
                <a16:creationId xmlns:a16="http://schemas.microsoft.com/office/drawing/2014/main" id="{3873E6E5-8414-43E6-8B3D-45BF0A9E1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7715" y="609600"/>
            <a:ext cx="4290993" cy="2601747"/>
          </a:xfrm>
          <a:prstGeom prst="rect">
            <a:avLst/>
          </a:prstGeom>
        </p:spPr>
      </p:pic>
      <p:pic>
        <p:nvPicPr>
          <p:cNvPr id="7" name="Picture 6" descr="Chart, bar chart&#10;&#10;Description automatically generated">
            <a:extLst>
              <a:ext uri="{FF2B5EF4-FFF2-40B4-BE49-F238E27FC236}">
                <a16:creationId xmlns:a16="http://schemas.microsoft.com/office/drawing/2014/main" id="{868E9C6E-26CF-4703-A64A-C2953000BE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627" y="3878859"/>
            <a:ext cx="4290993" cy="2602341"/>
          </a:xfrm>
          <a:prstGeom prst="rect">
            <a:avLst/>
          </a:prstGeom>
        </p:spPr>
      </p:pic>
    </p:spTree>
    <p:extLst>
      <p:ext uri="{BB962C8B-B14F-4D97-AF65-F5344CB8AC3E}">
        <p14:creationId xmlns:p14="http://schemas.microsoft.com/office/powerpoint/2010/main" val="3903026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EB02-E28A-4776-9C87-DCCB38D13850}"/>
              </a:ext>
            </a:extLst>
          </p:cNvPr>
          <p:cNvSpPr>
            <a:spLocks noGrp="1"/>
          </p:cNvSpPr>
          <p:nvPr>
            <p:ph type="title"/>
          </p:nvPr>
        </p:nvSpPr>
        <p:spPr>
          <a:xfrm>
            <a:off x="555614" y="609600"/>
            <a:ext cx="4224729" cy="1320800"/>
          </a:xfrm>
        </p:spPr>
        <p:txBody>
          <a:bodyPr anchor="ctr">
            <a:normAutofit/>
          </a:bodyPr>
          <a:lstStyle/>
          <a:p>
            <a:pPr>
              <a:lnSpc>
                <a:spcPct val="90000"/>
              </a:lnSpc>
            </a:pPr>
            <a:r>
              <a:rPr lang="en-US" sz="2800" dirty="0"/>
              <a:t>DISTRIBUTION OF RATING TYPE</a:t>
            </a:r>
          </a:p>
        </p:txBody>
      </p:sp>
      <p:sp>
        <p:nvSpPr>
          <p:cNvPr id="11" name="Content Placeholder 10">
            <a:extLst>
              <a:ext uri="{FF2B5EF4-FFF2-40B4-BE49-F238E27FC236}">
                <a16:creationId xmlns:a16="http://schemas.microsoft.com/office/drawing/2014/main" id="{84FC3B8D-332D-4AB4-8153-5EEE62756784}"/>
              </a:ext>
            </a:extLst>
          </p:cNvPr>
          <p:cNvSpPr>
            <a:spLocks noGrp="1"/>
          </p:cNvSpPr>
          <p:nvPr>
            <p:ph idx="1"/>
          </p:nvPr>
        </p:nvSpPr>
        <p:spPr>
          <a:xfrm>
            <a:off x="671361" y="2160589"/>
            <a:ext cx="4224730" cy="3880773"/>
          </a:xfrm>
        </p:spPr>
        <p:txBody>
          <a:bodyPr>
            <a:normAutofit/>
          </a:bodyPr>
          <a:lstStyle/>
          <a:p>
            <a:pPr marL="0" indent="0">
              <a:buNone/>
            </a:pPr>
            <a:r>
              <a:rPr lang="en-US" dirty="0"/>
              <a:t>By looking at the graph we can conclude here that people having low Rating tends to Default more. </a:t>
            </a:r>
          </a:p>
        </p:txBody>
      </p:sp>
      <p:pic>
        <p:nvPicPr>
          <p:cNvPr id="5" name="Content Placeholder 4" descr="Chart, bar chart&#10;&#10;Description automatically generated">
            <a:extLst>
              <a:ext uri="{FF2B5EF4-FFF2-40B4-BE49-F238E27FC236}">
                <a16:creationId xmlns:a16="http://schemas.microsoft.com/office/drawing/2014/main" id="{4D74B940-10AF-4045-9E6D-9CBFCE990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313" y="609600"/>
            <a:ext cx="4947428" cy="2601747"/>
          </a:xfrm>
          <a:prstGeom prst="rect">
            <a:avLst/>
          </a:prstGeom>
        </p:spPr>
      </p:pic>
      <p:pic>
        <p:nvPicPr>
          <p:cNvPr id="7" name="Picture 6" descr="Chart, bar chart&#10;&#10;Description automatically generated">
            <a:extLst>
              <a:ext uri="{FF2B5EF4-FFF2-40B4-BE49-F238E27FC236}">
                <a16:creationId xmlns:a16="http://schemas.microsoft.com/office/drawing/2014/main" id="{6FAF07D0-CE45-4ED8-ABB2-F4731E98C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731" y="3867283"/>
            <a:ext cx="4918010" cy="2602341"/>
          </a:xfrm>
          <a:prstGeom prst="rect">
            <a:avLst/>
          </a:prstGeom>
        </p:spPr>
      </p:pic>
    </p:spTree>
    <p:extLst>
      <p:ext uri="{BB962C8B-B14F-4D97-AF65-F5344CB8AC3E}">
        <p14:creationId xmlns:p14="http://schemas.microsoft.com/office/powerpoint/2010/main" val="1380429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861D-0D2E-4BDF-9A86-41995D1641DD}"/>
              </a:ext>
            </a:extLst>
          </p:cNvPr>
          <p:cNvSpPr>
            <a:spLocks noGrp="1"/>
          </p:cNvSpPr>
          <p:nvPr>
            <p:ph type="title"/>
          </p:nvPr>
        </p:nvSpPr>
        <p:spPr>
          <a:xfrm>
            <a:off x="675065" y="609600"/>
            <a:ext cx="4290474" cy="1320800"/>
          </a:xfrm>
        </p:spPr>
        <p:txBody>
          <a:bodyPr anchor="ctr">
            <a:normAutofit/>
          </a:bodyPr>
          <a:lstStyle/>
          <a:p>
            <a:pPr>
              <a:lnSpc>
                <a:spcPct val="90000"/>
              </a:lnSpc>
            </a:pPr>
            <a:r>
              <a:rPr lang="en-US" sz="2800" dirty="0"/>
              <a:t>DISTRIBUTION OF AGE GROUP TYPE</a:t>
            </a:r>
          </a:p>
        </p:txBody>
      </p:sp>
      <p:sp>
        <p:nvSpPr>
          <p:cNvPr id="11" name="Content Placeholder 10">
            <a:extLst>
              <a:ext uri="{FF2B5EF4-FFF2-40B4-BE49-F238E27FC236}">
                <a16:creationId xmlns:a16="http://schemas.microsoft.com/office/drawing/2014/main" id="{9DE7894C-89B0-4B15-94BD-7471866BD23C}"/>
              </a:ext>
            </a:extLst>
          </p:cNvPr>
          <p:cNvSpPr>
            <a:spLocks noGrp="1"/>
          </p:cNvSpPr>
          <p:nvPr>
            <p:ph idx="1"/>
          </p:nvPr>
        </p:nvSpPr>
        <p:spPr>
          <a:xfrm>
            <a:off x="671361" y="2160589"/>
            <a:ext cx="4201581" cy="3880773"/>
          </a:xfrm>
        </p:spPr>
        <p:txBody>
          <a:bodyPr>
            <a:normAutofit/>
          </a:bodyPr>
          <a:lstStyle/>
          <a:p>
            <a:pPr marL="0" indent="0">
              <a:buNone/>
            </a:pPr>
            <a:r>
              <a:rPr lang="en-US" dirty="0"/>
              <a:t>Few points can be concluded from the graph -: </a:t>
            </a:r>
          </a:p>
          <a:p>
            <a:pPr marL="0" indent="0">
              <a:buNone/>
            </a:pPr>
            <a:endParaRPr lang="en-US" dirty="0"/>
          </a:p>
          <a:p>
            <a:pPr>
              <a:buClrTx/>
              <a:buFont typeface="Wingdings" panose="05000000000000000000" pitchFamily="2" charset="2"/>
              <a:buChar char="Ø"/>
            </a:pPr>
            <a:r>
              <a:rPr lang="en-US" dirty="0"/>
              <a:t>We can notice from the graph that people in age group 65 – 70 has comparatively lower number of defaults.</a:t>
            </a:r>
          </a:p>
          <a:p>
            <a:pPr>
              <a:buClrTx/>
              <a:buFont typeface="Wingdings" panose="05000000000000000000" pitchFamily="2" charset="2"/>
              <a:buChar char="Ø"/>
            </a:pPr>
            <a:r>
              <a:rPr lang="en-US" dirty="0"/>
              <a:t>Also, people in the age group 30 - 35 tend to default more in defaulted population as compared to the non defaulted population. </a:t>
            </a:r>
          </a:p>
          <a:p>
            <a:pPr>
              <a:buClrTx/>
              <a:buFont typeface="Wingdings" panose="05000000000000000000" pitchFamily="2" charset="2"/>
              <a:buChar char="Ø"/>
            </a:pPr>
            <a:endParaRPr lang="en-US" dirty="0"/>
          </a:p>
        </p:txBody>
      </p:sp>
      <p:pic>
        <p:nvPicPr>
          <p:cNvPr id="5" name="Content Placeholder 4" descr="Chart, bar chart&#10;&#10;Description automatically generated">
            <a:extLst>
              <a:ext uri="{FF2B5EF4-FFF2-40B4-BE49-F238E27FC236}">
                <a16:creationId xmlns:a16="http://schemas.microsoft.com/office/drawing/2014/main" id="{51341427-F820-4E3F-ACF8-1886F61E3F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3811" y="629526"/>
            <a:ext cx="4567579" cy="2601747"/>
          </a:xfrm>
          <a:prstGeom prst="rect">
            <a:avLst/>
          </a:prstGeom>
        </p:spPr>
      </p:pic>
      <p:pic>
        <p:nvPicPr>
          <p:cNvPr id="7" name="Picture 6" descr="Chart, bar chart&#10;&#10;Description automatically generated">
            <a:extLst>
              <a:ext uri="{FF2B5EF4-FFF2-40B4-BE49-F238E27FC236}">
                <a16:creationId xmlns:a16="http://schemas.microsoft.com/office/drawing/2014/main" id="{3B66F442-4B7C-46FC-875D-E86F68FC5E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6324" y="3646654"/>
            <a:ext cx="4555066" cy="2602341"/>
          </a:xfrm>
          <a:prstGeom prst="rect">
            <a:avLst/>
          </a:prstGeom>
        </p:spPr>
      </p:pic>
    </p:spTree>
    <p:extLst>
      <p:ext uri="{BB962C8B-B14F-4D97-AF65-F5344CB8AC3E}">
        <p14:creationId xmlns:p14="http://schemas.microsoft.com/office/powerpoint/2010/main" val="3190688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9DBDF-8822-4AC4-8794-3799A54ABCE4}"/>
              </a:ext>
            </a:extLst>
          </p:cNvPr>
          <p:cNvSpPr>
            <a:spLocks noGrp="1"/>
          </p:cNvSpPr>
          <p:nvPr>
            <p:ph type="title"/>
          </p:nvPr>
        </p:nvSpPr>
        <p:spPr>
          <a:xfrm>
            <a:off x="1092004" y="2853070"/>
            <a:ext cx="8596668" cy="13208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CHECKING FOR OUTLIERS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6796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89FE5E-8075-4687-A91E-D20538C62117}"/>
              </a:ext>
            </a:extLst>
          </p:cNvPr>
          <p:cNvSpPr/>
          <p:nvPr/>
        </p:nvSpPr>
        <p:spPr>
          <a:xfrm>
            <a:off x="1965767" y="3082686"/>
            <a:ext cx="8260466" cy="1077218"/>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BIVARIATE ANALYSIS FOR TRAGET 0 AND TRAGET 1</a:t>
            </a:r>
            <a:endParaRPr lang="en-US" sz="3200" dirty="0"/>
          </a:p>
        </p:txBody>
      </p:sp>
    </p:spTree>
    <p:extLst>
      <p:ext uri="{BB962C8B-B14F-4D97-AF65-F5344CB8AC3E}">
        <p14:creationId xmlns:p14="http://schemas.microsoft.com/office/powerpoint/2010/main" val="882981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82CA-F1A1-408A-A8D6-D45DB12DFA47}"/>
              </a:ext>
            </a:extLst>
          </p:cNvPr>
          <p:cNvSpPr>
            <a:spLocks noGrp="1"/>
          </p:cNvSpPr>
          <p:nvPr>
            <p:ph type="title"/>
          </p:nvPr>
        </p:nvSpPr>
        <p:spPr>
          <a:xfrm>
            <a:off x="677334" y="609600"/>
            <a:ext cx="8596668" cy="623777"/>
          </a:xfrm>
        </p:spPr>
        <p:txBody>
          <a:bodyPr>
            <a:normAutofit/>
          </a:bodyPr>
          <a:lstStyle/>
          <a:p>
            <a:r>
              <a:rPr lang="en-US" sz="2800" dirty="0"/>
              <a:t>DISTRIBUTION OF INCOME VS CREDIT</a:t>
            </a:r>
          </a:p>
        </p:txBody>
      </p:sp>
      <p:pic>
        <p:nvPicPr>
          <p:cNvPr id="7" name="Content Placeholder 6" descr="Scatter chart&#10;&#10;Description automatically generated">
            <a:extLst>
              <a:ext uri="{FF2B5EF4-FFF2-40B4-BE49-F238E27FC236}">
                <a16:creationId xmlns:a16="http://schemas.microsoft.com/office/drawing/2014/main" id="{3539FB0D-F4EB-4F3C-B6C4-09132C3E86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821866"/>
            <a:ext cx="8596312" cy="3552250"/>
          </a:xfrm>
        </p:spPr>
      </p:pic>
      <p:sp>
        <p:nvSpPr>
          <p:cNvPr id="8" name="TextBox 7">
            <a:extLst>
              <a:ext uri="{FF2B5EF4-FFF2-40B4-BE49-F238E27FC236}">
                <a16:creationId xmlns:a16="http://schemas.microsoft.com/office/drawing/2014/main" id="{D84D8D18-6986-48B2-A1FB-507FDF29E972}"/>
              </a:ext>
            </a:extLst>
          </p:cNvPr>
          <p:cNvSpPr txBox="1"/>
          <p:nvPr/>
        </p:nvSpPr>
        <p:spPr>
          <a:xfrm>
            <a:off x="861237" y="1403498"/>
            <a:ext cx="8596312" cy="646331"/>
          </a:xfrm>
          <a:prstGeom prst="rect">
            <a:avLst/>
          </a:prstGeom>
          <a:noFill/>
        </p:spPr>
        <p:txBody>
          <a:bodyPr wrap="square" rtlCol="0">
            <a:spAutoFit/>
          </a:bodyPr>
          <a:lstStyle/>
          <a:p>
            <a:r>
              <a:rPr lang="en-US" dirty="0"/>
              <a:t>Here, we notice in the graph that the lower density of defaults where income is higher than 300k or credit is lower than 200k</a:t>
            </a:r>
          </a:p>
        </p:txBody>
      </p:sp>
    </p:spTree>
    <p:extLst>
      <p:ext uri="{BB962C8B-B14F-4D97-AF65-F5344CB8AC3E}">
        <p14:creationId xmlns:p14="http://schemas.microsoft.com/office/powerpoint/2010/main" val="245079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A19E-32D9-4114-882A-1E7984B18C88}"/>
              </a:ext>
            </a:extLst>
          </p:cNvPr>
          <p:cNvSpPr>
            <a:spLocks noGrp="1"/>
          </p:cNvSpPr>
          <p:nvPr>
            <p:ph type="title"/>
          </p:nvPr>
        </p:nvSpPr>
        <p:spPr>
          <a:xfrm>
            <a:off x="677334" y="609600"/>
            <a:ext cx="8596668" cy="663615"/>
          </a:xfrm>
        </p:spPr>
        <p:txBody>
          <a:bodyPr>
            <a:normAutofit/>
          </a:bodyPr>
          <a:lstStyle/>
          <a:p>
            <a:r>
              <a:rPr lang="en-US" sz="2800" dirty="0"/>
              <a:t>DISTRIBUTION OF CREDIT VS GOODS PRICE</a:t>
            </a:r>
          </a:p>
        </p:txBody>
      </p:sp>
      <p:pic>
        <p:nvPicPr>
          <p:cNvPr id="5" name="Content Placeholder 4" descr="Chart, scatter chart&#10;&#10;Description automatically generated">
            <a:extLst>
              <a:ext uri="{FF2B5EF4-FFF2-40B4-BE49-F238E27FC236}">
                <a16:creationId xmlns:a16="http://schemas.microsoft.com/office/drawing/2014/main" id="{411E7F48-D54D-4673-8470-7D36CE654C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474900"/>
            <a:ext cx="8596312" cy="3659682"/>
          </a:xfrm>
        </p:spPr>
      </p:pic>
      <p:sp>
        <p:nvSpPr>
          <p:cNvPr id="6" name="TextBox 5">
            <a:extLst>
              <a:ext uri="{FF2B5EF4-FFF2-40B4-BE49-F238E27FC236}">
                <a16:creationId xmlns:a16="http://schemas.microsoft.com/office/drawing/2014/main" id="{5EA1DFE5-1B39-40D9-99D4-8D0AF0D654DF}"/>
              </a:ext>
            </a:extLst>
          </p:cNvPr>
          <p:cNvSpPr txBox="1"/>
          <p:nvPr/>
        </p:nvSpPr>
        <p:spPr>
          <a:xfrm>
            <a:off x="690442" y="1550892"/>
            <a:ext cx="8596312" cy="646331"/>
          </a:xfrm>
          <a:prstGeom prst="rect">
            <a:avLst/>
          </a:prstGeom>
          <a:noFill/>
        </p:spPr>
        <p:txBody>
          <a:bodyPr wrap="square" rtlCol="0">
            <a:spAutoFit/>
          </a:bodyPr>
          <a:lstStyle/>
          <a:p>
            <a:r>
              <a:rPr lang="en-US" dirty="0"/>
              <a:t>Here, we notice from the graph that the number of d</a:t>
            </a:r>
            <a:r>
              <a:rPr lang="en-US" b="1" dirty="0"/>
              <a:t>efaulters are less if price of good is up to 500k and amount credit is also less than 500k.</a:t>
            </a:r>
            <a:endParaRPr lang="en-US" dirty="0"/>
          </a:p>
        </p:txBody>
      </p:sp>
    </p:spTree>
    <p:extLst>
      <p:ext uri="{BB962C8B-B14F-4D97-AF65-F5344CB8AC3E}">
        <p14:creationId xmlns:p14="http://schemas.microsoft.com/office/powerpoint/2010/main" val="3608783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9C4BB17-F996-4466-BE98-88153327F6C4}"/>
              </a:ext>
            </a:extLst>
          </p:cNvPr>
          <p:cNvSpPr/>
          <p:nvPr/>
        </p:nvSpPr>
        <p:spPr>
          <a:xfrm>
            <a:off x="3048000" y="2890391"/>
            <a:ext cx="6096000" cy="1077218"/>
          </a:xfrm>
          <a:prstGeom prst="rect">
            <a:avLst/>
          </a:prstGeom>
        </p:spPr>
        <p:txBody>
          <a:bodyPr>
            <a:spAutoFit/>
          </a:bodyPr>
          <a:lstStyle/>
          <a:p>
            <a:pPr algn="ctr"/>
            <a:r>
              <a:rPr lang="en-US" sz="3200" b="1" dirty="0">
                <a:latin typeface="Times New Roman" panose="02020603050405020304" pitchFamily="18" charset="0"/>
                <a:cs typeface="Times New Roman" panose="02020603050405020304" pitchFamily="18" charset="0"/>
              </a:rPr>
              <a:t>ANALYSIS AFTER MERGING PREVIOUS DATA</a:t>
            </a:r>
          </a:p>
        </p:txBody>
      </p:sp>
    </p:spTree>
    <p:extLst>
      <p:ext uri="{BB962C8B-B14F-4D97-AF65-F5344CB8AC3E}">
        <p14:creationId xmlns:p14="http://schemas.microsoft.com/office/powerpoint/2010/main" val="3322077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AA0BE-0852-4FCA-BE2B-DC272747FD3F}"/>
              </a:ext>
            </a:extLst>
          </p:cNvPr>
          <p:cNvSpPr>
            <a:spLocks noGrp="1"/>
          </p:cNvSpPr>
          <p:nvPr>
            <p:ph type="title"/>
          </p:nvPr>
        </p:nvSpPr>
        <p:spPr>
          <a:xfrm>
            <a:off x="677334" y="609600"/>
            <a:ext cx="8596668" cy="751367"/>
          </a:xfrm>
        </p:spPr>
        <p:txBody>
          <a:bodyPr>
            <a:normAutofit/>
          </a:bodyPr>
          <a:lstStyle/>
          <a:p>
            <a:r>
              <a:rPr lang="en-US" sz="2800" dirty="0"/>
              <a:t>DISTRIBUTION OF CONTRACT STATUS</a:t>
            </a:r>
          </a:p>
        </p:txBody>
      </p:sp>
      <p:pic>
        <p:nvPicPr>
          <p:cNvPr id="5" name="Content Placeholder 4" descr="Chart, bar chart&#10;&#10;Description automatically generated">
            <a:extLst>
              <a:ext uri="{FF2B5EF4-FFF2-40B4-BE49-F238E27FC236}">
                <a16:creationId xmlns:a16="http://schemas.microsoft.com/office/drawing/2014/main" id="{6E676E76-7EE3-47D9-A757-721B46FB04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5668" y="1446028"/>
            <a:ext cx="4979304" cy="3881437"/>
          </a:xfrm>
        </p:spPr>
      </p:pic>
      <p:sp>
        <p:nvSpPr>
          <p:cNvPr id="6" name="TextBox 5">
            <a:extLst>
              <a:ext uri="{FF2B5EF4-FFF2-40B4-BE49-F238E27FC236}">
                <a16:creationId xmlns:a16="http://schemas.microsoft.com/office/drawing/2014/main" id="{9A40F308-05DD-4296-AB6B-B227AEDB7AEA}"/>
              </a:ext>
            </a:extLst>
          </p:cNvPr>
          <p:cNvSpPr txBox="1"/>
          <p:nvPr/>
        </p:nvSpPr>
        <p:spPr>
          <a:xfrm>
            <a:off x="677334" y="1446028"/>
            <a:ext cx="4149309" cy="3416320"/>
          </a:xfrm>
          <a:prstGeom prst="rect">
            <a:avLst/>
          </a:prstGeom>
          <a:noFill/>
        </p:spPr>
        <p:txBody>
          <a:bodyPr wrap="square" rtlCol="0">
            <a:spAutoFit/>
          </a:bodyPr>
          <a:lstStyle/>
          <a:p>
            <a:r>
              <a:rPr lang="en-US" dirty="0"/>
              <a:t>Few points can be concluded from the graph -:</a:t>
            </a:r>
          </a:p>
          <a:p>
            <a:endParaRPr lang="en-US" dirty="0"/>
          </a:p>
          <a:p>
            <a:pPr marL="285750" indent="-285750">
              <a:buFont typeface="Wingdings" panose="05000000000000000000" pitchFamily="2" charset="2"/>
              <a:buChar char="Ø"/>
            </a:pPr>
            <a:r>
              <a:rPr lang="en-US" dirty="0"/>
              <a:t>Here we can see from the graph that the approved category in the contract status has the highest count as compared to the others.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And the lowest category is unused offer. However, both cancelled and refused category are approximately same.</a:t>
            </a:r>
          </a:p>
        </p:txBody>
      </p:sp>
    </p:spTree>
    <p:extLst>
      <p:ext uri="{BB962C8B-B14F-4D97-AF65-F5344CB8AC3E}">
        <p14:creationId xmlns:p14="http://schemas.microsoft.com/office/powerpoint/2010/main" val="1349046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503C-7912-434B-85A8-8E2C8D5D322F}"/>
              </a:ext>
            </a:extLst>
          </p:cNvPr>
          <p:cNvSpPr>
            <a:spLocks noGrp="1"/>
          </p:cNvSpPr>
          <p:nvPr>
            <p:ph type="title"/>
          </p:nvPr>
        </p:nvSpPr>
        <p:spPr>
          <a:xfrm>
            <a:off x="677334" y="609600"/>
            <a:ext cx="8596668" cy="594167"/>
          </a:xfrm>
        </p:spPr>
        <p:txBody>
          <a:bodyPr>
            <a:normAutofit/>
          </a:bodyPr>
          <a:lstStyle/>
          <a:p>
            <a:r>
              <a:rPr lang="en-US" sz="2800" dirty="0"/>
              <a:t>PREVIOUS DATA VS APPLICATION DATA</a:t>
            </a:r>
          </a:p>
        </p:txBody>
      </p:sp>
      <p:pic>
        <p:nvPicPr>
          <p:cNvPr id="5" name="Content Placeholder 4" descr="Chart, bar chart&#10;&#10;Description automatically generated">
            <a:extLst>
              <a:ext uri="{FF2B5EF4-FFF2-40B4-BE49-F238E27FC236}">
                <a16:creationId xmlns:a16="http://schemas.microsoft.com/office/drawing/2014/main" id="{255EA7F9-D0E8-4CC0-A0AA-8A25A920F5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3691" y="2629678"/>
            <a:ext cx="8596312" cy="3618722"/>
          </a:xfrm>
        </p:spPr>
      </p:pic>
      <p:sp>
        <p:nvSpPr>
          <p:cNvPr id="6" name="TextBox 5">
            <a:extLst>
              <a:ext uri="{FF2B5EF4-FFF2-40B4-BE49-F238E27FC236}">
                <a16:creationId xmlns:a16="http://schemas.microsoft.com/office/drawing/2014/main" id="{E2B86875-4AB3-4B3C-84D9-D33414C67E2B}"/>
              </a:ext>
            </a:extLst>
          </p:cNvPr>
          <p:cNvSpPr txBox="1"/>
          <p:nvPr/>
        </p:nvSpPr>
        <p:spPr>
          <a:xfrm>
            <a:off x="703534" y="1270391"/>
            <a:ext cx="8336626" cy="646331"/>
          </a:xfrm>
          <a:prstGeom prst="rect">
            <a:avLst/>
          </a:prstGeom>
          <a:noFill/>
        </p:spPr>
        <p:txBody>
          <a:bodyPr wrap="square" rtlCol="0">
            <a:spAutoFit/>
          </a:bodyPr>
          <a:lstStyle/>
          <a:p>
            <a:r>
              <a:rPr lang="en-US" dirty="0"/>
              <a:t>Here, we notice from the graph that the loans which were previously refused or cancelled have a higher default rate.</a:t>
            </a:r>
          </a:p>
        </p:txBody>
      </p:sp>
    </p:spTree>
    <p:extLst>
      <p:ext uri="{BB962C8B-B14F-4D97-AF65-F5344CB8AC3E}">
        <p14:creationId xmlns:p14="http://schemas.microsoft.com/office/powerpoint/2010/main" val="2821597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2B703-04F9-42C9-AB31-5776639C52F1}"/>
              </a:ext>
            </a:extLst>
          </p:cNvPr>
          <p:cNvSpPr>
            <a:spLocks noGrp="1"/>
          </p:cNvSpPr>
          <p:nvPr>
            <p:ph type="title"/>
          </p:nvPr>
        </p:nvSpPr>
        <p:spPr>
          <a:xfrm>
            <a:off x="677334" y="609600"/>
            <a:ext cx="8596668" cy="617316"/>
          </a:xfrm>
        </p:spPr>
        <p:txBody>
          <a:bodyPr>
            <a:normAutofit/>
          </a:bodyPr>
          <a:lstStyle/>
          <a:p>
            <a:r>
              <a:rPr lang="en-US" sz="2800" dirty="0"/>
              <a:t>REFUSED VS APPROVED	</a:t>
            </a:r>
          </a:p>
        </p:txBody>
      </p:sp>
      <p:pic>
        <p:nvPicPr>
          <p:cNvPr id="5" name="Content Placeholder 4" descr="Chart, scatter chart&#10;&#10;Description automatically generated">
            <a:extLst>
              <a:ext uri="{FF2B5EF4-FFF2-40B4-BE49-F238E27FC236}">
                <a16:creationId xmlns:a16="http://schemas.microsoft.com/office/drawing/2014/main" id="{345A413A-C6AD-444D-866F-A55FDDD2A8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690" y="2926376"/>
            <a:ext cx="8596312" cy="3576667"/>
          </a:xfrm>
        </p:spPr>
      </p:pic>
      <p:sp>
        <p:nvSpPr>
          <p:cNvPr id="6" name="TextBox 5">
            <a:extLst>
              <a:ext uri="{FF2B5EF4-FFF2-40B4-BE49-F238E27FC236}">
                <a16:creationId xmlns:a16="http://schemas.microsoft.com/office/drawing/2014/main" id="{1215D373-347D-4141-94CC-A9AB4AFEECCE}"/>
              </a:ext>
            </a:extLst>
          </p:cNvPr>
          <p:cNvSpPr txBox="1"/>
          <p:nvPr/>
        </p:nvSpPr>
        <p:spPr>
          <a:xfrm>
            <a:off x="856526" y="1388961"/>
            <a:ext cx="8417475" cy="369332"/>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7CD888EB-1889-4C3F-8B68-4BE6DD6EE5D9}"/>
              </a:ext>
            </a:extLst>
          </p:cNvPr>
          <p:cNvSpPr txBox="1"/>
          <p:nvPr/>
        </p:nvSpPr>
        <p:spPr>
          <a:xfrm>
            <a:off x="677334" y="1353178"/>
            <a:ext cx="8417475" cy="923330"/>
          </a:xfrm>
          <a:prstGeom prst="rect">
            <a:avLst/>
          </a:prstGeom>
          <a:noFill/>
        </p:spPr>
        <p:txBody>
          <a:bodyPr wrap="square" rtlCol="0">
            <a:spAutoFit/>
          </a:bodyPr>
          <a:lstStyle/>
          <a:p>
            <a:r>
              <a:rPr lang="en-US" dirty="0"/>
              <a:t>Here, we can notice from the graph that the loan request higher than 200k had a higher rejection rate. Also, loan rejection rate was much lower if the income was higher than 500k</a:t>
            </a:r>
          </a:p>
        </p:txBody>
      </p:sp>
    </p:spTree>
    <p:extLst>
      <p:ext uri="{BB962C8B-B14F-4D97-AF65-F5344CB8AC3E}">
        <p14:creationId xmlns:p14="http://schemas.microsoft.com/office/powerpoint/2010/main" val="2088225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74B3D-3586-4695-B0AC-9C8AD40F797E}"/>
              </a:ext>
            </a:extLst>
          </p:cNvPr>
          <p:cNvSpPr>
            <a:spLocks noGrp="1"/>
          </p:cNvSpPr>
          <p:nvPr>
            <p:ph type="title"/>
          </p:nvPr>
        </p:nvSpPr>
        <p:spPr/>
        <p:txBody>
          <a:bodyPr>
            <a:normAutofit/>
          </a:bodyPr>
          <a:lstStyle/>
          <a:p>
            <a:r>
              <a:rPr lang="en-US" sz="2800" dirty="0"/>
              <a:t>CONCLUSION</a:t>
            </a:r>
          </a:p>
        </p:txBody>
      </p:sp>
      <p:sp>
        <p:nvSpPr>
          <p:cNvPr id="3" name="Content Placeholder 2">
            <a:extLst>
              <a:ext uri="{FF2B5EF4-FFF2-40B4-BE49-F238E27FC236}">
                <a16:creationId xmlns:a16="http://schemas.microsoft.com/office/drawing/2014/main" id="{C2410F85-56A2-4FC7-A328-FCA2C27E91BA}"/>
              </a:ext>
            </a:extLst>
          </p:cNvPr>
          <p:cNvSpPr>
            <a:spLocks noGrp="1"/>
          </p:cNvSpPr>
          <p:nvPr>
            <p:ph idx="1"/>
          </p:nvPr>
        </p:nvSpPr>
        <p:spPr>
          <a:xfrm>
            <a:off x="677334" y="1488613"/>
            <a:ext cx="8596668" cy="3880773"/>
          </a:xfrm>
        </p:spPr>
        <p:txBody>
          <a:bodyPr>
            <a:normAutofit lnSpcReduction="10000"/>
          </a:bodyPr>
          <a:lstStyle/>
          <a:p>
            <a:pPr>
              <a:buClrTx/>
              <a:buFont typeface="Wingdings" panose="05000000000000000000" pitchFamily="2" charset="2"/>
              <a:buChar char="Ø"/>
            </a:pPr>
            <a:r>
              <a:rPr lang="en-US" dirty="0"/>
              <a:t>Banks should provide more revolving loans to the clients as they are flexible and comparatively much safer.</a:t>
            </a:r>
          </a:p>
          <a:p>
            <a:pPr>
              <a:buClrTx/>
              <a:buFont typeface="Wingdings" panose="05000000000000000000" pitchFamily="2" charset="2"/>
              <a:buChar char="Ø"/>
            </a:pPr>
            <a:r>
              <a:rPr lang="en-US" dirty="0"/>
              <a:t>Banks should focus less on clients with income type ‘Working’ as they have the greatest number of defaults.</a:t>
            </a:r>
          </a:p>
          <a:p>
            <a:pPr>
              <a:buClrTx/>
              <a:buFont typeface="Wingdings" panose="05000000000000000000" pitchFamily="2" charset="2"/>
              <a:buChar char="Ø"/>
            </a:pPr>
            <a:r>
              <a:rPr lang="en-US" dirty="0"/>
              <a:t>Banks should also focus less on clients from the housing type ‘Rented’ and living with parents as it may suggest that the income is not too high and thus difficulty in repayment of loan.</a:t>
            </a:r>
          </a:p>
          <a:p>
            <a:pPr>
              <a:buClrTx/>
              <a:buFont typeface="Wingdings" panose="05000000000000000000" pitchFamily="2" charset="2"/>
              <a:buChar char="Ø"/>
            </a:pPr>
            <a:r>
              <a:rPr lang="en-US" dirty="0"/>
              <a:t>Banks should focus more on the clients with higher education as higher degree category should be earning more and hence easier to pay off loan installments.</a:t>
            </a:r>
          </a:p>
          <a:p>
            <a:pPr>
              <a:buClrTx/>
              <a:buFont typeface="Wingdings" panose="05000000000000000000" pitchFamily="2" charset="2"/>
              <a:buChar char="Ø"/>
            </a:pPr>
            <a:r>
              <a:rPr lang="en-US" dirty="0"/>
              <a:t>Banks should also focus more on the clients who has family status type ‘Separated’ or ‘Single/Not married’ as they have a smaller number of defaults compared to others. </a:t>
            </a:r>
          </a:p>
          <a:p>
            <a:pPr>
              <a:buClrTx/>
              <a:buFont typeface="Wingdings" panose="05000000000000000000" pitchFamily="2" charset="2"/>
              <a:buChar char="Ø"/>
            </a:pPr>
            <a:endParaRPr lang="en-US" dirty="0"/>
          </a:p>
        </p:txBody>
      </p:sp>
    </p:spTree>
    <p:extLst>
      <p:ext uri="{BB962C8B-B14F-4D97-AF65-F5344CB8AC3E}">
        <p14:creationId xmlns:p14="http://schemas.microsoft.com/office/powerpoint/2010/main" val="3411318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D1181-1FEA-4FD0-BC23-BAD6CF0BD1FA}"/>
              </a:ext>
            </a:extLst>
          </p:cNvPr>
          <p:cNvSpPr>
            <a:spLocks noGrp="1"/>
          </p:cNvSpPr>
          <p:nvPr>
            <p:ph type="title"/>
          </p:nvPr>
        </p:nvSpPr>
        <p:spPr>
          <a:xfrm>
            <a:off x="1262124" y="2768600"/>
            <a:ext cx="8596668" cy="1320800"/>
          </a:xfrm>
        </p:spPr>
        <p:txBody>
          <a:bodyPr/>
          <a:lstStyle/>
          <a:p>
            <a:pPr algn="ctr"/>
            <a:r>
              <a:rPr lang="en-US" dirty="0"/>
              <a:t>THANK YOU</a:t>
            </a:r>
          </a:p>
        </p:txBody>
      </p:sp>
    </p:spTree>
    <p:extLst>
      <p:ext uri="{BB962C8B-B14F-4D97-AF65-F5344CB8AC3E}">
        <p14:creationId xmlns:p14="http://schemas.microsoft.com/office/powerpoint/2010/main" val="3562966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FE6E-A1C5-46D1-A1B0-4803CF046AE3}"/>
              </a:ext>
            </a:extLst>
          </p:cNvPr>
          <p:cNvSpPr>
            <a:spLocks noGrp="1"/>
          </p:cNvSpPr>
          <p:nvPr>
            <p:ph type="title"/>
          </p:nvPr>
        </p:nvSpPr>
        <p:spPr>
          <a:xfrm>
            <a:off x="676746" y="464066"/>
            <a:ext cx="3729076" cy="1320800"/>
          </a:xfrm>
        </p:spPr>
        <p:txBody>
          <a:bodyPr anchor="ctr">
            <a:normAutofit/>
          </a:bodyPr>
          <a:lstStyle/>
          <a:p>
            <a:pPr>
              <a:lnSpc>
                <a:spcPct val="90000"/>
              </a:lnSpc>
            </a:pPr>
            <a:r>
              <a:rPr lang="en-US" sz="2800" dirty="0"/>
              <a:t>BOXPLOT FOR TOTAL INCOME AMOUNT</a:t>
            </a:r>
          </a:p>
        </p:txBody>
      </p:sp>
      <p:pic>
        <p:nvPicPr>
          <p:cNvPr id="8" name="Content Placeholder 7" descr="Chart, box and whisker chart&#10;&#10;Description automatically generated">
            <a:extLst>
              <a:ext uri="{FF2B5EF4-FFF2-40B4-BE49-F238E27FC236}">
                <a16:creationId xmlns:a16="http://schemas.microsoft.com/office/drawing/2014/main" id="{A12ACF98-31CE-477D-BBF1-FCDFF2B001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063" y="4529368"/>
            <a:ext cx="4602747" cy="2117263"/>
          </a:xfrm>
        </p:spPr>
      </p:pic>
      <p:pic>
        <p:nvPicPr>
          <p:cNvPr id="5" name="Content Placeholder 4" descr="Chart&#10;&#10;Description automatically generated">
            <a:extLst>
              <a:ext uri="{FF2B5EF4-FFF2-40B4-BE49-F238E27FC236}">
                <a16:creationId xmlns:a16="http://schemas.microsoft.com/office/drawing/2014/main" id="{578330F0-0557-4C40-AFDE-E0DE286AF0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063" y="1639332"/>
            <a:ext cx="4602747" cy="2117263"/>
          </a:xfrm>
          <a:prstGeom prst="rect">
            <a:avLst/>
          </a:prstGeom>
        </p:spPr>
      </p:pic>
      <p:sp>
        <p:nvSpPr>
          <p:cNvPr id="6" name="TextBox 5">
            <a:extLst>
              <a:ext uri="{FF2B5EF4-FFF2-40B4-BE49-F238E27FC236}">
                <a16:creationId xmlns:a16="http://schemas.microsoft.com/office/drawing/2014/main" id="{6EDC5ED1-A11E-4769-9411-427E16CC3E3F}"/>
              </a:ext>
            </a:extLst>
          </p:cNvPr>
          <p:cNvSpPr txBox="1"/>
          <p:nvPr/>
        </p:nvSpPr>
        <p:spPr>
          <a:xfrm>
            <a:off x="6955406" y="1270000"/>
            <a:ext cx="3264060" cy="369332"/>
          </a:xfrm>
          <a:prstGeom prst="rect">
            <a:avLst/>
          </a:prstGeom>
          <a:noFill/>
        </p:spPr>
        <p:txBody>
          <a:bodyPr wrap="square" rtlCol="0">
            <a:spAutoFit/>
          </a:bodyPr>
          <a:lstStyle/>
          <a:p>
            <a:r>
              <a:rPr lang="en-US" dirty="0"/>
              <a:t>Before removing the outliers</a:t>
            </a:r>
          </a:p>
        </p:txBody>
      </p:sp>
      <p:sp>
        <p:nvSpPr>
          <p:cNvPr id="11" name="TextBox 10">
            <a:extLst>
              <a:ext uri="{FF2B5EF4-FFF2-40B4-BE49-F238E27FC236}">
                <a16:creationId xmlns:a16="http://schemas.microsoft.com/office/drawing/2014/main" id="{DCD13126-C5DB-4797-B0B2-03B44ED14878}"/>
              </a:ext>
            </a:extLst>
          </p:cNvPr>
          <p:cNvSpPr txBox="1"/>
          <p:nvPr/>
        </p:nvSpPr>
        <p:spPr>
          <a:xfrm>
            <a:off x="7113182" y="3958315"/>
            <a:ext cx="3106284" cy="369332"/>
          </a:xfrm>
          <a:prstGeom prst="rect">
            <a:avLst/>
          </a:prstGeom>
          <a:noFill/>
        </p:spPr>
        <p:txBody>
          <a:bodyPr wrap="square" rtlCol="0">
            <a:spAutoFit/>
          </a:bodyPr>
          <a:lstStyle/>
          <a:p>
            <a:r>
              <a:rPr lang="en-US" dirty="0"/>
              <a:t>After removing the outliers</a:t>
            </a:r>
          </a:p>
        </p:txBody>
      </p:sp>
      <p:sp>
        <p:nvSpPr>
          <p:cNvPr id="12" name="TextBox 11">
            <a:extLst>
              <a:ext uri="{FF2B5EF4-FFF2-40B4-BE49-F238E27FC236}">
                <a16:creationId xmlns:a16="http://schemas.microsoft.com/office/drawing/2014/main" id="{AE7E7CAF-F41E-4827-9376-FD90F687B4DD}"/>
              </a:ext>
            </a:extLst>
          </p:cNvPr>
          <p:cNvSpPr txBox="1"/>
          <p:nvPr/>
        </p:nvSpPr>
        <p:spPr>
          <a:xfrm>
            <a:off x="520995" y="1639332"/>
            <a:ext cx="5384943" cy="5632311"/>
          </a:xfrm>
          <a:prstGeom prst="rect">
            <a:avLst/>
          </a:prstGeom>
          <a:noFill/>
        </p:spPr>
        <p:txBody>
          <a:bodyPr wrap="square" rtlCol="0">
            <a:spAutoFit/>
          </a:bodyPr>
          <a:lstStyle/>
          <a:p>
            <a:r>
              <a:rPr lang="en-US" dirty="0"/>
              <a:t>Few points can be concluded from the graph -:</a:t>
            </a:r>
          </a:p>
          <a:p>
            <a:endParaRPr lang="en-US" dirty="0"/>
          </a:p>
          <a:p>
            <a:pPr marL="285750" indent="-285750">
              <a:buFont typeface="Wingdings" panose="05000000000000000000" pitchFamily="2" charset="2"/>
              <a:buChar char="Ø"/>
            </a:pPr>
            <a:r>
              <a:rPr lang="en-US" dirty="0"/>
              <a:t>Before removing the outliers, we can see that there are few outliers and one of which is extremely far away from the rest.</a:t>
            </a:r>
          </a:p>
          <a:p>
            <a:pPr marL="285750" indent="-285750">
              <a:buFont typeface="Wingdings" panose="05000000000000000000" pitchFamily="2" charset="2"/>
              <a:buChar char="Ø"/>
            </a:pPr>
            <a:r>
              <a:rPr lang="en-US" dirty="0">
                <a:solidFill>
                  <a:schemeClr val="bg1"/>
                </a:solidFill>
              </a:rPr>
              <a:t>Few points can be concluded from the graph.</a:t>
            </a:r>
          </a:p>
          <a:p>
            <a:pPr marL="285750" indent="-285750">
              <a:buFont typeface="Wingdings" panose="05000000000000000000" pitchFamily="2" charset="2"/>
              <a:buChar char="Ø"/>
            </a:pPr>
            <a:r>
              <a:rPr lang="en-US" dirty="0"/>
              <a:t>The quartiles are not visible at all.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To remove the outliers, we have excluded values outside 99 percentile.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After removing the outliers, we can see that there the first quartile is smaller than the third quartile.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This means that most of the total income amount for the clients are present in the third quartile.</a:t>
            </a:r>
          </a:p>
          <a:p>
            <a:pPr marL="285750" indent="-285750">
              <a:buFont typeface="Wingdings" panose="05000000000000000000" pitchFamily="2" charset="2"/>
              <a:buChar char="Ø"/>
            </a:pPr>
            <a:r>
              <a:rPr lang="en-US" dirty="0">
                <a:solidFill>
                  <a:schemeClr val="bg1"/>
                </a:solidFill>
              </a:rPr>
              <a:t>Few points can be concluded from the graph.</a:t>
            </a:r>
          </a:p>
          <a:p>
            <a:pPr marL="285750" indent="-285750">
              <a:buFont typeface="Wingdings" panose="05000000000000000000" pitchFamily="2" charset="2"/>
              <a:buChar char="Ø"/>
            </a:pPr>
            <a:r>
              <a:rPr lang="en-US" dirty="0">
                <a:solidFill>
                  <a:schemeClr val="bg1"/>
                </a:solidFill>
              </a:rPr>
              <a:t>Few points can be concluded from the gr</a:t>
            </a:r>
          </a:p>
        </p:txBody>
      </p:sp>
    </p:spTree>
    <p:extLst>
      <p:ext uri="{BB962C8B-B14F-4D97-AF65-F5344CB8AC3E}">
        <p14:creationId xmlns:p14="http://schemas.microsoft.com/office/powerpoint/2010/main" val="71961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595E-8ABB-41F1-B545-9BF30C0A6992}"/>
              </a:ext>
            </a:extLst>
          </p:cNvPr>
          <p:cNvSpPr>
            <a:spLocks noGrp="1"/>
          </p:cNvSpPr>
          <p:nvPr>
            <p:ph type="title"/>
          </p:nvPr>
        </p:nvSpPr>
        <p:spPr>
          <a:xfrm>
            <a:off x="676746" y="521272"/>
            <a:ext cx="3729076" cy="1320800"/>
          </a:xfrm>
        </p:spPr>
        <p:txBody>
          <a:bodyPr anchor="ctr">
            <a:normAutofit/>
          </a:bodyPr>
          <a:lstStyle/>
          <a:p>
            <a:r>
              <a:rPr lang="en-US" sz="3300" dirty="0"/>
              <a:t>BOXPLOT FOR AMOUNT ANNUITY</a:t>
            </a:r>
          </a:p>
        </p:txBody>
      </p:sp>
      <p:pic>
        <p:nvPicPr>
          <p:cNvPr id="8" name="Content Placeholder 7" descr="Chart, box and whisker chart&#10;&#10;Description automatically generated">
            <a:extLst>
              <a:ext uri="{FF2B5EF4-FFF2-40B4-BE49-F238E27FC236}">
                <a16:creationId xmlns:a16="http://schemas.microsoft.com/office/drawing/2014/main" id="{9EDFB147-97DF-4302-AAD4-DDB3F43E49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62916" y="4848368"/>
            <a:ext cx="4602747" cy="1830223"/>
          </a:xfrm>
        </p:spPr>
      </p:pic>
      <p:pic>
        <p:nvPicPr>
          <p:cNvPr id="5" name="Content Placeholder 4" descr="A picture containing text&#10;&#10;Description automatically generated">
            <a:extLst>
              <a:ext uri="{FF2B5EF4-FFF2-40B4-BE49-F238E27FC236}">
                <a16:creationId xmlns:a16="http://schemas.microsoft.com/office/drawing/2014/main" id="{2A2D8B32-5F44-4D43-92EC-F5128A4D11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2916" y="1846706"/>
            <a:ext cx="4602747" cy="2094249"/>
          </a:xfrm>
          <a:prstGeom prst="rect">
            <a:avLst/>
          </a:prstGeom>
        </p:spPr>
      </p:pic>
      <p:sp>
        <p:nvSpPr>
          <p:cNvPr id="6" name="TextBox 5">
            <a:extLst>
              <a:ext uri="{FF2B5EF4-FFF2-40B4-BE49-F238E27FC236}">
                <a16:creationId xmlns:a16="http://schemas.microsoft.com/office/drawing/2014/main" id="{96EBFA8A-87A5-4491-B121-785115CCB5BB}"/>
              </a:ext>
            </a:extLst>
          </p:cNvPr>
          <p:cNvSpPr txBox="1"/>
          <p:nvPr/>
        </p:nvSpPr>
        <p:spPr>
          <a:xfrm>
            <a:off x="6979535" y="1392127"/>
            <a:ext cx="4166886" cy="369332"/>
          </a:xfrm>
          <a:prstGeom prst="rect">
            <a:avLst/>
          </a:prstGeom>
          <a:noFill/>
        </p:spPr>
        <p:txBody>
          <a:bodyPr wrap="square" rtlCol="0">
            <a:spAutoFit/>
          </a:bodyPr>
          <a:lstStyle/>
          <a:p>
            <a:r>
              <a:rPr lang="en-US" dirty="0"/>
              <a:t>Before removing the outliers</a:t>
            </a:r>
          </a:p>
        </p:txBody>
      </p:sp>
      <p:sp>
        <p:nvSpPr>
          <p:cNvPr id="11" name="Rectangle 10">
            <a:extLst>
              <a:ext uri="{FF2B5EF4-FFF2-40B4-BE49-F238E27FC236}">
                <a16:creationId xmlns:a16="http://schemas.microsoft.com/office/drawing/2014/main" id="{1BEAB615-4CFA-49BD-9C1B-597539A1106B}"/>
              </a:ext>
            </a:extLst>
          </p:cNvPr>
          <p:cNvSpPr/>
          <p:nvPr/>
        </p:nvSpPr>
        <p:spPr>
          <a:xfrm>
            <a:off x="7062916" y="4390228"/>
            <a:ext cx="3002745" cy="369332"/>
          </a:xfrm>
          <a:prstGeom prst="rect">
            <a:avLst/>
          </a:prstGeom>
        </p:spPr>
        <p:txBody>
          <a:bodyPr wrap="none">
            <a:spAutoFit/>
          </a:bodyPr>
          <a:lstStyle/>
          <a:p>
            <a:r>
              <a:rPr lang="en-US" dirty="0"/>
              <a:t>After removing the outliers</a:t>
            </a:r>
          </a:p>
        </p:txBody>
      </p:sp>
      <p:sp>
        <p:nvSpPr>
          <p:cNvPr id="13" name="TextBox 12">
            <a:extLst>
              <a:ext uri="{FF2B5EF4-FFF2-40B4-BE49-F238E27FC236}">
                <a16:creationId xmlns:a16="http://schemas.microsoft.com/office/drawing/2014/main" id="{97EBA8DB-EEAE-48F3-B2A6-6D2E0AEB7AAD}"/>
              </a:ext>
            </a:extLst>
          </p:cNvPr>
          <p:cNvSpPr txBox="1"/>
          <p:nvPr/>
        </p:nvSpPr>
        <p:spPr>
          <a:xfrm>
            <a:off x="676746" y="1761459"/>
            <a:ext cx="5252339" cy="4801314"/>
          </a:xfrm>
          <a:prstGeom prst="rect">
            <a:avLst/>
          </a:prstGeom>
          <a:noFill/>
        </p:spPr>
        <p:txBody>
          <a:bodyPr wrap="square" rtlCol="0">
            <a:spAutoFit/>
          </a:bodyPr>
          <a:lstStyle/>
          <a:p>
            <a:r>
              <a:rPr lang="en-US" dirty="0"/>
              <a:t>Few Points can be concluded from the graph -:</a:t>
            </a:r>
          </a:p>
          <a:p>
            <a:endParaRPr lang="en-US" dirty="0"/>
          </a:p>
          <a:p>
            <a:pPr marL="285750" indent="-285750">
              <a:buFont typeface="Wingdings" panose="05000000000000000000" pitchFamily="2" charset="2"/>
              <a:buChar char="Ø"/>
            </a:pPr>
            <a:r>
              <a:rPr lang="en-US" dirty="0"/>
              <a:t>Before removing the outliers, we can see that there are few outliers far away from the quartiles.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To remove the outliers, we have excluded values outside 99 percentile.</a:t>
            </a:r>
          </a:p>
          <a:p>
            <a:endParaRPr lang="en-US" dirty="0"/>
          </a:p>
          <a:p>
            <a:pPr marL="285750" indent="-285750">
              <a:buFont typeface="Wingdings" panose="05000000000000000000" pitchFamily="2" charset="2"/>
              <a:buChar char="Ø"/>
            </a:pPr>
            <a:r>
              <a:rPr lang="en-US" dirty="0"/>
              <a:t>After removing the outliers, we can see that the first quartile is smaller that the third quartile.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This means that most of the amount annuity for the clients are present in the third quartile.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38840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86233-8ED3-4E88-A983-3B0594829D55}"/>
              </a:ext>
            </a:extLst>
          </p:cNvPr>
          <p:cNvSpPr>
            <a:spLocks noGrp="1"/>
          </p:cNvSpPr>
          <p:nvPr>
            <p:ph type="title"/>
          </p:nvPr>
        </p:nvSpPr>
        <p:spPr>
          <a:xfrm>
            <a:off x="676746" y="401256"/>
            <a:ext cx="3729076" cy="1320800"/>
          </a:xfrm>
        </p:spPr>
        <p:txBody>
          <a:bodyPr anchor="ctr">
            <a:normAutofit/>
          </a:bodyPr>
          <a:lstStyle/>
          <a:p>
            <a:r>
              <a:rPr lang="en-US" dirty="0"/>
              <a:t>BOXPLOT FOR DAYS EMPLOYEED</a:t>
            </a:r>
          </a:p>
        </p:txBody>
      </p:sp>
      <p:pic>
        <p:nvPicPr>
          <p:cNvPr id="8" name="Content Placeholder 7">
            <a:extLst>
              <a:ext uri="{FF2B5EF4-FFF2-40B4-BE49-F238E27FC236}">
                <a16:creationId xmlns:a16="http://schemas.microsoft.com/office/drawing/2014/main" id="{783CAC75-B6CC-4ADA-B8FB-837E51C8DD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2630" y="4757194"/>
            <a:ext cx="4602747" cy="1738774"/>
          </a:xfrm>
        </p:spPr>
      </p:pic>
      <p:pic>
        <p:nvPicPr>
          <p:cNvPr id="5" name="Content Placeholder 4" descr="A picture containing table&#10;&#10;Description automatically generated">
            <a:extLst>
              <a:ext uri="{FF2B5EF4-FFF2-40B4-BE49-F238E27FC236}">
                <a16:creationId xmlns:a16="http://schemas.microsoft.com/office/drawing/2014/main" id="{ABB5FD69-A177-4445-A645-C66808B20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630" y="1930400"/>
            <a:ext cx="4602747" cy="1738774"/>
          </a:xfrm>
          <a:prstGeom prst="rect">
            <a:avLst/>
          </a:prstGeom>
        </p:spPr>
      </p:pic>
      <p:sp>
        <p:nvSpPr>
          <p:cNvPr id="6" name="Rectangle 5">
            <a:extLst>
              <a:ext uri="{FF2B5EF4-FFF2-40B4-BE49-F238E27FC236}">
                <a16:creationId xmlns:a16="http://schemas.microsoft.com/office/drawing/2014/main" id="{E906A83B-FDFD-4E5B-BB91-AD2E8C5AC62D}"/>
              </a:ext>
            </a:extLst>
          </p:cNvPr>
          <p:cNvSpPr/>
          <p:nvPr/>
        </p:nvSpPr>
        <p:spPr>
          <a:xfrm>
            <a:off x="7076489" y="1438684"/>
            <a:ext cx="3155031" cy="369332"/>
          </a:xfrm>
          <a:prstGeom prst="rect">
            <a:avLst/>
          </a:prstGeom>
        </p:spPr>
        <p:txBody>
          <a:bodyPr wrap="none">
            <a:spAutoFit/>
          </a:bodyPr>
          <a:lstStyle/>
          <a:p>
            <a:r>
              <a:rPr lang="en-US" dirty="0"/>
              <a:t>Before removing the outliers</a:t>
            </a:r>
          </a:p>
        </p:txBody>
      </p:sp>
      <p:sp>
        <p:nvSpPr>
          <p:cNvPr id="10" name="Rectangle 9">
            <a:extLst>
              <a:ext uri="{FF2B5EF4-FFF2-40B4-BE49-F238E27FC236}">
                <a16:creationId xmlns:a16="http://schemas.microsoft.com/office/drawing/2014/main" id="{F00107FE-B2ED-4BA9-9AD7-B86742C897ED}"/>
              </a:ext>
            </a:extLst>
          </p:cNvPr>
          <p:cNvSpPr/>
          <p:nvPr/>
        </p:nvSpPr>
        <p:spPr>
          <a:xfrm>
            <a:off x="7152630" y="4286056"/>
            <a:ext cx="3002745" cy="369332"/>
          </a:xfrm>
          <a:prstGeom prst="rect">
            <a:avLst/>
          </a:prstGeom>
        </p:spPr>
        <p:txBody>
          <a:bodyPr wrap="none">
            <a:spAutoFit/>
          </a:bodyPr>
          <a:lstStyle/>
          <a:p>
            <a:r>
              <a:rPr lang="en-US" dirty="0"/>
              <a:t>After removing the outliers</a:t>
            </a:r>
          </a:p>
        </p:txBody>
      </p:sp>
      <p:sp>
        <p:nvSpPr>
          <p:cNvPr id="11" name="TextBox 10">
            <a:extLst>
              <a:ext uri="{FF2B5EF4-FFF2-40B4-BE49-F238E27FC236}">
                <a16:creationId xmlns:a16="http://schemas.microsoft.com/office/drawing/2014/main" id="{3CBB4C70-AB9E-45A5-8F46-3342C5E72DE6}"/>
              </a:ext>
            </a:extLst>
          </p:cNvPr>
          <p:cNvSpPr txBox="1"/>
          <p:nvPr/>
        </p:nvSpPr>
        <p:spPr>
          <a:xfrm>
            <a:off x="821803" y="2071868"/>
            <a:ext cx="5274197" cy="914400"/>
          </a:xfrm>
          <a:prstGeom prst="rect">
            <a:avLst/>
          </a:prstGeom>
          <a:noFill/>
        </p:spPr>
        <p:txBody>
          <a:bodyPr wrap="square" rtlCol="0">
            <a:spAutoFit/>
          </a:bodyPr>
          <a:lstStyle/>
          <a:p>
            <a:endParaRPr lang="en-US" dirty="0"/>
          </a:p>
        </p:txBody>
      </p:sp>
      <p:sp>
        <p:nvSpPr>
          <p:cNvPr id="12" name="TextBox 11">
            <a:extLst>
              <a:ext uri="{FF2B5EF4-FFF2-40B4-BE49-F238E27FC236}">
                <a16:creationId xmlns:a16="http://schemas.microsoft.com/office/drawing/2014/main" id="{FB0133AC-BD26-4E80-A0B6-E705A98C292D}"/>
              </a:ext>
            </a:extLst>
          </p:cNvPr>
          <p:cNvSpPr txBox="1"/>
          <p:nvPr/>
        </p:nvSpPr>
        <p:spPr>
          <a:xfrm>
            <a:off x="676746" y="1694654"/>
            <a:ext cx="5274196" cy="5632311"/>
          </a:xfrm>
          <a:prstGeom prst="rect">
            <a:avLst/>
          </a:prstGeom>
          <a:noFill/>
        </p:spPr>
        <p:txBody>
          <a:bodyPr wrap="square" rtlCol="0">
            <a:spAutoFit/>
          </a:bodyPr>
          <a:lstStyle/>
          <a:p>
            <a:r>
              <a:rPr lang="en-US" dirty="0"/>
              <a:t>Few points can be concluded from the graph -:</a:t>
            </a:r>
          </a:p>
          <a:p>
            <a:endParaRPr lang="en-US" dirty="0"/>
          </a:p>
          <a:p>
            <a:pPr marL="285750" indent="-285750">
              <a:buFont typeface="Wingdings" panose="05000000000000000000" pitchFamily="2" charset="2"/>
              <a:buChar char="Ø"/>
            </a:pPr>
            <a:r>
              <a:rPr lang="en-US" dirty="0"/>
              <a:t>Before removing the outliers, we can see that there only a single outlier which is very far away from the rest.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All the three quartiles are barely visible in the graph.</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To remove the outliers, we have excluded values outside 99 percentile.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After removing the outliers, we can see that third quartile is smaller than the first quartile.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Which means that maximum number of the clients are present in the first quartile.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67202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37931-4F63-45AB-9F8D-E85C859E395E}"/>
              </a:ext>
            </a:extLst>
          </p:cNvPr>
          <p:cNvSpPr>
            <a:spLocks noGrp="1"/>
          </p:cNvSpPr>
          <p:nvPr>
            <p:ph type="title"/>
          </p:nvPr>
        </p:nvSpPr>
        <p:spPr>
          <a:xfrm>
            <a:off x="1134535" y="2874926"/>
            <a:ext cx="8596668" cy="13208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CHECKING FOR IMBALANCE</a:t>
            </a:r>
          </a:p>
        </p:txBody>
      </p:sp>
    </p:spTree>
    <p:extLst>
      <p:ext uri="{BB962C8B-B14F-4D97-AF65-F5344CB8AC3E}">
        <p14:creationId xmlns:p14="http://schemas.microsoft.com/office/powerpoint/2010/main" val="411542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35060-5B43-4107-A370-388E8E7C5D59}"/>
              </a:ext>
            </a:extLst>
          </p:cNvPr>
          <p:cNvSpPr>
            <a:spLocks noGrp="1"/>
          </p:cNvSpPr>
          <p:nvPr>
            <p:ph type="title"/>
          </p:nvPr>
        </p:nvSpPr>
        <p:spPr>
          <a:xfrm>
            <a:off x="592569" y="504124"/>
            <a:ext cx="6351375" cy="1320800"/>
          </a:xfrm>
        </p:spPr>
        <p:txBody>
          <a:bodyPr anchor="ctr">
            <a:normAutofit/>
          </a:bodyPr>
          <a:lstStyle/>
          <a:p>
            <a:pPr>
              <a:lnSpc>
                <a:spcPct val="90000"/>
              </a:lnSpc>
            </a:pPr>
            <a:r>
              <a:rPr lang="en-US" sz="3100" dirty="0"/>
              <a:t>PIE GRAPH FOR DATA IMBALANCE</a:t>
            </a:r>
          </a:p>
        </p:txBody>
      </p:sp>
      <p:sp>
        <p:nvSpPr>
          <p:cNvPr id="11" name="Content Placeholder 10">
            <a:extLst>
              <a:ext uri="{FF2B5EF4-FFF2-40B4-BE49-F238E27FC236}">
                <a16:creationId xmlns:a16="http://schemas.microsoft.com/office/drawing/2014/main" id="{645BD815-A0CE-4EC0-837A-F9F2BE8E3313}"/>
              </a:ext>
            </a:extLst>
          </p:cNvPr>
          <p:cNvSpPr>
            <a:spLocks noGrp="1"/>
          </p:cNvSpPr>
          <p:nvPr>
            <p:ph idx="1"/>
          </p:nvPr>
        </p:nvSpPr>
        <p:spPr>
          <a:xfrm>
            <a:off x="592569" y="1824924"/>
            <a:ext cx="4025729" cy="3560733"/>
          </a:xfrm>
        </p:spPr>
        <p:txBody>
          <a:bodyPr>
            <a:noAutofit/>
          </a:bodyPr>
          <a:lstStyle/>
          <a:p>
            <a:pPr marL="0" indent="0">
              <a:buClrTx/>
              <a:buNone/>
            </a:pPr>
            <a:r>
              <a:rPr lang="en-US" dirty="0">
                <a:solidFill>
                  <a:schemeClr val="tx1"/>
                </a:solidFill>
              </a:rPr>
              <a:t>Few points can be concluded from the graph -:</a:t>
            </a:r>
          </a:p>
          <a:p>
            <a:pPr>
              <a:buClrTx/>
              <a:buFont typeface="Wingdings" panose="05000000000000000000" pitchFamily="2" charset="2"/>
              <a:buChar char="Ø"/>
            </a:pPr>
            <a:r>
              <a:rPr lang="en-US" dirty="0">
                <a:solidFill>
                  <a:schemeClr val="tx1"/>
                </a:solidFill>
              </a:rPr>
              <a:t>The non-defaulted holds 91.3% of the total data imbalance in the graph.</a:t>
            </a:r>
          </a:p>
          <a:p>
            <a:pPr>
              <a:buClrTx/>
              <a:buFont typeface="Wingdings" panose="05000000000000000000" pitchFamily="2" charset="2"/>
              <a:buChar char="Ø"/>
            </a:pPr>
            <a:r>
              <a:rPr lang="en-US" dirty="0">
                <a:solidFill>
                  <a:schemeClr val="tx1"/>
                </a:solidFill>
              </a:rPr>
              <a:t>The defaulted population holds 8.7% of the total data imbalance in the graph.</a:t>
            </a:r>
          </a:p>
          <a:p>
            <a:pPr>
              <a:buClrTx/>
              <a:buFont typeface="Wingdings" panose="05000000000000000000" pitchFamily="2" charset="2"/>
              <a:buChar char="Ø"/>
            </a:pPr>
            <a:r>
              <a:rPr lang="en-US" dirty="0">
                <a:solidFill>
                  <a:schemeClr val="tx1"/>
                </a:solidFill>
              </a:rPr>
              <a:t>Which means that we can see that the Application data has high imbalance with Defaulted population at 8.7% as compared to Non-defaulted population at 91.3% Imbalance ratio is 11.4.</a:t>
            </a:r>
          </a:p>
        </p:txBody>
      </p:sp>
      <p:pic>
        <p:nvPicPr>
          <p:cNvPr id="7" name="Content Placeholder 6" descr="Chart, pie chart&#10;&#10;Description automatically generated">
            <a:extLst>
              <a:ext uri="{FF2B5EF4-FFF2-40B4-BE49-F238E27FC236}">
                <a16:creationId xmlns:a16="http://schemas.microsoft.com/office/drawing/2014/main" id="{439AE185-D839-43A7-B0AE-35BE76356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126" y="2172163"/>
            <a:ext cx="5329937" cy="3397423"/>
          </a:xfrm>
          <a:prstGeom prst="rect">
            <a:avLst/>
          </a:prstGeom>
        </p:spPr>
      </p:pic>
    </p:spTree>
    <p:extLst>
      <p:ext uri="{BB962C8B-B14F-4D97-AF65-F5344CB8AC3E}">
        <p14:creationId xmlns:p14="http://schemas.microsoft.com/office/powerpoint/2010/main" val="1035435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9D38-79B1-475C-AF66-E570A2F0191E}"/>
              </a:ext>
            </a:extLst>
          </p:cNvPr>
          <p:cNvSpPr>
            <a:spLocks noGrp="1"/>
          </p:cNvSpPr>
          <p:nvPr>
            <p:ph type="title"/>
          </p:nvPr>
        </p:nvSpPr>
        <p:spPr>
          <a:xfrm>
            <a:off x="1177064" y="2768600"/>
            <a:ext cx="8596668" cy="1320800"/>
          </a:xfrm>
        </p:spPr>
        <p:txBody>
          <a:bodyPr>
            <a:normAutofit fontScale="90000"/>
          </a:bodyPr>
          <a:lstStyle/>
          <a:p>
            <a:pPr algn="ctr"/>
            <a:r>
              <a:rPr lang="en-US" b="1" dirty="0">
                <a:solidFill>
                  <a:schemeClr val="tx1"/>
                </a:solidFill>
                <a:latin typeface="Times New Roman" panose="02020603050405020304" pitchFamily="18" charset="0"/>
                <a:cs typeface="Times New Roman" panose="02020603050405020304" pitchFamily="18" charset="0"/>
              </a:rPr>
              <a:t>CATEGORICAL UNIVARIATE ANALYSIS FOR TRAGET 0 AND TRAGET 1</a:t>
            </a:r>
          </a:p>
        </p:txBody>
      </p:sp>
    </p:spTree>
    <p:extLst>
      <p:ext uri="{BB962C8B-B14F-4D97-AF65-F5344CB8AC3E}">
        <p14:creationId xmlns:p14="http://schemas.microsoft.com/office/powerpoint/2010/main" val="175856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B7114-8F3A-490A-A63B-DDDB93CFD3A3}"/>
              </a:ext>
            </a:extLst>
          </p:cNvPr>
          <p:cNvSpPr>
            <a:spLocks noGrp="1"/>
          </p:cNvSpPr>
          <p:nvPr>
            <p:ph type="title"/>
          </p:nvPr>
        </p:nvSpPr>
        <p:spPr>
          <a:xfrm>
            <a:off x="677334" y="609600"/>
            <a:ext cx="5222281" cy="1320800"/>
          </a:xfrm>
        </p:spPr>
        <p:txBody>
          <a:bodyPr>
            <a:normAutofit/>
          </a:bodyPr>
          <a:lstStyle/>
          <a:p>
            <a:r>
              <a:rPr lang="en-US"/>
              <a:t>DISTRIBUTION OF CONTRACT TYPE</a:t>
            </a:r>
          </a:p>
        </p:txBody>
      </p:sp>
      <p:sp>
        <p:nvSpPr>
          <p:cNvPr id="14" name="Isosceles Triangle 8">
            <a:extLst>
              <a:ext uri="{FF2B5EF4-FFF2-40B4-BE49-F238E27FC236}">
                <a16:creationId xmlns:a16="http://schemas.microsoft.com/office/drawing/2014/main" id="{82FCA8AA-470A-46EF-AC08-74C610468F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Content Placeholder 10">
            <a:extLst>
              <a:ext uri="{FF2B5EF4-FFF2-40B4-BE49-F238E27FC236}">
                <a16:creationId xmlns:a16="http://schemas.microsoft.com/office/drawing/2014/main" id="{AB5EB1F5-7830-449A-A3EA-ED118A32DF5F}"/>
              </a:ext>
            </a:extLst>
          </p:cNvPr>
          <p:cNvSpPr>
            <a:spLocks noGrp="1"/>
          </p:cNvSpPr>
          <p:nvPr>
            <p:ph idx="1"/>
          </p:nvPr>
        </p:nvSpPr>
        <p:spPr>
          <a:xfrm>
            <a:off x="681001" y="2025571"/>
            <a:ext cx="5211607" cy="4015792"/>
          </a:xfrm>
        </p:spPr>
        <p:txBody>
          <a:bodyPr>
            <a:normAutofit lnSpcReduction="10000"/>
          </a:bodyPr>
          <a:lstStyle/>
          <a:p>
            <a:pPr marL="0" indent="0">
              <a:buClrTx/>
              <a:buNone/>
            </a:pPr>
            <a:r>
              <a:rPr lang="en-US" dirty="0"/>
              <a:t>Few points can be concluded from the graph -:</a:t>
            </a:r>
          </a:p>
          <a:p>
            <a:pPr marL="0" indent="0">
              <a:buClrTx/>
              <a:buNone/>
            </a:pPr>
            <a:endParaRPr lang="en-US" dirty="0"/>
          </a:p>
          <a:p>
            <a:pPr>
              <a:buClrTx/>
              <a:buFont typeface="Wingdings" panose="05000000000000000000" pitchFamily="2" charset="2"/>
              <a:buChar char="Ø"/>
            </a:pPr>
            <a:r>
              <a:rPr lang="en-US" dirty="0"/>
              <a:t>We can notice from the graph that revolving loans are lesser in the defaulted population.</a:t>
            </a:r>
          </a:p>
          <a:p>
            <a:pPr>
              <a:buClrTx/>
              <a:buFont typeface="Wingdings" panose="05000000000000000000" pitchFamily="2" charset="2"/>
              <a:buChar char="Ø"/>
            </a:pPr>
            <a:endParaRPr lang="en-US" dirty="0"/>
          </a:p>
          <a:p>
            <a:pPr>
              <a:buClrTx/>
              <a:buFont typeface="Wingdings" panose="05000000000000000000" pitchFamily="2" charset="2"/>
              <a:buChar char="Ø"/>
            </a:pPr>
            <a:r>
              <a:rPr lang="en-US" dirty="0"/>
              <a:t>Hence, we can infer that revolving loans are comparatively safer than cash loans.</a:t>
            </a:r>
          </a:p>
          <a:p>
            <a:pPr>
              <a:buClrTx/>
              <a:buFont typeface="Wingdings" panose="05000000000000000000" pitchFamily="2" charset="2"/>
              <a:buChar char="Ø"/>
            </a:pPr>
            <a:endParaRPr lang="en-US" dirty="0"/>
          </a:p>
          <a:p>
            <a:pPr>
              <a:buClrTx/>
              <a:buFont typeface="Wingdings" panose="05000000000000000000" pitchFamily="2" charset="2"/>
              <a:buChar char="Ø"/>
            </a:pPr>
            <a:r>
              <a:rPr lang="en-US" dirty="0"/>
              <a:t>This may be attributed to the Nature of revolving loan as it is considered a flexible financing tool due to its repayment and re-borrowing flexibility.</a:t>
            </a:r>
          </a:p>
        </p:txBody>
      </p:sp>
      <p:pic>
        <p:nvPicPr>
          <p:cNvPr id="7" name="Picture 6" descr="Chart, bar chart&#10;&#10;Description automatically generated">
            <a:extLst>
              <a:ext uri="{FF2B5EF4-FFF2-40B4-BE49-F238E27FC236}">
                <a16:creationId xmlns:a16="http://schemas.microsoft.com/office/drawing/2014/main" id="{2EFF889B-1ABE-477F-A3F3-40FD70652808}"/>
              </a:ext>
            </a:extLst>
          </p:cNvPr>
          <p:cNvPicPr>
            <a:picLocks noChangeAspect="1"/>
          </p:cNvPicPr>
          <p:nvPr/>
        </p:nvPicPr>
        <p:blipFill rotWithShape="1">
          <a:blip r:embed="rId2">
            <a:extLst>
              <a:ext uri="{28A0092B-C50C-407E-A947-70E740481C1C}">
                <a14:useLocalDpi xmlns:a14="http://schemas.microsoft.com/office/drawing/2010/main" val="0"/>
              </a:ext>
            </a:extLst>
          </a:blip>
          <a:srcRect r="-6" b="2369"/>
          <a:stretch/>
        </p:blipFill>
        <p:spPr>
          <a:xfrm>
            <a:off x="6129405" y="827253"/>
            <a:ext cx="4473004" cy="2601747"/>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BD69CCDB-E757-4292-8F08-1E47560D927B}"/>
              </a:ext>
            </a:extLst>
          </p:cNvPr>
          <p:cNvPicPr>
            <a:picLocks noChangeAspect="1"/>
          </p:cNvPicPr>
          <p:nvPr/>
        </p:nvPicPr>
        <p:blipFill rotWithShape="1">
          <a:blip r:embed="rId3">
            <a:extLst>
              <a:ext uri="{28A0092B-C50C-407E-A947-70E740481C1C}">
                <a14:useLocalDpi xmlns:a14="http://schemas.microsoft.com/office/drawing/2010/main" val="0"/>
              </a:ext>
            </a:extLst>
          </a:blip>
          <a:srcRect t="261" r="-6" b="3527"/>
          <a:stretch/>
        </p:blipFill>
        <p:spPr>
          <a:xfrm>
            <a:off x="6129405" y="4013201"/>
            <a:ext cx="4473005" cy="2601746"/>
          </a:xfrm>
          <a:prstGeom prst="rect">
            <a:avLst/>
          </a:prstGeom>
        </p:spPr>
      </p:pic>
    </p:spTree>
    <p:extLst>
      <p:ext uri="{BB962C8B-B14F-4D97-AF65-F5344CB8AC3E}">
        <p14:creationId xmlns:p14="http://schemas.microsoft.com/office/powerpoint/2010/main" val="26389406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273</TotalTime>
  <Words>1329</Words>
  <Application>Microsoft Office PowerPoint</Application>
  <PresentationFormat>Widescreen</PresentationFormat>
  <Paragraphs>140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Times New Roman</vt:lpstr>
      <vt:lpstr>Trebuchet MS</vt:lpstr>
      <vt:lpstr>Wingdings</vt:lpstr>
      <vt:lpstr>Wingdings 3</vt:lpstr>
      <vt:lpstr>Facet</vt:lpstr>
      <vt:lpstr>PowerPoint Presentation</vt:lpstr>
      <vt:lpstr>CHECKING FOR OUTLIERS</vt:lpstr>
      <vt:lpstr>BOXPLOT FOR TOTAL INCOME AMOUNT</vt:lpstr>
      <vt:lpstr>BOXPLOT FOR AMOUNT ANNUITY</vt:lpstr>
      <vt:lpstr>BOXPLOT FOR DAYS EMPLOYEED</vt:lpstr>
      <vt:lpstr>CHECKING FOR IMBALANCE</vt:lpstr>
      <vt:lpstr>PIE GRAPH FOR DATA IMBALANCE</vt:lpstr>
      <vt:lpstr>CATEGORICAL UNIVARIATE ANALYSIS FOR TRAGET 0 AND TRAGET 1</vt:lpstr>
      <vt:lpstr>DISTRIBUTION OF CONTRACT TYPE</vt:lpstr>
      <vt:lpstr>DISTRIBUTION OF SUITE TYPE</vt:lpstr>
      <vt:lpstr>DISTRIBUTION OF INCOME TYPE</vt:lpstr>
      <vt:lpstr>DISTRIBUTION OF HOUSING TYPE</vt:lpstr>
      <vt:lpstr>DISTRIBUTION OF FAMILY STATUS TYPE</vt:lpstr>
      <vt:lpstr>PowerPoint Presentation</vt:lpstr>
      <vt:lpstr>DISTRIBUTION OF EDUCATION TYPE</vt:lpstr>
      <vt:lpstr>DISTRIBUTION OF FAMILY MEMBERS TYPE</vt:lpstr>
      <vt:lpstr>DISTRIBUTION OF INCOME RANGE TYPE</vt:lpstr>
      <vt:lpstr>DISTRIBUTION OF RATING TYPE</vt:lpstr>
      <vt:lpstr>DISTRIBUTION OF AGE GROUP TYPE</vt:lpstr>
      <vt:lpstr>PowerPoint Presentation</vt:lpstr>
      <vt:lpstr>DISTRIBUTION OF INCOME VS CREDIT</vt:lpstr>
      <vt:lpstr>DISTRIBUTION OF CREDIT VS GOODS PRICE</vt:lpstr>
      <vt:lpstr>PowerPoint Presentation</vt:lpstr>
      <vt:lpstr>DISTRIBUTION OF CONTRACT STATUS</vt:lpstr>
      <vt:lpstr>PREVIOUS DATA VS APPLICATION DATA</vt:lpstr>
      <vt:lpstr>REFUSED VS APPROVED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Shaikh, Shahad</dc:creator>
  <cp:lastModifiedBy>Shaikh, Shahad</cp:lastModifiedBy>
  <cp:revision>52</cp:revision>
  <dcterms:created xsi:type="dcterms:W3CDTF">2021-05-30T04:48:26Z</dcterms:created>
  <dcterms:modified xsi:type="dcterms:W3CDTF">2021-05-30T09:22:17Z</dcterms:modified>
</cp:coreProperties>
</file>