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82" r:id="rId3"/>
    <p:sldId id="258" r:id="rId4"/>
    <p:sldId id="259" r:id="rId5"/>
    <p:sldId id="260" r:id="rId6"/>
    <p:sldId id="261" r:id="rId7"/>
    <p:sldId id="267" r:id="rId8"/>
    <p:sldId id="262" r:id="rId9"/>
    <p:sldId id="265" r:id="rId10"/>
    <p:sldId id="266" r:id="rId11"/>
    <p:sldId id="268" r:id="rId12"/>
    <p:sldId id="270" r:id="rId13"/>
    <p:sldId id="269" r:id="rId14"/>
    <p:sldId id="264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A5FF"/>
    <a:srgbClr val="C588CA"/>
    <a:srgbClr val="3A373F"/>
    <a:srgbClr val="9BA8B7"/>
    <a:srgbClr val="304646"/>
    <a:srgbClr val="B0A7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3A5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"/>
            <a:ext cx="6772937" cy="3508975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Database Design and Normalization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5774108" cy="1021498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engineering course</a:t>
            </a:r>
          </a:p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 : Zainab Darwech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289754" cy="68580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break down some concepts?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12739" y="242218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2202" y="1994053"/>
            <a:ext cx="11699914" cy="430759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Entities are the "things" in your database </a:t>
            </a:r>
            <a:r>
              <a:rPr lang="en-US" sz="2600" dirty="0">
                <a:solidFill>
                  <a:srgbClr val="FF0000"/>
                </a:solidFill>
              </a:rPr>
              <a:t>(e.g., patients, doctors</a:t>
            </a:r>
            <a:r>
              <a:rPr lang="en-US" sz="2600" dirty="0" smtClean="0">
                <a:solidFill>
                  <a:srgbClr val="FF0000"/>
                </a:solidFill>
              </a:rPr>
              <a:t>)</a:t>
            </a:r>
            <a:endParaRPr lang="en-US" sz="26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Weak entities depend on strong entities </a:t>
            </a:r>
            <a:r>
              <a:rPr lang="en-US" sz="2600" dirty="0">
                <a:solidFill>
                  <a:srgbClr val="FF0000"/>
                </a:solidFill>
              </a:rPr>
              <a:t>(e.g., appointments need patients</a:t>
            </a:r>
            <a:r>
              <a:rPr lang="en-US" sz="2600" dirty="0" smtClean="0">
                <a:solidFill>
                  <a:srgbClr val="FF0000"/>
                </a:solidFill>
              </a:rPr>
              <a:t>)</a:t>
            </a:r>
            <a:endParaRPr lang="en-US" sz="26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Attributes describe entities </a:t>
            </a:r>
            <a:r>
              <a:rPr lang="en-US" sz="2600" dirty="0">
                <a:solidFill>
                  <a:srgbClr val="FF0000"/>
                </a:solidFill>
              </a:rPr>
              <a:t>(e.g., names, dates</a:t>
            </a:r>
            <a:r>
              <a:rPr lang="en-US" sz="2600" dirty="0" smtClean="0">
                <a:solidFill>
                  <a:srgbClr val="FF0000"/>
                </a:solidFill>
              </a:rPr>
              <a:t>)</a:t>
            </a:r>
            <a:endParaRPr lang="en-US" sz="26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Key attributes ensure uniqueness </a:t>
            </a:r>
            <a:r>
              <a:rPr lang="en-US" sz="2600" dirty="0">
                <a:solidFill>
                  <a:srgbClr val="FF0000"/>
                </a:solidFill>
              </a:rPr>
              <a:t>(e.g., IDs</a:t>
            </a:r>
            <a:r>
              <a:rPr lang="en-US" sz="2600" dirty="0" smtClean="0">
                <a:solidFill>
                  <a:srgbClr val="FF0000"/>
                </a:solidFill>
              </a:rPr>
              <a:t>)</a:t>
            </a:r>
            <a:endParaRPr lang="en-US" sz="26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Multivalued attributes allow multiple values </a:t>
            </a:r>
            <a:r>
              <a:rPr lang="en-US" sz="2600" dirty="0">
                <a:solidFill>
                  <a:srgbClr val="FF0000"/>
                </a:solidFill>
              </a:rPr>
              <a:t>(e.g., multiple phone numbers</a:t>
            </a:r>
            <a:r>
              <a:rPr lang="en-US" sz="2600" dirty="0" smtClean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A </a:t>
            </a:r>
            <a:r>
              <a:rPr lang="en-US" sz="2600" dirty="0"/>
              <a:t>relationship that connects a weak entity to its strong entity (parent</a:t>
            </a:r>
            <a:r>
              <a:rPr lang="en-US" sz="2600" dirty="0" smtClean="0"/>
              <a:t>)</a:t>
            </a:r>
            <a:endParaRPr lang="en-US" sz="2600" dirty="0"/>
          </a:p>
          <a:p>
            <a:r>
              <a:rPr lang="en-US" sz="2600" dirty="0" smtClean="0">
                <a:solidFill>
                  <a:srgbClr val="FF0000"/>
                </a:solidFill>
              </a:rPr>
              <a:t>(e.g., Appointment </a:t>
            </a:r>
            <a:r>
              <a:rPr lang="en-US" sz="2600" dirty="0">
                <a:solidFill>
                  <a:srgbClr val="FF0000"/>
                </a:solidFill>
              </a:rPr>
              <a:t>(weak entity) is linked to Patient (strong entity) via </a:t>
            </a:r>
            <a:r>
              <a:rPr lang="en-US" sz="2600" dirty="0" smtClean="0">
                <a:solidFill>
                  <a:srgbClr val="FF0000"/>
                </a:solidFill>
              </a:rPr>
              <a:t>PatientID)</a:t>
            </a:r>
            <a:endParaRPr lang="en-US" sz="2600" dirty="0"/>
          </a:p>
          <a:p>
            <a:r>
              <a:rPr lang="en-US" sz="2600" dirty="0"/>
              <a:t>Without the Patient, the Appointment cannot exist.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relationships: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95" y="2108201"/>
            <a:ext cx="14050913" cy="3907009"/>
          </a:xfrm>
        </p:spPr>
        <p:txBody>
          <a:bodyPr numCol="2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1. One-to-One (1:1):Each Patient has one MedicalRecord, and each MedicalRecord belongs to one Patient</a:t>
            </a:r>
            <a:r>
              <a:rPr lang="en-US" sz="1600" b="1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Patient</a:t>
            </a:r>
            <a:r>
              <a:rPr lang="en-US" sz="1600" b="1" dirty="0"/>
              <a:t>(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  PatientID PRIMARY KEY,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  Name,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  DOB</a:t>
            </a:r>
          </a:p>
          <a:p>
            <a:pPr>
              <a:lnSpc>
                <a:spcPct val="100000"/>
              </a:lnSpc>
            </a:pPr>
            <a:r>
              <a:rPr lang="en-US" sz="1600" b="1" dirty="0" smtClean="0"/>
              <a:t>)</a:t>
            </a: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MedicalRecord</a:t>
            </a:r>
            <a:r>
              <a:rPr lang="en-US" sz="1600" b="1" dirty="0"/>
              <a:t>(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  </a:t>
            </a:r>
            <a:r>
              <a:rPr lang="en-US" sz="1600" b="1" dirty="0" err="1"/>
              <a:t>RecordID</a:t>
            </a:r>
            <a:r>
              <a:rPr lang="en-US" sz="1600" b="1" dirty="0"/>
              <a:t> PRIMARY KEY,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  PatientID UNIQUE FOREIGN KEY → Patient(PatientID),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  Diagnosis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)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551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relationships: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097" y="2108201"/>
            <a:ext cx="12195672" cy="3760891"/>
          </a:xfrm>
        </p:spPr>
        <p:txBody>
          <a:bodyPr numCol="2">
            <a:noAutofit/>
          </a:bodyPr>
          <a:lstStyle/>
          <a:p>
            <a:r>
              <a:rPr lang="en-US" sz="2000" b="1" dirty="0"/>
              <a:t>2. One-to-Many (1:N</a:t>
            </a:r>
            <a:r>
              <a:rPr lang="en-US" sz="2000" b="1" dirty="0" smtClean="0"/>
              <a:t>) or many to </a:t>
            </a:r>
            <a:r>
              <a:rPr lang="en-US" sz="2000" dirty="0" smtClean="0"/>
              <a:t>1:</a:t>
            </a:r>
            <a:r>
              <a:rPr lang="en-US" sz="2000" dirty="0"/>
              <a:t>One Doctor can have many Appointments, but each Appointment is with only one Doctor.</a:t>
            </a:r>
            <a:endParaRPr lang="en-US" sz="2000" dirty="0" smtClean="0"/>
          </a:p>
          <a:p>
            <a:r>
              <a:rPr lang="en-US" sz="2000" b="1" dirty="0">
                <a:solidFill>
                  <a:srgbClr val="FF0000"/>
                </a:solidFill>
              </a:rPr>
              <a:t>Doctor</a:t>
            </a:r>
            <a:r>
              <a:rPr lang="en-US" sz="2000" dirty="0"/>
              <a:t>(</a:t>
            </a:r>
          </a:p>
          <a:p>
            <a:r>
              <a:rPr lang="en-US" sz="2000" dirty="0"/>
              <a:t>  DoctorID PRIMARY KEY,</a:t>
            </a:r>
          </a:p>
          <a:p>
            <a:r>
              <a:rPr lang="en-US" sz="2000" dirty="0"/>
              <a:t>  Name</a:t>
            </a:r>
          </a:p>
          <a:p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Appointment</a:t>
            </a:r>
            <a:r>
              <a:rPr lang="en-US" sz="2000" dirty="0"/>
              <a:t>(</a:t>
            </a:r>
          </a:p>
          <a:p>
            <a:r>
              <a:rPr lang="en-US" sz="2000" dirty="0"/>
              <a:t>  AppointmentID PRIMARY KEY,</a:t>
            </a:r>
          </a:p>
          <a:p>
            <a:r>
              <a:rPr lang="en-US" sz="2000" dirty="0"/>
              <a:t>  DoctorID FOREIGN KEY → Doctor(DoctorID),</a:t>
            </a:r>
          </a:p>
          <a:p>
            <a:r>
              <a:rPr lang="en-US" sz="2000" dirty="0"/>
              <a:t>  Date,</a:t>
            </a:r>
          </a:p>
          <a:p>
            <a:r>
              <a:rPr lang="en-US" sz="2000" dirty="0"/>
              <a:t>  Reason</a:t>
            </a:r>
          </a:p>
          <a:p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26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Relationships: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22" y="2108201"/>
            <a:ext cx="11788048" cy="4281582"/>
          </a:xfrm>
        </p:spPr>
        <p:txBody>
          <a:bodyPr numCol="2">
            <a:normAutofit fontScale="92500" lnSpcReduction="20000"/>
          </a:bodyPr>
          <a:lstStyle/>
          <a:p>
            <a:r>
              <a:rPr lang="en-US" b="1" dirty="0"/>
              <a:t>3. Many-to-Many (M:N</a:t>
            </a:r>
            <a:r>
              <a:rPr lang="en-US" b="1" dirty="0" smtClean="0"/>
              <a:t>):</a:t>
            </a:r>
          </a:p>
          <a:p>
            <a:r>
              <a:rPr lang="en-US" b="1" dirty="0">
                <a:solidFill>
                  <a:srgbClr val="FF0000"/>
                </a:solidFill>
              </a:rPr>
              <a:t>Patient</a:t>
            </a:r>
            <a:r>
              <a:rPr lang="en-US" dirty="0"/>
              <a:t>(</a:t>
            </a:r>
          </a:p>
          <a:p>
            <a:r>
              <a:rPr lang="en-US" dirty="0"/>
              <a:t>  PatientID PRIMARY KEY,</a:t>
            </a:r>
          </a:p>
          <a:p>
            <a:r>
              <a:rPr lang="en-US" dirty="0"/>
              <a:t>  Name,</a:t>
            </a:r>
          </a:p>
          <a:p>
            <a:r>
              <a:rPr lang="en-US" dirty="0"/>
              <a:t>  DOB</a:t>
            </a:r>
          </a:p>
          <a:p>
            <a:r>
              <a:rPr lang="en-US" dirty="0"/>
              <a:t>)</a:t>
            </a:r>
          </a:p>
          <a:p>
            <a:r>
              <a:rPr lang="en-US" b="1" dirty="0">
                <a:solidFill>
                  <a:srgbClr val="FF0000"/>
                </a:solidFill>
              </a:rPr>
              <a:t>Medication</a:t>
            </a:r>
            <a:r>
              <a:rPr lang="en-US" dirty="0"/>
              <a:t>(</a:t>
            </a:r>
          </a:p>
          <a:p>
            <a:r>
              <a:rPr lang="en-US" dirty="0"/>
              <a:t>  MedicationID PRIMARY KEY,</a:t>
            </a:r>
          </a:p>
          <a:p>
            <a:r>
              <a:rPr lang="en-US" dirty="0"/>
              <a:t>  Name,</a:t>
            </a:r>
          </a:p>
          <a:p>
            <a:r>
              <a:rPr lang="en-US" dirty="0"/>
              <a:t>  Dosage</a:t>
            </a:r>
          </a:p>
          <a:p>
            <a:r>
              <a:rPr lang="en-US" dirty="0"/>
              <a:t>) </a:t>
            </a:r>
            <a:r>
              <a:rPr lang="en-US" b="1" dirty="0" err="1">
                <a:solidFill>
                  <a:srgbClr val="FF0000"/>
                </a:solidFill>
              </a:rPr>
              <a:t>Patient_Medication</a:t>
            </a:r>
            <a:r>
              <a:rPr lang="en-US" dirty="0"/>
              <a:t>(</a:t>
            </a:r>
          </a:p>
          <a:p>
            <a:r>
              <a:rPr lang="en-US" dirty="0"/>
              <a:t>  PatientID FOREIGN KEY → Patient(PatientID),</a:t>
            </a:r>
          </a:p>
          <a:p>
            <a:r>
              <a:rPr lang="en-US" dirty="0"/>
              <a:t>  MedicationID FOREIGN KEY → Medication(MedicationID),</a:t>
            </a:r>
          </a:p>
          <a:p>
            <a:r>
              <a:rPr lang="en-US" dirty="0"/>
              <a:t>  StartDate,</a:t>
            </a:r>
          </a:p>
          <a:p>
            <a:r>
              <a:rPr lang="en-US" dirty="0"/>
              <a:t>  EndDate,</a:t>
            </a:r>
          </a:p>
          <a:p>
            <a:r>
              <a:rPr lang="en-US" dirty="0"/>
              <a:t>  PRIMARY KEY (PatientID, MedicationID)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6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Scenario: Library Book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4980"/>
            <a:ext cx="10058400" cy="3760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Books are published by </a:t>
            </a:r>
            <a:r>
              <a:rPr lang="en-US" sz="2800" b="1" dirty="0" smtClean="0"/>
              <a:t>publishers.</a:t>
            </a: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Members borrow books from the library.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Each book has attributes like title, author, price, availability, and a unique 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A book can only be borrowed by one member at a time (no duplicates).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A member can borrow multiple books.</a:t>
            </a:r>
          </a:p>
          <a:p>
            <a:pPr marL="0" indent="0">
              <a:buNone/>
            </a:pPr>
            <a:r>
              <a:rPr lang="en-US" sz="4000" b="1" dirty="0"/>
              <a:t/>
            </a:r>
            <a:br>
              <a:rPr lang="en-US" sz="4000" b="1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335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699250" cy="837117"/>
          </a:xfrm>
        </p:spPr>
        <p:txBody>
          <a:bodyPr/>
          <a:lstStyle/>
          <a:p>
            <a:r>
              <a:rPr lang="en-US" dirty="0" smtClean="0"/>
              <a:t>ER-diagram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3" y="1265145"/>
            <a:ext cx="11865166" cy="4835197"/>
          </a:xfrm>
        </p:spPr>
      </p:pic>
    </p:spTree>
    <p:extLst>
      <p:ext uri="{BB962C8B-B14F-4D97-AF65-F5344CB8AC3E}">
        <p14:creationId xmlns:p14="http://schemas.microsoft.com/office/powerpoint/2010/main" val="231996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341640" cy="6828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52" y="955464"/>
            <a:ext cx="10675344" cy="4913524"/>
          </a:xfrm>
          <a:gradFill>
            <a:gsLst>
              <a:gs pos="0">
                <a:srgbClr val="9BA8B7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51575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886537" cy="671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905919"/>
            <a:ext cx="11633813" cy="3910988"/>
          </a:xfrm>
        </p:spPr>
        <p:txBody>
          <a:bodyPr numCol="3">
            <a:noAutofit/>
          </a:bodyPr>
          <a:lstStyle/>
          <a:p>
            <a:r>
              <a:rPr lang="en-US" sz="2400" dirty="0"/>
              <a:t>CREATE TABLE Publisher (</a:t>
            </a:r>
          </a:p>
          <a:p>
            <a:r>
              <a:rPr lang="en-US" sz="2400" dirty="0"/>
              <a:t>    pub_id INT PRIMARY KEY,</a:t>
            </a:r>
          </a:p>
          <a:p>
            <a:r>
              <a:rPr lang="en-US" sz="2400" dirty="0"/>
              <a:t>    name VARCHAR(100),</a:t>
            </a:r>
          </a:p>
          <a:p>
            <a:r>
              <a:rPr lang="en-US" sz="2400" dirty="0"/>
              <a:t>    address VARCHAR(200)</a:t>
            </a:r>
          </a:p>
          <a:p>
            <a:r>
              <a:rPr lang="en-US" sz="2400" dirty="0" smtClean="0"/>
              <a:t>);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</a:t>
            </a:r>
            <a:r>
              <a:rPr lang="en-US" sz="2400" dirty="0" smtClean="0"/>
              <a:t>REATE </a:t>
            </a:r>
            <a:r>
              <a:rPr lang="en-US" sz="2400" dirty="0"/>
              <a:t>TABLE Books (</a:t>
            </a:r>
          </a:p>
          <a:p>
            <a:pPr marL="0" indent="0">
              <a:buNone/>
            </a:pPr>
            <a:r>
              <a:rPr lang="en-US" sz="2400" dirty="0"/>
              <a:t>    book_id INT PRIMARY KEY,</a:t>
            </a:r>
          </a:p>
          <a:p>
            <a:pPr marL="0" indent="0">
              <a:buNone/>
            </a:pPr>
            <a:r>
              <a:rPr lang="en-US" sz="2400" dirty="0"/>
              <a:t>    title VARCHAR(100),</a:t>
            </a:r>
          </a:p>
          <a:p>
            <a:pPr marL="0" indent="0">
              <a:buNone/>
            </a:pPr>
            <a:r>
              <a:rPr lang="en-US" sz="2400" dirty="0"/>
              <a:t>    price DECIMAL(10,2),</a:t>
            </a:r>
          </a:p>
          <a:p>
            <a:pPr marL="0" indent="0">
              <a:buNone/>
            </a:pPr>
            <a:r>
              <a:rPr lang="en-US" sz="2400" dirty="0"/>
              <a:t>    available BOOLEAN,</a:t>
            </a:r>
          </a:p>
          <a:p>
            <a:pPr marL="0" indent="0">
              <a:buNone/>
            </a:pPr>
            <a:r>
              <a:rPr lang="en-US" sz="2400" dirty="0"/>
              <a:t>    author VARCHAR(100),</a:t>
            </a:r>
          </a:p>
          <a:p>
            <a:pPr marL="0" indent="0">
              <a:buNone/>
            </a:pPr>
            <a:r>
              <a:rPr lang="en-US" sz="2400" dirty="0"/>
              <a:t>    pub_id INT,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FOREIGN </a:t>
            </a:r>
            <a:r>
              <a:rPr lang="en-US" sz="2400" dirty="0"/>
              <a:t>KEY (pub_id) REFERENCES Publisher(pub_id)</a:t>
            </a:r>
          </a:p>
          <a:p>
            <a:pPr marL="0" indent="0">
              <a:buNone/>
            </a:pP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2821820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955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08201"/>
            <a:ext cx="12192000" cy="4325650"/>
          </a:xfrm>
        </p:spPr>
        <p:txBody>
          <a:bodyPr numCol="2">
            <a:normAutofit/>
          </a:bodyPr>
          <a:lstStyle/>
          <a:p>
            <a:r>
              <a:rPr lang="en-US" dirty="0"/>
              <a:t>CREATE TABLE Member </a:t>
            </a:r>
            <a:r>
              <a:rPr lang="en-US" dirty="0" smtClean="0"/>
              <a:t>(                                             </a:t>
            </a:r>
            <a:endParaRPr lang="en-US" dirty="0"/>
          </a:p>
          <a:p>
            <a:r>
              <a:rPr lang="en-US" dirty="0"/>
              <a:t>    memb_id INT PRIMARY KEY,</a:t>
            </a:r>
          </a:p>
          <a:p>
            <a:r>
              <a:rPr lang="en-US" dirty="0"/>
              <a:t>    member_name VARCHAR(100),</a:t>
            </a:r>
          </a:p>
          <a:p>
            <a:r>
              <a:rPr lang="en-US" dirty="0"/>
              <a:t>    member_address VARCHAR(200),</a:t>
            </a:r>
          </a:p>
          <a:p>
            <a:r>
              <a:rPr lang="en-US" dirty="0"/>
              <a:t>    phone_number VARCHAR(15)</a:t>
            </a:r>
          </a:p>
          <a:p>
            <a:r>
              <a:rPr lang="en-US" dirty="0" smtClean="0"/>
              <a:t>);CREATE </a:t>
            </a:r>
            <a:r>
              <a:rPr lang="en-US" dirty="0"/>
              <a:t>TABLE Borrowed (</a:t>
            </a:r>
          </a:p>
          <a:p>
            <a:r>
              <a:rPr lang="en-US" dirty="0"/>
              <a:t>    book_id INT,</a:t>
            </a:r>
          </a:p>
          <a:p>
            <a:r>
              <a:rPr lang="en-US" dirty="0"/>
              <a:t>    memb_id INT</a:t>
            </a:r>
            <a:r>
              <a:rPr lang="en-US" dirty="0" smtClean="0"/>
              <a:t>,</a:t>
            </a:r>
          </a:p>
          <a:p>
            <a:r>
              <a:rPr lang="en-US" dirty="0"/>
              <a:t> borrowed_date DATE,</a:t>
            </a:r>
          </a:p>
          <a:p>
            <a:r>
              <a:rPr lang="en-US" dirty="0"/>
              <a:t>    return_date DATE,</a:t>
            </a:r>
          </a:p>
          <a:p>
            <a:r>
              <a:rPr lang="en-US" dirty="0"/>
              <a:t>    PRIMARY KEY (book_id, memb_id),</a:t>
            </a:r>
          </a:p>
          <a:p>
            <a:r>
              <a:rPr lang="en-US" dirty="0"/>
              <a:t>    FOREIGN KEY (book_id) REFERENCES Books(book_id),</a:t>
            </a:r>
          </a:p>
          <a:p>
            <a:r>
              <a:rPr lang="en-US" dirty="0"/>
              <a:t>    FOREIGN KEY (memb_id) REFERENCES Member(memb_id)</a:t>
            </a:r>
          </a:p>
          <a:p>
            <a:r>
              <a:rPr lang="en-US" dirty="0"/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75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4000" b="1" u="sng" dirty="0" smtClean="0">
                <a:solidFill>
                  <a:srgbClr val="3A373F"/>
                </a:solidFill>
              </a:rPr>
              <a:t>Benefits: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4000" b="1" u="sng" dirty="0" smtClean="0">
              <a:solidFill>
                <a:srgbClr val="304646"/>
              </a:solidFill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solidFill>
                  <a:schemeClr val="tx1"/>
                </a:solidFill>
                <a:latin typeface="Arial" panose="020B0604020202020204" pitchFamily="34" charset="0"/>
              </a:rPr>
              <a:t>Eliminates 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duplicate data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Reduces data anomalies (insert, update, delete)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Improves data consistency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Enhances maintainability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7314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Objectives: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5" y="2108201"/>
            <a:ext cx="11710931" cy="4270565"/>
          </a:xfrm>
        </p:spPr>
        <p:txBody>
          <a:bodyPr numCol="2">
            <a:no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304646"/>
                </a:solidFill>
              </a:rPr>
              <a:t>What is DB design ?Importance?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304646"/>
                </a:solidFill>
              </a:rPr>
              <a:t>Some risks and solutions?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304646"/>
                </a:solidFill>
              </a:rPr>
              <a:t>Some keys and concepts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304646"/>
                </a:solidFill>
              </a:rPr>
              <a:t>ER-diagram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b="1" dirty="0" smtClean="0">
              <a:solidFill>
                <a:srgbClr val="304646"/>
              </a:solidFill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sz="2400" b="1" dirty="0" smtClean="0">
              <a:solidFill>
                <a:srgbClr val="304646"/>
              </a:solidFill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304646"/>
                </a:solidFill>
              </a:rPr>
              <a:t>Relational Schema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304646"/>
                </a:solidFill>
              </a:rPr>
              <a:t>SQL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304646"/>
                </a:solidFill>
              </a:rPr>
              <a:t>Normalization and its importance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304646"/>
                </a:solidFill>
              </a:rPr>
              <a:t>Importance of </a:t>
            </a:r>
            <a:r>
              <a:rPr lang="en-US" sz="2400" b="1" dirty="0" smtClean="0">
                <a:solidFill>
                  <a:srgbClr val="304646"/>
                </a:solidFill>
              </a:rPr>
              <a:t>DB in SE</a:t>
            </a:r>
            <a:endParaRPr lang="en-US" sz="2400" b="1" dirty="0" smtClean="0">
              <a:solidFill>
                <a:srgbClr val="304646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30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2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NF –Unnormalized 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264691"/>
              </p:ext>
            </p:extLst>
          </p:nvPr>
        </p:nvGraphicFramePr>
        <p:xfrm>
          <a:off x="1096963" y="2886418"/>
          <a:ext cx="7617380" cy="2161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476">
                  <a:extLst>
                    <a:ext uri="{9D8B030D-6E8A-4147-A177-3AD203B41FA5}">
                      <a16:colId xmlns:a16="http://schemas.microsoft.com/office/drawing/2014/main" val="2275480595"/>
                    </a:ext>
                  </a:extLst>
                </a:gridCol>
                <a:gridCol w="1523476">
                  <a:extLst>
                    <a:ext uri="{9D8B030D-6E8A-4147-A177-3AD203B41FA5}">
                      <a16:colId xmlns:a16="http://schemas.microsoft.com/office/drawing/2014/main" val="1036909965"/>
                    </a:ext>
                  </a:extLst>
                </a:gridCol>
                <a:gridCol w="1507738">
                  <a:extLst>
                    <a:ext uri="{9D8B030D-6E8A-4147-A177-3AD203B41FA5}">
                      <a16:colId xmlns:a16="http://schemas.microsoft.com/office/drawing/2014/main" val="2528453417"/>
                    </a:ext>
                  </a:extLst>
                </a:gridCol>
                <a:gridCol w="1539214">
                  <a:extLst>
                    <a:ext uri="{9D8B030D-6E8A-4147-A177-3AD203B41FA5}">
                      <a16:colId xmlns:a16="http://schemas.microsoft.com/office/drawing/2014/main" val="1294751764"/>
                    </a:ext>
                  </a:extLst>
                </a:gridCol>
                <a:gridCol w="1523476">
                  <a:extLst>
                    <a:ext uri="{9D8B030D-6E8A-4147-A177-3AD203B41FA5}">
                      <a16:colId xmlns:a16="http://schemas.microsoft.com/office/drawing/2014/main" val="4131863817"/>
                    </a:ext>
                  </a:extLst>
                </a:gridCol>
              </a:tblGrid>
              <a:tr h="881351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Symptoms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750"/>
                  </a:ext>
                </a:extLst>
              </a:tr>
              <a:tr h="563305">
                <a:tc>
                  <a:txBody>
                    <a:bodyPr/>
                    <a:lstStyle/>
                    <a:p>
                      <a:r>
                        <a:rPr lang="en-US" dirty="0" smtClean="0"/>
                        <a:t>P01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Fever, Cough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Dr. 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Cardiology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40911"/>
                  </a:ext>
                </a:extLst>
              </a:tr>
              <a:tr h="563305">
                <a:tc>
                  <a:txBody>
                    <a:bodyPr/>
                    <a:lstStyle/>
                    <a:p>
                      <a:r>
                        <a:rPr lang="en-US" dirty="0" smtClean="0"/>
                        <a:t> P02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Headache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Dr. Kim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Neurology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5342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6963" y="2208748"/>
            <a:ext cx="3871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PatientAppointments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9117242" y="2886418"/>
            <a:ext cx="25716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problem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_</a:t>
            </a:r>
            <a:r>
              <a:rPr lang="en-US" sz="2800" dirty="0" smtClean="0">
                <a:solidFill>
                  <a:srgbClr val="FF0000"/>
                </a:solidFill>
              </a:rPr>
              <a:t>Multiple </a:t>
            </a:r>
            <a:r>
              <a:rPr lang="en-US" sz="2800" dirty="0">
                <a:solidFill>
                  <a:srgbClr val="FF0000"/>
                </a:solidFill>
              </a:rPr>
              <a:t>symptoms in one field</a:t>
            </a:r>
          </a:p>
        </p:txBody>
      </p:sp>
    </p:spTree>
    <p:extLst>
      <p:ext uri="{BB962C8B-B14F-4D97-AF65-F5344CB8AC3E}">
        <p14:creationId xmlns:p14="http://schemas.microsoft.com/office/powerpoint/2010/main" val="4115660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1NF-First Normal 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262821"/>
              </p:ext>
            </p:extLst>
          </p:nvPr>
        </p:nvGraphicFramePr>
        <p:xfrm>
          <a:off x="314765" y="2471756"/>
          <a:ext cx="7826700" cy="252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340">
                  <a:extLst>
                    <a:ext uri="{9D8B030D-6E8A-4147-A177-3AD203B41FA5}">
                      <a16:colId xmlns:a16="http://schemas.microsoft.com/office/drawing/2014/main" val="2269883042"/>
                    </a:ext>
                  </a:extLst>
                </a:gridCol>
                <a:gridCol w="1565340">
                  <a:extLst>
                    <a:ext uri="{9D8B030D-6E8A-4147-A177-3AD203B41FA5}">
                      <a16:colId xmlns:a16="http://schemas.microsoft.com/office/drawing/2014/main" val="3131838124"/>
                    </a:ext>
                  </a:extLst>
                </a:gridCol>
                <a:gridCol w="1565340">
                  <a:extLst>
                    <a:ext uri="{9D8B030D-6E8A-4147-A177-3AD203B41FA5}">
                      <a16:colId xmlns:a16="http://schemas.microsoft.com/office/drawing/2014/main" val="401680744"/>
                    </a:ext>
                  </a:extLst>
                </a:gridCol>
                <a:gridCol w="1565340">
                  <a:extLst>
                    <a:ext uri="{9D8B030D-6E8A-4147-A177-3AD203B41FA5}">
                      <a16:colId xmlns:a16="http://schemas.microsoft.com/office/drawing/2014/main" val="1210592117"/>
                    </a:ext>
                  </a:extLst>
                </a:gridCol>
                <a:gridCol w="1565340">
                  <a:extLst>
                    <a:ext uri="{9D8B030D-6E8A-4147-A177-3AD203B41FA5}">
                      <a16:colId xmlns:a16="http://schemas.microsoft.com/office/drawing/2014/main" val="2494392367"/>
                    </a:ext>
                  </a:extLst>
                </a:gridCol>
              </a:tblGrid>
              <a:tr h="632475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Patient-id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Symptoms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79090"/>
                  </a:ext>
                </a:extLst>
              </a:tr>
              <a:tr h="632475">
                <a:tc>
                  <a:txBody>
                    <a:bodyPr/>
                    <a:lstStyle/>
                    <a:p>
                      <a:r>
                        <a:rPr lang="en-US" dirty="0" smtClean="0"/>
                        <a:t>P01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Fever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Dr. 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Cardiology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00827"/>
                  </a:ext>
                </a:extLst>
              </a:tr>
              <a:tr h="632475">
                <a:tc>
                  <a:txBody>
                    <a:bodyPr/>
                    <a:lstStyle/>
                    <a:p>
                      <a:r>
                        <a:rPr lang="en-US" dirty="0" smtClean="0"/>
                        <a:t>P01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Cough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Dr. 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Cardiology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45989"/>
                  </a:ext>
                </a:extLst>
              </a:tr>
              <a:tr h="632475">
                <a:tc>
                  <a:txBody>
                    <a:bodyPr/>
                    <a:lstStyle/>
                    <a:p>
                      <a:r>
                        <a:rPr lang="en-US" dirty="0" smtClean="0"/>
                        <a:t> P02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Headache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Dr. Kim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Neurology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3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43297" y="2703110"/>
            <a:ext cx="385073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Removes repeating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groups </a:t>
            </a:r>
          </a:p>
          <a:p>
            <a:r>
              <a:rPr lang="en-US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or 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nested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data</a:t>
            </a:r>
          </a:p>
          <a:p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Makes querying and </a:t>
            </a:r>
            <a:r>
              <a:rPr lang="en-US" sz="2000" b="1" dirty="0" smtClean="0">
                <a:solidFill>
                  <a:srgbClr val="FF0000"/>
                </a:solidFill>
              </a:rPr>
              <a:t>filtering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data simpler and more reliable.</a:t>
            </a: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6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2NF_Second </a:t>
            </a:r>
            <a:r>
              <a:rPr lang="en-US" dirty="0"/>
              <a:t>N</a:t>
            </a:r>
            <a:r>
              <a:rPr lang="en-US" dirty="0" smtClean="0"/>
              <a:t>ormal </a:t>
            </a:r>
            <a:r>
              <a:rPr lang="en-US" dirty="0"/>
              <a:t>F</a:t>
            </a:r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Remove partial dependencies (data depending on part of a composite key)</a:t>
            </a:r>
          </a:p>
          <a:p>
            <a:r>
              <a:rPr lang="en-US" b="1" dirty="0"/>
              <a:t>Separate out repeating Doctor info into a new table:</a:t>
            </a:r>
          </a:p>
          <a:p>
            <a:endParaRPr lang="en-US" b="1" dirty="0" smtClean="0"/>
          </a:p>
          <a:p>
            <a:r>
              <a:rPr lang="en-US" b="1" dirty="0">
                <a:solidFill>
                  <a:srgbClr val="FF0000"/>
                </a:solidFill>
              </a:rPr>
              <a:t>Patient(PatientID, Name)</a:t>
            </a:r>
          </a:p>
          <a:p>
            <a:r>
              <a:rPr lang="en-US" b="1" dirty="0">
                <a:solidFill>
                  <a:srgbClr val="FF0000"/>
                </a:solidFill>
              </a:rPr>
              <a:t>Symptom(PatientID, Symptom)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Doctor(Doctor Name</a:t>
            </a:r>
            <a:r>
              <a:rPr lang="en-US" b="1" dirty="0">
                <a:solidFill>
                  <a:srgbClr val="FF0000"/>
                </a:solidFill>
              </a:rPr>
              <a:t>, DoctorDept)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31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3NF-Third Normal Form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7451" y="2382513"/>
            <a:ext cx="82846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transitive dependencies (non-key fields depending on other non-key fields)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doctor and department into separate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baseline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Patient(PatientID, Name)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Symptom(PatientID, Symptom)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Doctor(</a:t>
            </a:r>
            <a:r>
              <a:rPr lang="en-US" altLang="en-US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DoctorName</a:t>
            </a: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, DeptID)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Department(</a:t>
            </a:r>
            <a:r>
              <a:rPr lang="en-US" altLang="en-US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DeptID</a:t>
            </a: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DeptName</a:t>
            </a:r>
            <a:r>
              <a:rPr lang="en-US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4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Base Supports Software Engineering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4" y="2181341"/>
            <a:ext cx="5097272" cy="4142342"/>
          </a:xfrm>
        </p:spPr>
      </p:pic>
      <p:sp>
        <p:nvSpPr>
          <p:cNvPr id="5" name="Rectangle 4"/>
          <p:cNvSpPr/>
          <p:nvPr/>
        </p:nvSpPr>
        <p:spPr>
          <a:xfrm>
            <a:off x="5736116" y="2353533"/>
            <a:ext cx="6096000" cy="74174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Well-normalized databases improve code quality and reduce errors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Support modular development, where teams can work on independent parts (e.g., patients, doctors, appointments)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Critical for building scalable, reliable, and secure </a:t>
            </a:r>
            <a:r>
              <a:rPr lang="en-US" sz="2800" b="1" dirty="0" smtClean="0"/>
              <a:t>systems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/>
          </a:p>
          <a:p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769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7119"/>
            <a:ext cx="12192000" cy="4875882"/>
          </a:xfrm>
          <a:gradFill>
            <a:gsLst>
              <a:gs pos="0">
                <a:srgbClr val="53A5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pPr lvl="0"/>
            <a:r>
              <a:rPr lang="en-US" sz="4800" dirty="0"/>
              <a:t>"A good database design is the foundation of any reliable software system. Normalization brings order to chaos by eliminating redundancy and preserving data integrity."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07" y="4953000"/>
            <a:ext cx="12191966" cy="808822"/>
          </a:xfrm>
          <a:gradFill>
            <a:gsLst>
              <a:gs pos="0">
                <a:srgbClr val="53A5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Data Base  design and normalization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42" y="0"/>
            <a:ext cx="10602633" cy="1663547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What is database design?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3884"/>
            <a:ext cx="5486287" cy="4549967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63518" y="1972020"/>
            <a:ext cx="6628482" cy="416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3200" b="1" dirty="0">
                <a:latin typeface="Arial" panose="020B0604020202020204" pitchFamily="34" charset="0"/>
              </a:rPr>
              <a:t>Organizing data into structured tables.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3200" b="1" dirty="0">
                <a:latin typeface="Arial" panose="020B0604020202020204" pitchFamily="34" charset="0"/>
              </a:rPr>
              <a:t>Defining relationships between tables.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3200" b="1" dirty="0">
                <a:latin typeface="Arial" panose="020B0604020202020204" pitchFamily="34" charset="0"/>
              </a:rPr>
              <a:t>Ensuring data accuracy and consistency.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3200" b="1" dirty="0">
                <a:latin typeface="Arial" panose="020B0604020202020204" pitchFamily="34" charset="0"/>
              </a:rPr>
              <a:t>Supporting efficient data storage and retrieval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2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DB DESIGN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2811" y="1933575"/>
            <a:ext cx="1072592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data is accurate, consistent, and organized.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data redundancy and improves efficiency.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 data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 , querying , and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faster and easier.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scalability and future system growth.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data security and integrity.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55" y="286603"/>
            <a:ext cx="11766015" cy="1450757"/>
          </a:xfrm>
        </p:spPr>
        <p:txBody>
          <a:bodyPr/>
          <a:lstStyle/>
          <a:p>
            <a:pPr algn="ctr"/>
            <a:r>
              <a:rPr lang="en-US" dirty="0" smtClean="0"/>
              <a:t>RISK &amp; SOLUTION IN DB DESIGN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035088"/>
              </p:ext>
            </p:extLst>
          </p:nvPr>
        </p:nvGraphicFramePr>
        <p:xfrm>
          <a:off x="-3" y="1916933"/>
          <a:ext cx="12192002" cy="4875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421">
                  <a:extLst>
                    <a:ext uri="{9D8B030D-6E8A-4147-A177-3AD203B41FA5}">
                      <a16:colId xmlns:a16="http://schemas.microsoft.com/office/drawing/2014/main" val="3733479026"/>
                    </a:ext>
                  </a:extLst>
                </a:gridCol>
                <a:gridCol w="7564581">
                  <a:extLst>
                    <a:ext uri="{9D8B030D-6E8A-4147-A177-3AD203B41FA5}">
                      <a16:colId xmlns:a16="http://schemas.microsoft.com/office/drawing/2014/main" val="3723473421"/>
                    </a:ext>
                  </a:extLst>
                </a:gridCol>
              </a:tblGrid>
              <a:tr h="583896">
                <a:tc>
                  <a:txBody>
                    <a:bodyPr/>
                    <a:lstStyle/>
                    <a:p>
                      <a:pPr algn="ctr"/>
                      <a:r>
                        <a:rPr lang="en-US" sz="3200" b="1" u="sng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RISK</a:t>
                      </a:r>
                      <a:endParaRPr lang="en-US" sz="3200" b="1" u="sng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u="sng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SOLUTION</a:t>
                      </a:r>
                      <a:endParaRPr lang="en-US" sz="3600" u="sng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815680"/>
                  </a:ext>
                </a:extLst>
              </a:tr>
              <a:tr h="705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Poor normalization</a:t>
                      </a:r>
                      <a:endParaRPr lang="en-US" sz="20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Apply proper normalization rules (1NF to 3NF) during design</a:t>
                      </a:r>
                      <a:endParaRPr lang="en-US" sz="20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78628"/>
                  </a:ext>
                </a:extLst>
              </a:tr>
              <a:tr h="705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Over-normalization</a:t>
                      </a:r>
                      <a:endParaRPr lang="en-US" sz="20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Balance normalization with performance needs ; denormalize when necessary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93875"/>
                  </a:ext>
                </a:extLst>
              </a:tr>
              <a:tr h="705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Lack of scalability</a:t>
                      </a:r>
                      <a:endParaRPr lang="en-US" sz="20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Design with modular, flexible structures and plan for growth.</a:t>
                      </a:r>
                      <a:endParaRPr lang="en-US" sz="20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312087"/>
                  </a:ext>
                </a:extLst>
              </a:tr>
              <a:tr h="705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Weak data integrity rules</a:t>
                      </a:r>
                      <a:endParaRPr lang="en-US" sz="20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Use constraints like NOT NULL, UNIQUE, CHECK, and foreign keys.</a:t>
                      </a:r>
                      <a:endParaRPr lang="en-US" sz="20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80838"/>
                  </a:ext>
                </a:extLst>
              </a:tr>
              <a:tr h="705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Security flaws</a:t>
                      </a:r>
                      <a:endParaRPr lang="en-US" sz="20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Implement role-based access control and encrypt sensitive data.</a:t>
                      </a:r>
                      <a:endParaRPr lang="en-US" sz="20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041939"/>
                  </a:ext>
                </a:extLst>
              </a:tr>
              <a:tr h="7058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Bad relationship modeling</a:t>
                      </a:r>
                      <a:endParaRPr lang="en-US" sz="20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Use Entity-Relationship (ER) diagrams to define correct relationships.</a:t>
                      </a:r>
                      <a:endParaRPr lang="en-US" sz="2000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2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13527"/>
            <a:ext cx="10850880" cy="4322618"/>
          </a:xfrm>
        </p:spPr>
        <p:txBody>
          <a:bodyPr>
            <a:normAutofit lnSpcReduction="10000"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• </a:t>
            </a:r>
            <a:r>
              <a:rPr lang="en-US" altLang="en-US" b="1" dirty="0">
                <a:solidFill>
                  <a:srgbClr val="FF0000"/>
                </a:solidFill>
              </a:rPr>
              <a:t>Conceptual </a:t>
            </a:r>
            <a:r>
              <a:rPr lang="en-US" altLang="en-US" b="1" dirty="0" smtClean="0">
                <a:solidFill>
                  <a:srgbClr val="FF0000"/>
                </a:solidFill>
              </a:rPr>
              <a:t>Design (ER-diagram)</a:t>
            </a:r>
            <a:endParaRPr lang="en-US" alt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Transforms data requirements to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conceptual model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Conceptual model describes data entities, relationships, constraints,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etc. on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high-level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Does not contain any implementation details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Independent of used software and hardware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• </a:t>
            </a:r>
            <a:r>
              <a:rPr lang="en-US" altLang="en-US" b="1" dirty="0">
                <a:solidFill>
                  <a:srgbClr val="FF0000"/>
                </a:solidFill>
              </a:rPr>
              <a:t>Logical </a:t>
            </a:r>
            <a:r>
              <a:rPr lang="en-US" altLang="en-US" b="1" dirty="0" smtClean="0">
                <a:solidFill>
                  <a:srgbClr val="FF0000"/>
                </a:solidFill>
              </a:rPr>
              <a:t>Design (relational schema)</a:t>
            </a:r>
            <a:endParaRPr lang="en-US" alt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Maps the conceptual data model to the logical data model used by the DBMS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e.g. relational model, hierarchical model,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Technology independent conceptual model is adapted to the used DBMS software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</a:rPr>
              <a:t>• </a:t>
            </a:r>
            <a:r>
              <a:rPr lang="en-US" altLang="en-US" b="1" dirty="0">
                <a:solidFill>
                  <a:srgbClr val="FF0000"/>
                </a:solidFill>
              </a:rPr>
              <a:t>Physical </a:t>
            </a:r>
            <a:r>
              <a:rPr lang="en-US" altLang="en-US" b="1" dirty="0" smtClean="0">
                <a:solidFill>
                  <a:srgbClr val="FF0000"/>
                </a:solidFill>
              </a:rPr>
              <a:t>Design (</a:t>
            </a:r>
            <a:r>
              <a:rPr lang="en-US" b="1" dirty="0" smtClean="0">
                <a:solidFill>
                  <a:srgbClr val="FF0000"/>
                </a:solidFill>
              </a:rPr>
              <a:t>Storage/performance tuning)</a:t>
            </a:r>
            <a:endParaRPr lang="en-US" altLang="en-US" b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Creates internal structures needed to efficiently store/manage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Table spaces, indexes, access paths,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Depends on used hardware and DBMS software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MOST COMMON USED KEYS</a:t>
            </a:r>
            <a:endParaRPr lang="en-US" sz="4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/>
              <a:t>      Primary key: A </a:t>
            </a:r>
            <a:r>
              <a:rPr lang="en-US" sz="1600" dirty="0"/>
              <a:t>Primary Key is a column (or set of columns) that uniquely identifies each record in a table</a:t>
            </a:r>
            <a:r>
              <a:rPr lang="en-US" sz="1600" dirty="0" smtClean="0"/>
              <a:t>.   </a:t>
            </a:r>
            <a:r>
              <a:rPr lang="en-US" sz="1600" dirty="0" smtClean="0">
                <a:solidFill>
                  <a:srgbClr val="FF0000"/>
                </a:solidFill>
              </a:rPr>
              <a:t>(can’t be null , can’t have same PK to more than 1 person)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dirty="0" smtClean="0"/>
              <a:t>   example: if we have a patient table __        patient ID is a PK 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dirty="0" smtClean="0"/>
              <a:t>         Foreign key: </a:t>
            </a:r>
            <a:r>
              <a:rPr lang="en-US" sz="1600" dirty="0"/>
              <a:t>Foreign Key is a field in one table that refers to the Primary Key in another table </a:t>
            </a:r>
            <a:r>
              <a:rPr lang="en-US" sz="1600" dirty="0" smtClean="0"/>
              <a:t>, </a:t>
            </a:r>
            <a:r>
              <a:rPr lang="en-US" sz="1600" dirty="0"/>
              <a:t>it creates a link between two </a:t>
            </a:r>
            <a:r>
              <a:rPr lang="en-US" sz="1600" dirty="0" smtClean="0"/>
              <a:t>tables.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(can’t schedule an appointment for a doctor or patient who doesn’t exist in the doctor or patient table)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CREATE TABLE Appointment (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 AppointmentID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INT PRIMARY KEY,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 PatientID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INT,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DoctorID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INT,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Date DATE,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FOREIGN KEY (PatientID) REFERENCES Patient(PatientID),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 FOREIGN KEY (DoctorID) REFERENCES Doctor(DoctorID)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endParaRPr 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+mn-lt"/>
              </a:rPr>
              <a:t>MOST COMMON USED KEYS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8640" y="2253672"/>
            <a:ext cx="11155680" cy="424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 smtClean="0"/>
              <a:t>Candidate key: </a:t>
            </a:r>
            <a:r>
              <a:rPr lang="en-US" altLang="en-US" sz="1600" dirty="0" smtClean="0"/>
              <a:t>A </a:t>
            </a:r>
            <a:r>
              <a:rPr lang="en-US" altLang="en-US" sz="1600" dirty="0"/>
              <a:t>candidate key is any column (or combination of columns) that can uniquely identify a record in a table.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A table can have multiple candidate keys.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Only one is chosen to be the primary key</a:t>
            </a:r>
            <a:r>
              <a:rPr lang="en-US" altLang="en-US" sz="1600" dirty="0" smtClean="0"/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F0000"/>
                </a:solidFill>
              </a:rPr>
              <a:t>Example: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In a Patient table, both PatientID and SSN can uniquely identify a patient — so both are candidate keys, but only </a:t>
            </a:r>
            <a:r>
              <a:rPr lang="en-US" altLang="en-US" sz="1600" dirty="0" smtClean="0"/>
              <a:t>one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/>
              <a:t> </a:t>
            </a:r>
            <a:r>
              <a:rPr lang="en-US" altLang="en-US" sz="1600" dirty="0"/>
              <a:t>becomes the primary key.  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/>
              <a:t>Composite </a:t>
            </a:r>
            <a:r>
              <a:rPr lang="en-US" altLang="en-US" sz="1600" b="1" dirty="0" smtClean="0"/>
              <a:t>Key:</a:t>
            </a:r>
            <a:endParaRPr lang="en-US" altLang="en-US" sz="16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/>
              <a:t>Definition: A Primary Key made of two or more columns.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/>
              <a:t>Used when a single column cannot uniquely identify a record, but the combination can</a:t>
            </a:r>
            <a:r>
              <a:rPr lang="en-US" altLang="en-US" sz="1600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rgbClr val="FF0000"/>
                </a:solidFill>
              </a:rPr>
              <a:t>Example: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In a many-to-many relationship table like Doctor_Nurse: </a:t>
            </a:r>
            <a:r>
              <a:rPr lang="en-US" altLang="en-US" sz="1600" dirty="0" smtClean="0"/>
              <a:t>  </a:t>
            </a:r>
            <a:r>
              <a:rPr lang="en-US" altLang="en-US" sz="1600" dirty="0" smtClean="0">
                <a:solidFill>
                  <a:srgbClr val="FF0000"/>
                </a:solidFill>
              </a:rPr>
              <a:t>CREATE </a:t>
            </a:r>
            <a:r>
              <a:rPr lang="en-US" altLang="en-US" sz="1600" dirty="0">
                <a:solidFill>
                  <a:srgbClr val="FF0000"/>
                </a:solidFill>
              </a:rPr>
              <a:t>TABLE Doctor_Nurse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solidFill>
                  <a:srgbClr val="FF0000"/>
                </a:solidFill>
              </a:rPr>
              <a:t>  DoctorID INT,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solidFill>
                  <a:srgbClr val="FF0000"/>
                </a:solidFill>
              </a:rPr>
              <a:t>NurseID </a:t>
            </a:r>
            <a:r>
              <a:rPr lang="en-US" altLang="en-US" sz="1600" dirty="0">
                <a:solidFill>
                  <a:srgbClr val="FF0000"/>
                </a:solidFill>
              </a:rPr>
              <a:t>INT,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solidFill>
                  <a:srgbClr val="FF0000"/>
                </a:solidFill>
              </a:rPr>
              <a:t> PRIMARY KEY (DoctorID, NurseID)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FF0000"/>
                </a:solidFill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1272</Words>
  <Application>Microsoft Office PowerPoint</Application>
  <PresentationFormat>Widescreen</PresentationFormat>
  <Paragraphs>270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Bookman Old Style</vt:lpstr>
      <vt:lpstr>Calibri</vt:lpstr>
      <vt:lpstr>Franklin Gothic Book</vt:lpstr>
      <vt:lpstr>Wingdings</vt:lpstr>
      <vt:lpstr>1_RetrospectVTI</vt:lpstr>
      <vt:lpstr>Database Design and Normalization</vt:lpstr>
      <vt:lpstr>Objectives:</vt:lpstr>
      <vt:lpstr>"A good database design is the foundation of any reliable software system. Normalization brings order to chaos by eliminating redundancy and preserving data integrity."</vt:lpstr>
      <vt:lpstr>What is database design?</vt:lpstr>
      <vt:lpstr>IMPORTANCE OF DB DESIGN</vt:lpstr>
      <vt:lpstr>RISK &amp; SOLUTION IN DB DESIGN</vt:lpstr>
      <vt:lpstr>Database design </vt:lpstr>
      <vt:lpstr>MOST COMMON USED KEYS</vt:lpstr>
      <vt:lpstr>MOST COMMON USED KEYS</vt:lpstr>
      <vt:lpstr>Let’s break down some concepts?</vt:lpstr>
      <vt:lpstr>Types of relationships:</vt:lpstr>
      <vt:lpstr>Types of relationships:</vt:lpstr>
      <vt:lpstr>Types of Relationships:</vt:lpstr>
      <vt:lpstr>Scenario: Library Book Management System</vt:lpstr>
      <vt:lpstr>ER-diagram</vt:lpstr>
      <vt:lpstr>Relational Schema</vt:lpstr>
      <vt:lpstr>SQL</vt:lpstr>
      <vt:lpstr>SQL</vt:lpstr>
      <vt:lpstr>Data Normalization</vt:lpstr>
      <vt:lpstr>UNF –Unnormalized Form</vt:lpstr>
      <vt:lpstr>1NF-First Normal Form</vt:lpstr>
      <vt:lpstr>2NF_Second Normal Form</vt:lpstr>
      <vt:lpstr>3NF-Third Normal Form</vt:lpstr>
      <vt:lpstr>Data Base Supports Software Engineering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2025-05-01T08:42:23Z</dcterms:created>
  <dcterms:modified xsi:type="dcterms:W3CDTF">2025-05-06T20:57:43Z</dcterms:modified>
</cp:coreProperties>
</file>