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Agenda Title</a:t>
            </a:r>
          </a:p>
        </p:txBody>
      </p:sp>
      <p:sp>
        <p:nvSpPr>
          <p:cNvPr id="152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  <a:lvl2pPr defTabSz="825500">
              <a:lnSpc>
                <a:spcPct val="100000"/>
              </a:lnSpc>
              <a:spcBef>
                <a:spcPts val="0"/>
              </a:spcBef>
            </a:lvl2pPr>
            <a:lvl3pPr defTabSz="825500">
              <a:lnSpc>
                <a:spcPct val="100000"/>
              </a:lnSpc>
              <a:spcBef>
                <a:spcPts val="0"/>
              </a:spcBef>
            </a:lvl3pPr>
            <a:lvl4pPr defTabSz="825500">
              <a:lnSpc>
                <a:spcPct val="100000"/>
              </a:lnSpc>
              <a:spcBef>
                <a:spcPts val="0"/>
              </a:spcBef>
            </a:lvl4pPr>
            <a:lvl5pPr defTabSz="825500"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3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Slide Title</a:t>
            </a:r>
          </a:p>
        </p:txBody>
      </p:sp>
      <p:sp>
        <p:nvSpPr>
          <p:cNvPr id="162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  <a:lvl2pPr defTabSz="825500">
              <a:lnSpc>
                <a:spcPct val="100000"/>
              </a:lnSpc>
              <a:spcBef>
                <a:spcPts val="0"/>
              </a:spcBef>
            </a:lvl2pPr>
            <a:lvl3pPr defTabSz="825500">
              <a:lnSpc>
                <a:spcPct val="100000"/>
              </a:lnSpc>
              <a:spcBef>
                <a:spcPts val="0"/>
              </a:spcBef>
            </a:lvl3pPr>
            <a:lvl4pPr defTabSz="825500">
              <a:lnSpc>
                <a:spcPct val="100000"/>
              </a:lnSpc>
              <a:spcBef>
                <a:spcPts val="0"/>
              </a:spcBef>
            </a:lvl4pPr>
            <a:lvl5pPr defTabSz="825500"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3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Slide bullet text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u="sng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creenshot of web resource in a black and white sketch style"/>
          <p:cNvSpPr txBox="1"/>
          <p:nvPr/>
        </p:nvSpPr>
        <p:spPr>
          <a:xfrm>
            <a:off x="12192000" y="12443910"/>
            <a:ext cx="10922000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Screenshot of web resource in a black and white sketch style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Summary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1" spc="-128" sz="6400">
                <a:solidFill>
                  <a:srgbClr val="000000"/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1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/>
            <a:r>
              <a:t>Agenda Subtitle</a:t>
            </a:r>
          </a:p>
        </p:txBody>
      </p:sp>
      <p:sp>
        <p:nvSpPr>
          <p:cNvPr id="9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hyperlink" Target="https://www.youtube.com/watch?v=5R-6WvAihms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hyperlink" Target="https://www.youtube.com/watch?v=Jao3s_CwdRU&amp;list=PLNYkxOF6rcICWx0C9LVWWVqvHlYJyqw7g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hyperlink" Target="https://bighack.org/assistive-technology-devices-definitions-how-disabled-people-use-the-web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hyperlink" Target="https://www.w3.org/WAI/people-use-web/tools-technique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hor and Da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4" name="Assistive Technolog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Assistive Technology</a:t>
            </a:r>
          </a:p>
        </p:txBody>
      </p:sp>
      <p:sp>
        <p:nvSpPr>
          <p:cNvPr id="175" name="EXSM 3929: Module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EXSM 3929: Module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- W3, (2017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W3, (2017)</a:t>
            </a:r>
          </a:p>
        </p:txBody>
      </p:sp>
      <p:sp>
        <p:nvSpPr>
          <p:cNvPr id="205" name="“Sometimes people configure standard software and hardware according to their needs, and sometimes people use specialized software and hardware that help them perform certain tasks.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485581" indent="-357123" defTabSz="1853137">
              <a:defRPr spc="-129" sz="6460"/>
            </a:lvl1pPr>
          </a:lstStyle>
          <a:p>
            <a:pPr/>
            <a:r>
              <a:t>“Sometimes people configure standard software and hardware according to their needs, and sometimes people use specialized software and hardware that help them perform certain tasks.”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erception (hearing, feeling, visual) - people use different sen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Perception (hearing, feeling, visual) - people use different senses</a:t>
            </a:r>
          </a:p>
          <a:p>
            <a:pPr/>
            <a:r>
              <a:t>Presentation (distinguishing and understanding) - people want adjust the content </a:t>
            </a:r>
          </a:p>
          <a:p>
            <a:pPr/>
            <a:r>
              <a:t>Input (typing, writing, clicking) - people use different approaches</a:t>
            </a:r>
          </a:p>
          <a:p>
            <a:pPr/>
            <a:r>
              <a:t>Interaction (navigating and finding) - people use different strategies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Your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Thoughts</a:t>
            </a:r>
          </a:p>
        </p:txBody>
      </p:sp>
      <p:sp>
        <p:nvSpPr>
          <p:cNvPr id="210" name="Consider the following questions for our group discus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Consider the following questions for our group discussion</a:t>
            </a:r>
          </a:p>
        </p:txBody>
      </p:sp>
      <p:sp>
        <p:nvSpPr>
          <p:cNvPr id="211" name="Do you have any adaptive strategi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you have any adaptive strategies?</a:t>
            </a:r>
          </a:p>
          <a:p>
            <a:pPr/>
            <a:r>
              <a:t>Can you describe any favourite digital experiences?</a:t>
            </a:r>
          </a:p>
          <a:p>
            <a:pPr/>
            <a:r>
              <a:t>Can you describe any frustrating digital experiences?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ketch-ss-m3-3.jpg" descr="sketch-ss-m3-3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264" t="0" r="1826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214" name="Screen Reader Basics: VoiceOver - A11ycasts #0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Screen Reader Basics: VoiceOver - A11ycasts #07</a:t>
            </a:r>
          </a:p>
        </p:txBody>
      </p:sp>
      <p:sp>
        <p:nvSpPr>
          <p:cNvPr id="215" name="Google Chrome Developers. (2016). youtube.co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Google Chrome Developers. (2016). youtube.com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- Google Chrome Developers, (2016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Google Chrome Developers, (2016)</a:t>
            </a:r>
          </a:p>
        </p:txBody>
      </p:sp>
      <p:sp>
        <p:nvSpPr>
          <p:cNvPr id="218" name="“Learning a screen reader is an important skill for developers [and designers] interested in improving the accessibility of their applications.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555863" indent="-408812" defTabSz="2121354">
              <a:defRPr spc="-147" sz="7394"/>
            </a:lvl1pPr>
          </a:lstStyle>
          <a:p>
            <a:pPr/>
            <a:r>
              <a:t>“Learning a screen reader is an important skill for developers [and designers] interested in improving the accessibility of their applications.”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n / off → command + F5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/ off → command + F5</a:t>
            </a:r>
          </a:p>
          <a:p>
            <a:pPr/>
            <a:r>
              <a:t>Stop talking → control</a:t>
            </a:r>
          </a:p>
          <a:p>
            <a:pPr/>
            <a:r>
              <a:t>Modifier key → control + option</a:t>
            </a:r>
          </a:p>
          <a:p>
            <a:pPr/>
            <a:r>
              <a:t>Navigate page → control + option +  arrow</a:t>
            </a:r>
          </a:p>
          <a:p>
            <a:pPr/>
            <a:r>
              <a:t>Navigate by heading → control + option + command + h</a:t>
            </a:r>
          </a:p>
          <a:p>
            <a:pPr/>
            <a:r>
              <a:t>Click → control + option + space</a:t>
            </a:r>
          </a:p>
          <a:p>
            <a:pPr/>
            <a:r>
              <a:t>…see documentation for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Your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Thoughts</a:t>
            </a:r>
          </a:p>
        </p:txBody>
      </p:sp>
      <p:sp>
        <p:nvSpPr>
          <p:cNvPr id="223" name="Consider the following questions for our group discus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Consider the following questions for our group discussion</a:t>
            </a:r>
          </a:p>
        </p:txBody>
      </p:sp>
      <p:sp>
        <p:nvSpPr>
          <p:cNvPr id="224" name="Do you have any prior experience with screen reade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you have any prior experience with screen readers?</a:t>
            </a:r>
          </a:p>
          <a:p>
            <a:pPr/>
            <a:r>
              <a:t>Did you try a screen reader after watching this video?</a:t>
            </a:r>
          </a:p>
          <a:p>
            <a:pPr/>
            <a:r>
              <a:t>How important is it for designers to consider voice?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ketch-ss-m3-4.jpg" descr="sketch-ss-m3-4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264" t="0" r="1826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227" name="Screen Reader Basics: NVDA - A11ycasts #0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Screen Reader Basics: NVDA - A11ycasts #09</a:t>
            </a:r>
          </a:p>
        </p:txBody>
      </p:sp>
      <p:sp>
        <p:nvSpPr>
          <p:cNvPr id="228" name="Google Chrome Developers. (2016). youtube.co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Google Chrome Developers. (2016). youtube.com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- Google Chrome Developers, (2016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Google Chrome Developers, (2016)</a:t>
            </a:r>
          </a:p>
        </p:txBody>
      </p:sp>
      <p:sp>
        <p:nvSpPr>
          <p:cNvPr id="231" name="“If you're on a Windows machine and would like to get started with screen readers, NVDA is a great [free] option.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“If you're on a Windows machine and would like to get started with screen readers, NVDA is a great [free] option.”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aunch → control + alt + 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Launch → control + alt + N</a:t>
            </a:r>
          </a:p>
          <a:p>
            <a:pPr/>
            <a:r>
              <a:t>Stop talking → caps lock</a:t>
            </a:r>
          </a:p>
          <a:p>
            <a:pPr/>
            <a:r>
              <a:t>Navigate by heading → H</a:t>
            </a:r>
          </a:p>
          <a:p>
            <a:pPr/>
            <a:r>
              <a:t>Navigate by heading (backwards) → shift + H</a:t>
            </a:r>
          </a:p>
          <a:p>
            <a:pPr/>
            <a:r>
              <a:t>Move by line → (up or down) arrow</a:t>
            </a:r>
          </a:p>
          <a:p>
            <a:pPr/>
            <a:r>
              <a:t>…see documentation for more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earning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Outcomes</a:t>
            </a:r>
          </a:p>
        </p:txBody>
      </p:sp>
      <p:sp>
        <p:nvSpPr>
          <p:cNvPr id="178" name="What is the purpose of this modul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is the purpose of this module?</a:t>
            </a:r>
          </a:p>
        </p:txBody>
      </p:sp>
      <p:sp>
        <p:nvSpPr>
          <p:cNvPr id="179" name="List various popular assistive technology typ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various popular </a:t>
            </a:r>
            <a:r>
              <a:rPr b="1"/>
              <a:t>assistive technology</a:t>
            </a:r>
            <a:r>
              <a:t> types</a:t>
            </a:r>
          </a:p>
          <a:p>
            <a:pPr/>
            <a:r>
              <a:t>Practice using a </a:t>
            </a:r>
            <a:r>
              <a:rPr b="1"/>
              <a:t>screen reader</a:t>
            </a:r>
            <a:r>
              <a:t> to </a:t>
            </a:r>
            <a:r>
              <a:rPr b="1"/>
              <a:t>navigate</a:t>
            </a:r>
            <a:r>
              <a:t> the web</a:t>
            </a:r>
          </a:p>
          <a:p>
            <a:pPr/>
            <a:r>
              <a:t>Consider the </a:t>
            </a:r>
            <a:r>
              <a:rPr b="1"/>
              <a:t>usability </a:t>
            </a:r>
            <a:r>
              <a:t>of </a:t>
            </a:r>
            <a:r>
              <a:rPr b="1"/>
              <a:t>assistive technology</a:t>
            </a:r>
          </a:p>
          <a:p>
            <a:pPr/>
            <a:r>
              <a:t>Evaluate and compare to two </a:t>
            </a:r>
            <a:r>
              <a:rPr b="1"/>
              <a:t>screen readers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Your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Thoughts</a:t>
            </a:r>
          </a:p>
        </p:txBody>
      </p:sp>
      <p:sp>
        <p:nvSpPr>
          <p:cNvPr id="236" name="Consider the following questions for our group discus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Consider the following questions for our group discussion</a:t>
            </a:r>
          </a:p>
        </p:txBody>
      </p:sp>
      <p:sp>
        <p:nvSpPr>
          <p:cNvPr id="237" name="Do you have any prior experience with screen reade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you have any prior experience with screen readers?</a:t>
            </a:r>
          </a:p>
          <a:p>
            <a:pPr/>
            <a:r>
              <a:t>Did you try a screen reader after watching this video?</a:t>
            </a:r>
          </a:p>
          <a:p>
            <a:pPr/>
            <a:r>
              <a:t>How important is it for designers to consider voice?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ssignment Prom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Prompt</a:t>
            </a:r>
          </a:p>
        </p:txBody>
      </p:sp>
      <p:sp>
        <p:nvSpPr>
          <p:cNvPr id="182" name="Assignment 1: Screen Reader Assistive Technology Research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Assignment 1: Screen Reader Assistive Technology Research</a:t>
            </a:r>
          </a:p>
        </p:txBody>
      </p:sp>
      <p:sp>
        <p:nvSpPr>
          <p:cNvPr id="183" name="Research screen rea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screen readers</a:t>
            </a:r>
          </a:p>
          <a:p>
            <a:pPr/>
            <a:r>
              <a:t>How do you expect to use them?</a:t>
            </a:r>
          </a:p>
          <a:p>
            <a:pPr/>
            <a:r>
              <a:t>How would you choose a favourite screen reader?</a:t>
            </a:r>
          </a:p>
          <a:p>
            <a:pPr/>
            <a:r>
              <a:t>Assignment is available for download on eClass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dule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ketch-ss-m3-1.jpg" descr="sketch-ss-m3-1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264" t="0" r="1826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88" name="Assistive technology devices: How disabled people use the 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Assistive technology devices: How disabled people use the web</a:t>
            </a:r>
          </a:p>
        </p:txBody>
      </p:sp>
      <p:sp>
        <p:nvSpPr>
          <p:cNvPr id="189" name="Tuke, H. (2021). bighack.or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Tuke, H. (2021). bighack.org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- Tuke, H., (2021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Tuke, H., (2021)</a:t>
            </a:r>
          </a:p>
        </p:txBody>
      </p:sp>
      <p:sp>
        <p:nvSpPr>
          <p:cNvPr id="192" name="“Assistive technology (AT) describes the devices, equipment and software that help disabled people live more independently.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626144" indent="-460502" defTabSz="2389572">
              <a:defRPr spc="-166" sz="8330"/>
            </a:lvl1pPr>
          </a:lstStyle>
          <a:p>
            <a:pPr/>
            <a:r>
              <a:t>“Assistive technology (AT) describes the devices, equipment and software that help disabled people live more independently.”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daptive keyboa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Adaptive keyboards</a:t>
            </a:r>
          </a:p>
          <a:p>
            <a:pPr/>
            <a:r>
              <a:t>Alternative input devices</a:t>
            </a:r>
          </a:p>
          <a:p>
            <a:pPr/>
            <a:r>
              <a:t>Augmentative and Alternative Communication (AAC) tools</a:t>
            </a:r>
          </a:p>
          <a:p>
            <a:pPr/>
            <a:r>
              <a:t>Braille display</a:t>
            </a:r>
          </a:p>
          <a:p>
            <a:pPr/>
            <a:r>
              <a:t>Braille notetaker</a:t>
            </a:r>
          </a:p>
          <a:p>
            <a:pPr/>
            <a:r>
              <a:t>Dictation software</a:t>
            </a:r>
          </a:p>
          <a:p>
            <a:pPr/>
            <a:r>
              <a:t>Electronic magnifiers</a:t>
            </a:r>
          </a:p>
          <a:p>
            <a:pPr/>
            <a:r>
              <a:t>Optical Character Recognition software (OCR)</a:t>
            </a:r>
          </a:p>
          <a:p>
            <a:pPr/>
            <a:r>
              <a:t>Screen magnification software</a:t>
            </a:r>
          </a:p>
          <a:p>
            <a:pPr/>
            <a:r>
              <a:t>Screen reader software</a:t>
            </a:r>
          </a:p>
          <a:p>
            <a:pPr/>
            <a:r>
              <a:t>Text to Speech Software (TTS)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Your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Thoughts</a:t>
            </a:r>
          </a:p>
        </p:txBody>
      </p:sp>
      <p:sp>
        <p:nvSpPr>
          <p:cNvPr id="197" name="Consider the following questions for our group discus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Consider the following questions for our group discussion</a:t>
            </a:r>
          </a:p>
        </p:txBody>
      </p:sp>
      <p:sp>
        <p:nvSpPr>
          <p:cNvPr id="198" name="Do you have any experience with assistive technologi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 you have any experience with assistive technologies?</a:t>
            </a:r>
          </a:p>
          <a:p>
            <a:pPr/>
            <a:r>
              <a:t>Were you surprised or intrigued by any assistive technology as described?</a:t>
            </a:r>
          </a:p>
          <a:p>
            <a:pPr/>
            <a:r>
              <a:t>Do you believe any assistive technologies may be adopted by able bodied individuals?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ketch-ss-m3-2.jpg" descr="sketch-ss-m3-2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264" t="0" r="1826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201" name="Tools and Techniq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and Techniques</a:t>
            </a:r>
          </a:p>
        </p:txBody>
      </p:sp>
      <p:sp>
        <p:nvSpPr>
          <p:cNvPr id="202" name="W3. (2017). w3.or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W3. (2017). w3.org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