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1" name="Shape 17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lnSpc>
                <a:spcPct val="80000"/>
              </a:lnSpc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9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8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>
            <a:lvl1pPr defTabSz="2438337"/>
          </a:lstStyle>
          <a:p>
            <a:pPr/>
            <a:r>
              <a:t>Agenda Title</a:t>
            </a:r>
          </a:p>
        </p:txBody>
      </p:sp>
      <p:sp>
        <p:nvSpPr>
          <p:cNvPr id="152" name="Body Level One…"/>
          <p:cNvSpPr txBox="1"/>
          <p:nvPr>
            <p:ph type="body" sz="quarter" idx="1" hasCustomPrompt="1"/>
          </p:nvPr>
        </p:nvSpPr>
        <p:spPr>
          <a:xfrm>
            <a:off x="1206500" y="2372960"/>
            <a:ext cx="21971000" cy="934782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</a:lvl1pPr>
            <a:lvl2pPr defTabSz="825500">
              <a:lnSpc>
                <a:spcPct val="100000"/>
              </a:lnSpc>
              <a:spcBef>
                <a:spcPts val="0"/>
              </a:spcBef>
            </a:lvl2pPr>
            <a:lvl3pPr defTabSz="825500">
              <a:lnSpc>
                <a:spcPct val="100000"/>
              </a:lnSpc>
              <a:spcBef>
                <a:spcPts val="0"/>
              </a:spcBef>
            </a:lvl3pPr>
            <a:lvl4pPr defTabSz="825500">
              <a:lnSpc>
                <a:spcPct val="100000"/>
              </a:lnSpc>
              <a:spcBef>
                <a:spcPts val="0"/>
              </a:spcBef>
            </a:lvl4pPr>
            <a:lvl5pPr defTabSz="825500">
              <a:lnSpc>
                <a:spcPct val="100000"/>
              </a:lnSpc>
              <a:spcBef>
                <a:spcPts val="0"/>
              </a:spcBef>
            </a:lvl5pPr>
          </a:lstStyle>
          <a:p>
            <a:pPr/>
            <a:r>
              <a:t>Agenda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53" name="Body Level One…"/>
          <p:cNvSpPr txBox="1"/>
          <p:nvPr>
            <p:ph type="body" idx="2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99" sz="5500"/>
            </a:lvl1pPr>
          </a:lstStyle>
          <a:p>
            <a:pPr/>
            <a:r>
              <a:t>Agenda Topics</a:t>
            </a:r>
          </a:p>
        </p:txBody>
      </p:sp>
      <p:sp>
        <p:nvSpPr>
          <p:cNvPr id="154" name="Slide Number"/>
          <p:cNvSpPr txBox="1"/>
          <p:nvPr>
            <p:ph type="sldNum" sz="quarter" idx="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4"/>
          </a:xfrm>
          <a:prstGeom prst="rect">
            <a:avLst/>
          </a:prstGeom>
        </p:spPr>
        <p:txBody>
          <a:bodyPr/>
          <a:lstStyle>
            <a:lvl1pPr defTabSz="2438337"/>
          </a:lstStyle>
          <a:p>
            <a:pPr/>
            <a:r>
              <a:t>Slide Title</a:t>
            </a:r>
          </a:p>
        </p:txBody>
      </p:sp>
      <p:sp>
        <p:nvSpPr>
          <p:cNvPr id="162" name="Body Level One…"/>
          <p:cNvSpPr txBox="1"/>
          <p:nvPr>
            <p:ph type="body" sz="quarter" idx="1" hasCustomPrompt="1"/>
          </p:nvPr>
        </p:nvSpPr>
        <p:spPr>
          <a:xfrm>
            <a:off x="1206500" y="2372960"/>
            <a:ext cx="21971000" cy="934782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</a:lvl1pPr>
            <a:lvl2pPr defTabSz="825500">
              <a:lnSpc>
                <a:spcPct val="100000"/>
              </a:lnSpc>
              <a:spcBef>
                <a:spcPts val="0"/>
              </a:spcBef>
            </a:lvl2pPr>
            <a:lvl3pPr defTabSz="825500">
              <a:lnSpc>
                <a:spcPct val="100000"/>
              </a:lnSpc>
              <a:spcBef>
                <a:spcPts val="0"/>
              </a:spcBef>
            </a:lvl3pPr>
            <a:lvl4pPr defTabSz="825500">
              <a:lnSpc>
                <a:spcPct val="100000"/>
              </a:lnSpc>
              <a:spcBef>
                <a:spcPts val="0"/>
              </a:spcBef>
            </a:lvl4pPr>
            <a:lvl5pPr defTabSz="825500">
              <a:lnSpc>
                <a:spcPct val="100000"/>
              </a:lnSpc>
              <a:spcBef>
                <a:spcPts val="0"/>
              </a:spcBef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63" name="Body Level One…"/>
          <p:cNvSpPr txBox="1"/>
          <p:nvPr>
            <p:ph type="body" idx="2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/>
          <a:lstStyle>
            <a:lvl1pPr defTabSz="2438337"/>
          </a:lstStyle>
          <a:p>
            <a:pPr/>
            <a:r>
              <a:t>Slide bullet text</a:t>
            </a:r>
          </a:p>
        </p:txBody>
      </p:sp>
      <p:sp>
        <p:nvSpPr>
          <p:cNvPr id="164" name="Slide Number"/>
          <p:cNvSpPr txBox="1"/>
          <p:nvPr>
            <p:ph type="sldNum" sz="quarter" idx="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80000"/>
              </a:lnSpc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u="sng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creenshot of web resource in a black and white sketch style"/>
          <p:cNvSpPr txBox="1"/>
          <p:nvPr/>
        </p:nvSpPr>
        <p:spPr>
          <a:xfrm>
            <a:off x="12192000" y="12443910"/>
            <a:ext cx="10922000" cy="636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sz="18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Screenshot of web resource in a black and white sketch style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4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</a:lvl1pPr>
          </a:lstStyle>
          <a:p>
            <a:pPr/>
            <a:r>
              <a:t>Slide Subtitle</a:t>
            </a:r>
          </a:p>
        </p:txBody>
      </p:sp>
      <p:sp>
        <p:nvSpPr>
          <p:cNvPr id="45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4" name="Summary"/>
          <p:cNvSpPr txBox="1"/>
          <p:nvPr/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1" spc="-128" sz="6400">
                <a:solidFill>
                  <a:srgbClr val="000000"/>
                </a:solidFill>
              </a:defRPr>
            </a:lvl1pPr>
          </a:lstStyle>
          <a:p>
            <a:pPr/>
            <a:r>
              <a:t>Summary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</a:lvl1pPr>
          </a:lstStyle>
          <a:p>
            <a:pPr/>
            <a:r>
              <a:t>Slide Subtitle</a:t>
            </a:r>
          </a:p>
        </p:txBody>
      </p:sp>
      <p:sp>
        <p:nvSpPr>
          <p:cNvPr id="6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5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80000"/>
              </a:lnSpc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2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</a:lvl1pPr>
          </a:lstStyle>
          <a:p>
            <a:pPr/>
            <a:r>
              <a:t>Slide Subtitle</a:t>
            </a:r>
          </a:p>
        </p:txBody>
      </p:sp>
      <p:sp>
        <p:nvSpPr>
          <p:cNvPr id="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91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</a:lvl1pPr>
          </a:lstStyle>
          <a:p>
            <a:pPr/>
            <a:r>
              <a:t>Agenda Subtitle</a:t>
            </a:r>
          </a:p>
        </p:txBody>
      </p:sp>
      <p:sp>
        <p:nvSpPr>
          <p:cNvPr id="9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28" strike="noStrike" sz="64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28" strike="noStrike" sz="64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28" strike="noStrike" sz="64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28" strike="noStrike" sz="64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28" strike="noStrike" sz="64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28" strike="noStrike" sz="64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28" strike="noStrike" sz="64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28" strike="noStrike" sz="64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28" strike="noStrike" sz="64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eg"/><Relationship Id="rId3" Type="http://schemas.openxmlformats.org/officeDocument/2006/relationships/hyperlink" Target="https://www.w3.org/WAI/test-evaluate/involving-users/" TargetMode="Externa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jpeg"/><Relationship Id="rId3" Type="http://schemas.openxmlformats.org/officeDocument/2006/relationships/hyperlink" Target="https://www.smashingmagazine.com/2018/03/tips-conducting-usability-studies-participants-disabilities/" TargetMode="Externa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Relationship Id="rId3" Type="http://schemas.openxmlformats.org/officeDocument/2006/relationships/hyperlink" Target="https://equalizedigital.com/accessibility-checker/how-to-manually-check-your-website-for-accessibility/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eg"/><Relationship Id="rId3" Type="http://schemas.openxmlformats.org/officeDocument/2006/relationships/hyperlink" Target="https://www.w3.org/WAI/ER/tools/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Author and Dat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 </a:t>
            </a:r>
          </a:p>
        </p:txBody>
      </p:sp>
      <p:sp>
        <p:nvSpPr>
          <p:cNvPr id="174" name="Evaluating a Digital Experienc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Evaluating a Digital Experience</a:t>
            </a:r>
          </a:p>
        </p:txBody>
      </p:sp>
      <p:sp>
        <p:nvSpPr>
          <p:cNvPr id="175" name="EXSM 3929: Module 4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EXSM 3929: Module 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- W3, (n.d.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- W3, (n.d.)</a:t>
            </a:r>
          </a:p>
        </p:txBody>
      </p:sp>
      <p:sp>
        <p:nvSpPr>
          <p:cNvPr id="205" name="“Web accessibility evaluation tools are software programs or online services that help you determine if web content meets accessibility guidelines”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 marL="511138" indent="-375920" defTabSz="1950671">
              <a:defRPr spc="-136" sz="6800"/>
            </a:lvl1pPr>
          </a:lstStyle>
          <a:p>
            <a:pPr/>
            <a:r>
              <a:t>“Web accessibility evaluation tools are software programs or online services that help you determine if web content meets accessibility guidelines”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ools are not evaluated for accurac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Tools are not evaluated for accuracy</a:t>
            </a:r>
          </a:p>
          <a:p>
            <a:pPr/>
            <a:r>
              <a:t>Use the filters to narrow your search</a:t>
            </a:r>
          </a:p>
          <a:p>
            <a:pPr/>
            <a:r>
              <a:t>Use multiple tools and compare results among similar tests</a:t>
            </a:r>
          </a:p>
          <a:p>
            <a:pPr/>
            <a:r>
              <a:t>Think about the results before making recommendations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Your Though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Your Thoughts</a:t>
            </a:r>
          </a:p>
        </p:txBody>
      </p:sp>
      <p:sp>
        <p:nvSpPr>
          <p:cNvPr id="210" name="Consider the following questions for our group discussio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Consider the following questions for our group discussion</a:t>
            </a:r>
          </a:p>
        </p:txBody>
      </p:sp>
      <p:sp>
        <p:nvSpPr>
          <p:cNvPr id="211" name="How many tools did you try (without being prompted)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many tools did you try (without being prompted)?</a:t>
            </a:r>
          </a:p>
          <a:p>
            <a:pPr/>
            <a:r>
              <a:t>Did you find any tools particularly useful?</a:t>
            </a:r>
          </a:p>
          <a:p>
            <a:pPr/>
            <a:r>
              <a:t>Did you generate any unexpected results?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sketch-ss-m4-3.jpg" descr="sketch-ss-m4-3.jp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18264" t="0" r="18264" b="0"/>
          <a:stretch>
            <a:fillRect/>
          </a:stretch>
        </p:blipFill>
        <p:spPr>
          <a:xfrm>
            <a:off x="12192000" y="1270000"/>
            <a:ext cx="10922000" cy="11176000"/>
          </a:xfrm>
          <a:prstGeom prst="rect">
            <a:avLst/>
          </a:prstGeom>
        </p:spPr>
      </p:pic>
      <p:sp>
        <p:nvSpPr>
          <p:cNvPr id="214" name="Involving Users in Evaluating Web Accessibil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Involving Users in Evaluating Web Accessibility</a:t>
            </a:r>
          </a:p>
        </p:txBody>
      </p:sp>
      <p:sp>
        <p:nvSpPr>
          <p:cNvPr id="215" name="W3. (2021). W3.org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hlinkClick r:id="rId3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3" invalidUrl="" action="" tgtFrame="" tooltip="" history="1" highlightClick="0" endSnd="0"/>
              </a:rPr>
              <a:t>W3. (2021). W3.org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- W3, (2021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- W3, (2021)</a:t>
            </a:r>
          </a:p>
        </p:txBody>
      </p:sp>
      <p:sp>
        <p:nvSpPr>
          <p:cNvPr id="218" name="“Evaluating with users with disabilities and with older users identifies usability issues that are not discovered by conformance evaluation alone.”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 marL="549473" indent="-404113" defTabSz="2096971">
              <a:defRPr spc="-146" sz="7310"/>
            </a:lvl1pPr>
          </a:lstStyle>
          <a:p>
            <a:pPr/>
            <a:r>
              <a:t>“Evaluating with users with disabilities and with older users identifies usability issues that are not discovered by conformance evaluation alone.”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Focus the evaluation with users on potential areas of concer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Focus the evaluation with users on potential areas of concern</a:t>
            </a:r>
          </a:p>
          <a:p>
            <a:pPr/>
            <a:r>
              <a:t>Informal evaluations vs formal usability testing</a:t>
            </a:r>
          </a:p>
          <a:p>
            <a:pPr/>
            <a:r>
              <a:t>Discuss the accessibility issues with them</a:t>
            </a:r>
          </a:p>
          <a:p>
            <a:pPr/>
            <a:r>
              <a:t>Be careful drawing conclusions from limited evaluations or studies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Your Though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Your Thoughts</a:t>
            </a:r>
          </a:p>
        </p:txBody>
      </p:sp>
      <p:sp>
        <p:nvSpPr>
          <p:cNvPr id="223" name="Consider the following questions for our group discussio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Consider the following questions for our group discussion</a:t>
            </a:r>
          </a:p>
        </p:txBody>
      </p:sp>
      <p:sp>
        <p:nvSpPr>
          <p:cNvPr id="224" name="How would you change your testing criteria to include disabled users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would you change your testing criteria to include disabled users?</a:t>
            </a:r>
          </a:p>
          <a:p>
            <a:pPr/>
            <a:r>
              <a:t>Why is it difficult to draw conclusions from single instance user testing?</a:t>
            </a:r>
          </a:p>
          <a:p>
            <a:pPr/>
            <a:r>
              <a:t>How could you make this whole process easier?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sketch-ss-m4-2.jpg" descr="sketch-ss-m4-2.jp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18264" t="0" r="18264" b="0"/>
          <a:stretch>
            <a:fillRect/>
          </a:stretch>
        </p:blipFill>
        <p:spPr>
          <a:xfrm>
            <a:off x="12192000" y="1270000"/>
            <a:ext cx="10922000" cy="11176000"/>
          </a:xfrm>
          <a:prstGeom prst="rect">
            <a:avLst/>
          </a:prstGeom>
        </p:spPr>
      </p:pic>
      <p:sp>
        <p:nvSpPr>
          <p:cNvPr id="227" name="Tips for Conducting Usability Studies with Participants with Disabilit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Tips for Conducting Usability Studies with Participants with Disabilities</a:t>
            </a:r>
          </a:p>
        </p:txBody>
      </p:sp>
      <p:sp>
        <p:nvSpPr>
          <p:cNvPr id="228" name="McNaly, P. (2018). smashing magazine.com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hlinkClick r:id="rId3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3" invalidUrl="" action="" tgtFrame="" tooltip="" history="1" highlightClick="0" endSnd="0"/>
              </a:rPr>
              <a:t>McNaly, P. (2018). smashing magazine.com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- McNally, P., (2018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- McNally, P., (2018)</a:t>
            </a:r>
          </a:p>
        </p:txBody>
      </p:sp>
      <p:sp>
        <p:nvSpPr>
          <p:cNvPr id="231" name="“Even if a site follows the accessibility guidelines and is technically accessible, users may not be able to accomplish their goals on the site.”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 marL="562252" indent="-413512" defTabSz="2145738">
              <a:defRPr spc="-149" sz="7480"/>
            </a:lvl1pPr>
          </a:lstStyle>
          <a:p>
            <a:pPr/>
            <a:r>
              <a:t>“Even if a site follows the accessibility guidelines and is technically accessible, users may not be able to accomplish their goals on the site.”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Ensure a baseline level of accessibility before usability test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Ensure a baseline level of accessibility before usability testing</a:t>
            </a:r>
          </a:p>
          <a:p>
            <a:pPr/>
            <a:r>
              <a:t>Always have a backup plan</a:t>
            </a:r>
          </a:p>
          <a:p>
            <a:pPr/>
            <a:r>
              <a:t>Be flexible with your requirements - work with the ability of the user</a:t>
            </a:r>
          </a:p>
          <a:p>
            <a:pPr/>
            <a:r>
              <a:t>Make special considerations for testing with users who have impaired visibility, motor function, or cognitive abilities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Learning Outcom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Learning Outcomes</a:t>
            </a:r>
          </a:p>
        </p:txBody>
      </p:sp>
      <p:sp>
        <p:nvSpPr>
          <p:cNvPr id="178" name="What is the purpose of this module?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What is the purpose of this module?</a:t>
            </a:r>
          </a:p>
        </p:txBody>
      </p:sp>
      <p:sp>
        <p:nvSpPr>
          <p:cNvPr id="179" name="Create a process for manually auditing a webpage for basic accessibilit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Create a process for </a:t>
            </a:r>
            <a:r>
              <a:rPr b="1"/>
              <a:t>manually auditing</a:t>
            </a:r>
            <a:r>
              <a:t> a webpage for basic accessibility</a:t>
            </a:r>
          </a:p>
          <a:p>
            <a:pPr/>
            <a:r>
              <a:t>Use </a:t>
            </a:r>
            <a:r>
              <a:rPr b="1"/>
              <a:t>automated testing</a:t>
            </a:r>
            <a:r>
              <a:t> to evaluate a webpage or website</a:t>
            </a:r>
          </a:p>
          <a:p>
            <a:pPr/>
            <a:r>
              <a:t>Practice </a:t>
            </a:r>
            <a:r>
              <a:rPr b="1"/>
              <a:t>manual accessibility testing</a:t>
            </a:r>
            <a:r>
              <a:t>, and compare with </a:t>
            </a:r>
            <a:r>
              <a:rPr b="1"/>
              <a:t>automated tests</a:t>
            </a:r>
            <a:endParaRPr b="1"/>
          </a:p>
          <a:p>
            <a:pPr/>
            <a:r>
              <a:t>Explain the importance of </a:t>
            </a:r>
            <a:r>
              <a:rPr b="1"/>
              <a:t>user testing</a:t>
            </a:r>
            <a:r>
              <a:t> for </a:t>
            </a:r>
            <a:r>
              <a:rPr b="1"/>
              <a:t>digital accessibility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Your Though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Your Thoughts</a:t>
            </a:r>
          </a:p>
        </p:txBody>
      </p:sp>
      <p:sp>
        <p:nvSpPr>
          <p:cNvPr id="236" name="Consider the following questions for our group discussio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Consider the following questions for our group discussion</a:t>
            </a:r>
          </a:p>
        </p:txBody>
      </p:sp>
      <p:sp>
        <p:nvSpPr>
          <p:cNvPr id="237" name="At what stage would you recommend user testing for accessibility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At what stage would you recommend user testing for accessibility?</a:t>
            </a:r>
          </a:p>
          <a:p>
            <a:pPr/>
            <a:r>
              <a:t>How would you approach recruitment for user testing?</a:t>
            </a:r>
          </a:p>
          <a:p>
            <a:pPr/>
            <a:r>
              <a:t>What challenges can you imagine with remote accessibility testing?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Assignment Promp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Assignment Prompt</a:t>
            </a:r>
          </a:p>
        </p:txBody>
      </p:sp>
      <p:sp>
        <p:nvSpPr>
          <p:cNvPr id="182" name="Assignment 2: Manual and Automated Accessibility Testing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Assignment 2: Manual and Automated Accessibility Testing</a:t>
            </a:r>
          </a:p>
        </p:txBody>
      </p:sp>
      <p:sp>
        <p:nvSpPr>
          <p:cNvPr id="183" name="Try to use a website without a mous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Try to use a website without a mouse</a:t>
            </a:r>
          </a:p>
          <a:p>
            <a:pPr/>
            <a:r>
              <a:t>Should you be able to access every feature easily?</a:t>
            </a:r>
          </a:p>
          <a:p>
            <a:pPr/>
            <a:r>
              <a:t>How easy should accessibility reports be to read?</a:t>
            </a:r>
          </a:p>
          <a:p>
            <a:pPr/>
            <a:r>
              <a:t>Assignment is available for download on eClass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Module 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Module Resources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sketch-ss-m4-1.jpg" descr="sketch-ss-m4-1.jp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18264" t="0" r="18264" b="0"/>
          <a:stretch>
            <a:fillRect/>
          </a:stretch>
        </p:blipFill>
        <p:spPr>
          <a:xfrm>
            <a:off x="12192000" y="1270000"/>
            <a:ext cx="10922000" cy="11176000"/>
          </a:xfrm>
          <a:prstGeom prst="rect">
            <a:avLst/>
          </a:prstGeom>
        </p:spPr>
      </p:pic>
      <p:sp>
        <p:nvSpPr>
          <p:cNvPr id="188" name="How to Manually Check Your Website for Accessibil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to Manually Check Your Website for Accessibility</a:t>
            </a:r>
          </a:p>
        </p:txBody>
      </p:sp>
      <p:sp>
        <p:nvSpPr>
          <p:cNvPr id="189" name="Equalize Digital. (2021). equalizedigital.com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hlinkClick r:id="rId3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3" invalidUrl="" action="" tgtFrame="" tooltip="" history="1" highlightClick="0" endSnd="0"/>
              </a:rPr>
              <a:t>Equalize Digital. (2021). equalizedigital.com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- Equalize Digital, (n.d.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- Equalize Digital, (n.d.)</a:t>
            </a:r>
          </a:p>
        </p:txBody>
      </p:sp>
      <p:sp>
        <p:nvSpPr>
          <p:cNvPr id="192" name="“By some estimates, only 30% of accessibility problems can be identified (or corrected) automatically…”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“By some estimates, only 30% of accessibility problems can be identified (or corrected) automatically…”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How to test manually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to test manually:</a:t>
            </a:r>
          </a:p>
          <a:p>
            <a:pPr lvl="1"/>
            <a:r>
              <a:t>Create a plan</a:t>
            </a:r>
          </a:p>
          <a:p>
            <a:pPr lvl="1"/>
            <a:r>
              <a:t>Start by testing keyboard navigation</a:t>
            </a:r>
          </a:p>
          <a:p>
            <a:pPr lvl="1"/>
            <a:r>
              <a:t>Test your website with screen readers</a:t>
            </a:r>
          </a:p>
          <a:p>
            <a:pPr lvl="1"/>
            <a:r>
              <a:t>Check embedded media and linked content for accessibility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Your Though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Your Thoughts</a:t>
            </a:r>
          </a:p>
        </p:txBody>
      </p:sp>
      <p:sp>
        <p:nvSpPr>
          <p:cNvPr id="197" name="Consider the following questions for our group discussio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Consider the following questions for our group discussion</a:t>
            </a:r>
          </a:p>
        </p:txBody>
      </p:sp>
      <p:sp>
        <p:nvSpPr>
          <p:cNvPr id="198" name="Why is manual accessibility testing important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is manual accessibility testing important?</a:t>
            </a:r>
          </a:p>
          <a:p>
            <a:pPr/>
            <a:r>
              <a:t>What is the difference between manual testing and user testing?</a:t>
            </a:r>
          </a:p>
          <a:p>
            <a:pPr/>
            <a:r>
              <a:t>Whose job is it to run manual tests (designers, developers, others)?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sketch-ss-m4-4.jpg" descr="sketch-ss-m4-4.jp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18264" t="0" r="18264" b="0"/>
          <a:stretch>
            <a:fillRect/>
          </a:stretch>
        </p:blipFill>
        <p:spPr>
          <a:xfrm>
            <a:off x="12192000" y="1270000"/>
            <a:ext cx="10922000" cy="11176000"/>
          </a:xfrm>
          <a:prstGeom prst="rect">
            <a:avLst/>
          </a:prstGeom>
        </p:spPr>
      </p:pic>
      <p:sp>
        <p:nvSpPr>
          <p:cNvPr id="201" name="Web Accessibility Evaluation Tools Li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Web Accessibility Evaluation Tools List</a:t>
            </a:r>
          </a:p>
        </p:txBody>
      </p:sp>
      <p:sp>
        <p:nvSpPr>
          <p:cNvPr id="202" name="W3. (n.d.). w3.org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hlinkClick r:id="rId3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3" invalidUrl="" action="" tgtFrame="" tooltip="" history="1" highlightClick="0" endSnd="0"/>
              </a:rPr>
              <a:t>W3. (n.d.). w3.org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