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e9c0c3fc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e9c0c3fc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when you add duplicates, the additions that match pre-existing values are ignored!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store primitives and objects.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e9c0c3fc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e9c0c3fc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e9c0c3f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e9c0c3f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e9c0c3f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e9c0c3f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some advantages to using template literals?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alternative would have been…</a:t>
            </a:r>
            <a:endParaRPr/>
          </a:p>
          <a:p>
            <a:pPr indent="0" lvl="0" marL="0" rtl="0" algn="l">
              <a:spcBef>
                <a:spcPts val="0"/>
              </a:spcBef>
              <a:spcAft>
                <a:spcPts val="0"/>
              </a:spcAft>
              <a:buNone/>
            </a:pPr>
            <a:r>
              <a:rPr lang="en"/>
              <a:t>const myGreeting = "Hello, my name is " + myName + ". I am a professional " + myJobTitle + "! I may be " + myAge + " years old right now, but in 5 years I'll be " + (myAge + 5) + " years of 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e9c0c3fc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e9c0c3fc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ends up being quicker and easier, especially for small functions.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300">
                <a:solidFill>
                  <a:srgbClr val="666666"/>
                </a:solidFill>
                <a:latin typeface="Roboto"/>
                <a:ea typeface="Roboto"/>
                <a:cs typeface="Roboto"/>
                <a:sym typeface="Roboto"/>
              </a:rPr>
              <a:t>function sayHello ( name ) {</a:t>
            </a:r>
            <a:br>
              <a:rPr lang="en" sz="1300">
                <a:solidFill>
                  <a:srgbClr val="666666"/>
                </a:solidFill>
                <a:latin typeface="Roboto"/>
                <a:ea typeface="Roboto"/>
                <a:cs typeface="Roboto"/>
                <a:sym typeface="Roboto"/>
              </a:rPr>
            </a:br>
            <a:r>
              <a:rPr lang="en" sz="1300">
                <a:solidFill>
                  <a:srgbClr val="666666"/>
                </a:solidFill>
                <a:latin typeface="Roboto"/>
                <a:ea typeface="Roboto"/>
                <a:cs typeface="Roboto"/>
                <a:sym typeface="Roboto"/>
              </a:rPr>
              <a:t>    alert( `Hello, ${name}!` );</a:t>
            </a:r>
            <a:br>
              <a:rPr lang="en" sz="1300">
                <a:solidFill>
                  <a:srgbClr val="666666"/>
                </a:solidFill>
                <a:latin typeface="Roboto"/>
                <a:ea typeface="Roboto"/>
                <a:cs typeface="Roboto"/>
                <a:sym typeface="Roboto"/>
              </a:rPr>
            </a:b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0" lvl="0" marL="0" rtl="0" algn="l">
              <a:lnSpc>
                <a:spcPct val="115000"/>
              </a:lnSpc>
              <a:spcBef>
                <a:spcPts val="1600"/>
              </a:spcBef>
              <a:spcAft>
                <a:spcPts val="0"/>
              </a:spcAft>
              <a:buNone/>
            </a:pPr>
            <a:r>
              <a:t/>
            </a:r>
            <a:endParaRPr sz="1300">
              <a:solidFill>
                <a:srgbClr val="666666"/>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en" sz="1300">
                <a:solidFill>
                  <a:srgbClr val="666666"/>
                </a:solidFill>
                <a:latin typeface="Roboto"/>
                <a:ea typeface="Roboto"/>
                <a:cs typeface="Roboto"/>
                <a:sym typeface="Roboto"/>
              </a:rPr>
              <a:t>const sayHello = name =&gt; alert( `Hello, ${name}!` ) );</a:t>
            </a:r>
            <a:endParaRPr sz="1300">
              <a:solidFill>
                <a:srgbClr val="666666"/>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e9c0c3fc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e9c0c3fc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e9c0c3fc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e9c0c3fc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f4c3bb5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f4c3bb5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Destructuring can come in very handy when dealing with parameters or third party data-sets. This simplifies the names you use to call upon your target data—using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f4c3bb5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f4c3bb5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e9c0c3fc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e9c0c3fc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1" name="Google Shape;61;p12"/>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1">
    <p:spTree>
      <p:nvGrpSpPr>
        <p:cNvPr id="36" name="Shape 36"/>
        <p:cNvGrpSpPr/>
        <p:nvPr/>
      </p:nvGrpSpPr>
      <p:grpSpPr>
        <a:xfrm>
          <a:off x="0" y="0"/>
          <a:ext cx="0" cy="0"/>
          <a:chOff x="0" y="0"/>
          <a:chExt cx="0" cy="0"/>
        </a:xfrm>
      </p:grpSpPr>
      <p:sp>
        <p:nvSpPr>
          <p:cNvPr id="37" name="Google Shape;37;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4" name="Google Shape;44;p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1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3" name="Google Shape;53;p1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developer.mozilla.org/en-US/docs/Glossary/JavaScript" TargetMode="External"/><Relationship Id="rId4" Type="http://schemas.openxmlformats.org/officeDocument/2006/relationships/hyperlink" Target="https://developer.mozilla.org/en-US/docs/Web/JavaScript/Language_Resources" TargetMode="External"/><Relationship Id="rId5" Type="http://schemas.openxmlformats.org/officeDocument/2006/relationships/hyperlink" Target="https://developer.mozilla.org/en-US/docs/Web/JavaScript/Reference/Statements/const" TargetMode="External"/><Relationship Id="rId6" Type="http://schemas.openxmlformats.org/officeDocument/2006/relationships/hyperlink" Target="https://developer.mozilla.org/en-US/docs/Web/JavaScript/Reference/Statements/let" TargetMode="External"/><Relationship Id="rId7" Type="http://schemas.openxmlformats.org/officeDocument/2006/relationships/hyperlink" Target="https://developer.mozilla.org/en-US/docs/Web/JavaScript/Reference/Functions/rest_parameters" TargetMode="External"/><Relationship Id="rId8" Type="http://schemas.openxmlformats.org/officeDocument/2006/relationships/hyperlink" Target="https://developer.mozilla.org/en-US/docs/Web/JavaScript/Reference/Statements/cla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developer.mozilla.org/en-US/docs/Web/JavaScript/Reference/Template_literals" TargetMode="External"/><Relationship Id="rId4" Type="http://schemas.openxmlformats.org/officeDocument/2006/relationships/hyperlink" Target="https://developer.mozilla.org/en-US/docs/Web/JavaScript/Reference/Template_literals" TargetMode="External"/><Relationship Id="rId5" Type="http://schemas.openxmlformats.org/officeDocument/2006/relationships/image" Target="../media/image4.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eveloper.mozilla.org/en-US/docs/Web/JavaScript/Reference/Functions/Arrow_functions" TargetMode="External"/><Relationship Id="rId4" Type="http://schemas.openxmlformats.org/officeDocument/2006/relationships/image" Target="../media/image8.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developer.mozilla.org/en-US/docs/Web/JavaScript/Reference/Operators/Destructuring_assignment"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developer.mozilla.org/en-US/docs/Web/JavaScript/Reference/Operators/Destructuring_assignment#Object_destructuring"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ES6 Features</a:t>
            </a:r>
            <a:endParaRPr>
              <a:solidFill>
                <a:schemeClr val="dk1"/>
              </a:solidFill>
            </a:endParaRPr>
          </a:p>
        </p:txBody>
      </p:sp>
      <p:sp>
        <p:nvSpPr>
          <p:cNvPr id="70" name="Google Shape;70;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26B73"/>
                </a:solidFill>
              </a:rPr>
              <a:t>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a:t>
            </a:r>
            <a:endParaRPr/>
          </a:p>
        </p:txBody>
      </p:sp>
      <p:sp>
        <p:nvSpPr>
          <p:cNvPr id="142" name="Google Shape;142;p23"/>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require an array that only has unique values (no duplicates), a set is more appropriate.</a:t>
            </a:r>
            <a:endParaRPr/>
          </a:p>
        </p:txBody>
      </p:sp>
      <p:sp>
        <p:nvSpPr>
          <p:cNvPr id="143" name="Google Shape;143;p23"/>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Much like an array, we can work with data lists as a set.</a:t>
            </a:r>
            <a:endParaRPr/>
          </a:p>
          <a:p>
            <a:pPr indent="0" lvl="0" marL="0" rtl="0" algn="l">
              <a:spcBef>
                <a:spcPts val="1600"/>
              </a:spcBef>
              <a:spcAft>
                <a:spcPts val="1600"/>
              </a:spcAft>
              <a:buNone/>
            </a:pPr>
            <a:r>
              <a:rPr lang="en"/>
              <a:t>We do have to use different methods than we do with an array to manipulate a set object’s context.</a:t>
            </a:r>
            <a:endParaRPr/>
          </a:p>
        </p:txBody>
      </p:sp>
      <p:pic>
        <p:nvPicPr>
          <p:cNvPr id="144" name="Google Shape;144;p23"/>
          <p:cNvPicPr preferRelativeResize="0"/>
          <p:nvPr/>
        </p:nvPicPr>
        <p:blipFill>
          <a:blip r:embed="rId3">
            <a:alphaModFix/>
          </a:blip>
          <a:stretch>
            <a:fillRect/>
          </a:stretch>
        </p:blipFill>
        <p:spPr>
          <a:xfrm>
            <a:off x="4572001" y="2128999"/>
            <a:ext cx="4571999" cy="3014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150" name="Google Shape;150;p24"/>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store data in a more descriptive fashion (using key names instead of index numbers), maps have you covered!</a:t>
            </a:r>
            <a:endParaRPr/>
          </a:p>
        </p:txBody>
      </p:sp>
      <p:sp>
        <p:nvSpPr>
          <p:cNvPr id="151" name="Google Shape;151;p24"/>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way of organizing data is more familiar if you enjoyed creating a basic object.</a:t>
            </a:r>
            <a:endParaRPr/>
          </a:p>
          <a:p>
            <a:pPr indent="0" lvl="0" marL="0" rtl="0" algn="l">
              <a:spcBef>
                <a:spcPts val="1600"/>
              </a:spcBef>
              <a:spcAft>
                <a:spcPts val="1600"/>
              </a:spcAft>
              <a:buNone/>
            </a:pPr>
            <a:r>
              <a:rPr lang="en"/>
              <a:t>Each item must have a unique key, used to access its value.</a:t>
            </a:r>
            <a:endParaRPr/>
          </a:p>
        </p:txBody>
      </p:sp>
      <p:pic>
        <p:nvPicPr>
          <p:cNvPr id="152" name="Google Shape;152;p24"/>
          <p:cNvPicPr preferRelativeResize="0"/>
          <p:nvPr/>
        </p:nvPicPr>
        <p:blipFill>
          <a:blip r:embed="rId3">
            <a:alphaModFix/>
          </a:blip>
          <a:stretch>
            <a:fillRect/>
          </a:stretch>
        </p:blipFill>
        <p:spPr>
          <a:xfrm>
            <a:off x="4572000" y="2049449"/>
            <a:ext cx="4571999" cy="3094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ES6?</a:t>
            </a:r>
            <a:endParaRPr/>
          </a:p>
        </p:txBody>
      </p:sp>
      <p:sp>
        <p:nvSpPr>
          <p:cNvPr id="76" name="Google Shape;76;p15"/>
          <p:cNvSpPr txBox="1"/>
          <p:nvPr>
            <p:ph idx="1" type="body"/>
          </p:nvPr>
        </p:nvSpPr>
        <p:spPr>
          <a:xfrm>
            <a:off x="311725" y="1500025"/>
            <a:ext cx="85206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a:t>
            </a:r>
            <a:r>
              <a:rPr lang="en" u="sng">
                <a:solidFill>
                  <a:schemeClr val="hlink"/>
                </a:solidFill>
                <a:hlinkClick r:id="rId3"/>
              </a:rPr>
              <a:t>JavaScript</a:t>
            </a:r>
            <a:r>
              <a:rPr lang="en"/>
              <a:t> as a language is implemented in so many different web browsers and kinds of software, it was important that it follow a universal standard. This standard ended up being: </a:t>
            </a:r>
            <a:r>
              <a:rPr lang="en" u="sng">
                <a:solidFill>
                  <a:schemeClr val="hlink"/>
                </a:solidFill>
                <a:hlinkClick r:id="rId4"/>
              </a:rPr>
              <a:t>ECMAScript</a:t>
            </a:r>
            <a:r>
              <a:rPr lang="en"/>
              <a:t>.</a:t>
            </a:r>
            <a:endParaRPr/>
          </a:p>
          <a:p>
            <a:pPr indent="0" lvl="0" marL="0" rtl="0" algn="l">
              <a:spcBef>
                <a:spcPts val="1600"/>
              </a:spcBef>
              <a:spcAft>
                <a:spcPts val="0"/>
              </a:spcAft>
              <a:buNone/>
            </a:pPr>
            <a:r>
              <a:rPr lang="en"/>
              <a:t>Currently, the modern standard for JavaScript is ECMAScript 5.1 (ES2012) and newer, however a few of the most popular browsers have implemented much of the ECMAScript 6 (ES2015) standard features into their JavaScript engines. This adds a lot of niceties and additions that we can incorporate into our code as we continue to explore JavaScript—in fact, we’ve already been using some! </a:t>
            </a:r>
            <a:r>
              <a:rPr lang="en" u="sng">
                <a:solidFill>
                  <a:schemeClr val="hlink"/>
                </a:solidFill>
                <a:hlinkClick r:id="rId5"/>
              </a:rPr>
              <a:t>const</a:t>
            </a:r>
            <a:r>
              <a:rPr lang="en"/>
              <a:t>, </a:t>
            </a:r>
            <a:r>
              <a:rPr lang="en" u="sng">
                <a:solidFill>
                  <a:schemeClr val="hlink"/>
                </a:solidFill>
                <a:hlinkClick r:id="rId6"/>
              </a:rPr>
              <a:t>let</a:t>
            </a:r>
            <a:r>
              <a:rPr lang="en"/>
              <a:t>, </a:t>
            </a:r>
            <a:r>
              <a:rPr lang="en" u="sng">
                <a:solidFill>
                  <a:schemeClr val="hlink"/>
                </a:solidFill>
                <a:hlinkClick r:id="rId7"/>
              </a:rPr>
              <a:t>rest parameter</a:t>
            </a:r>
            <a:r>
              <a:rPr lang="en"/>
              <a:t>, and </a:t>
            </a:r>
            <a:r>
              <a:rPr lang="en" u="sng">
                <a:solidFill>
                  <a:schemeClr val="hlink"/>
                </a:solidFill>
                <a:hlinkClick r:id="rId8"/>
              </a:rPr>
              <a:t>classes</a:t>
            </a:r>
            <a:r>
              <a:rPr lang="en"/>
              <a:t> are all an ES6 addition, for instance.</a:t>
            </a:r>
            <a:endParaRPr/>
          </a:p>
          <a:p>
            <a:pPr indent="0" lvl="0" marL="0" rtl="0" algn="l">
              <a:spcBef>
                <a:spcPts val="1600"/>
              </a:spcBef>
              <a:spcAft>
                <a:spcPts val="1600"/>
              </a:spcAft>
              <a:buNone/>
            </a:pPr>
            <a:r>
              <a:rPr lang="en"/>
              <a:t>Newer standards are currently underway, so it is important to keep an eye out for updates! We tend to focus in courses like this on ES6 updates as it was a very substantial update, but there are other additions provided by ES7 (ES2016), ES8 (ES2017), ES9 (ES2018), ES10 (ES2019), and ES11 (ES2020) that may not yet be added in-full to all browsers—but they will become integrated sooner than you’d think!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Interpolation</a:t>
            </a:r>
            <a:endParaRPr/>
          </a:p>
        </p:txBody>
      </p:sp>
      <p:sp>
        <p:nvSpPr>
          <p:cNvPr id="82" name="Google Shape;82;p1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Template literals</a:t>
            </a:r>
            <a:r>
              <a:rPr lang="en"/>
              <a:t> / </a:t>
            </a:r>
            <a:r>
              <a:rPr lang="en" u="sng">
                <a:solidFill>
                  <a:schemeClr val="hlink"/>
                </a:solidFill>
                <a:hlinkClick r:id="rId4"/>
              </a:rPr>
              <a:t>template strings</a:t>
            </a:r>
            <a:r>
              <a:rPr lang="en"/>
              <a:t> use </a:t>
            </a:r>
            <a:r>
              <a:rPr lang="en"/>
              <a:t>backticks</a:t>
            </a:r>
            <a:r>
              <a:rPr lang="en"/>
              <a:t> (`) instead of quotes (‘ / ”).</a:t>
            </a:r>
            <a:endParaRPr/>
          </a:p>
          <a:p>
            <a:pPr indent="0" lvl="0" marL="0" rtl="0" algn="l">
              <a:spcBef>
                <a:spcPts val="1600"/>
              </a:spcBef>
              <a:spcAft>
                <a:spcPts val="0"/>
              </a:spcAft>
              <a:buNone/>
            </a:pPr>
            <a:r>
              <a:rPr lang="en"/>
              <a:t>Inside of backticks we are able to use a dollar-sign (</a:t>
            </a:r>
            <a:r>
              <a:rPr lang="en"/>
              <a:t>${}</a:t>
            </a:r>
            <a:r>
              <a:rPr lang="en"/>
              <a:t>) followed by curly braces to inject the result of an expression into our string.</a:t>
            </a:r>
            <a:endParaRPr/>
          </a:p>
          <a:p>
            <a:pPr indent="0" lvl="0" marL="0" rtl="0" algn="l">
              <a:spcBef>
                <a:spcPts val="1600"/>
              </a:spcBef>
              <a:spcAft>
                <a:spcPts val="0"/>
              </a:spcAft>
              <a:buNone/>
            </a:pPr>
            <a:r>
              <a:rPr lang="en"/>
              <a:t>The expression must be entered between the curly braces.</a:t>
            </a:r>
            <a:endParaRPr/>
          </a:p>
          <a:p>
            <a:pPr indent="0" lvl="0" marL="0" rtl="0" algn="l">
              <a:spcBef>
                <a:spcPts val="1600"/>
              </a:spcBef>
              <a:spcAft>
                <a:spcPts val="1600"/>
              </a:spcAft>
              <a:buNone/>
            </a:pPr>
            <a:r>
              <a:rPr lang="en"/>
              <a:t>Try the following example, compare the traditional way with this new way of formatting your strings.</a:t>
            </a:r>
            <a:endParaRPr/>
          </a:p>
        </p:txBody>
      </p:sp>
      <p:sp>
        <p:nvSpPr>
          <p:cNvPr id="83" name="Google Shape;83;p16"/>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traditional concatenation with the plus (+) symbol, we can utilize template literals to glue strings together.</a:t>
            </a:r>
            <a:endParaRPr/>
          </a:p>
        </p:txBody>
      </p:sp>
      <p:pic>
        <p:nvPicPr>
          <p:cNvPr id="84" name="Google Shape;84;p16"/>
          <p:cNvPicPr preferRelativeResize="0"/>
          <p:nvPr/>
        </p:nvPicPr>
        <p:blipFill>
          <a:blip r:embed="rId5">
            <a:alphaModFix/>
          </a:blip>
          <a:stretch>
            <a:fillRect/>
          </a:stretch>
        </p:blipFill>
        <p:spPr>
          <a:xfrm>
            <a:off x="4572001" y="3322220"/>
            <a:ext cx="4571999" cy="1821275"/>
          </a:xfrm>
          <a:prstGeom prst="rect">
            <a:avLst/>
          </a:prstGeom>
          <a:noFill/>
          <a:ln>
            <a:noFill/>
          </a:ln>
        </p:spPr>
      </p:pic>
      <p:pic>
        <p:nvPicPr>
          <p:cNvPr id="85" name="Google Shape;85;p16"/>
          <p:cNvPicPr preferRelativeResize="0"/>
          <p:nvPr/>
        </p:nvPicPr>
        <p:blipFill>
          <a:blip r:embed="rId6">
            <a:alphaModFix/>
          </a:blip>
          <a:stretch>
            <a:fillRect/>
          </a:stretch>
        </p:blipFill>
        <p:spPr>
          <a:xfrm>
            <a:off x="0" y="4272654"/>
            <a:ext cx="4571999" cy="87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Arrow Functions</a:t>
            </a:r>
            <a:endParaRPr/>
          </a:p>
        </p:txBody>
      </p:sp>
      <p:sp>
        <p:nvSpPr>
          <p:cNvPr id="91" name="Google Shape;91;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 syntax is available for functions that in certain cases may make your functions shorter and cleaner. Functions following this syntax are referred to as </a:t>
            </a:r>
            <a:r>
              <a:rPr lang="en" u="sng">
                <a:solidFill>
                  <a:schemeClr val="hlink"/>
                </a:solidFill>
                <a:hlinkClick r:id="rId3"/>
              </a:rPr>
              <a:t>arrow functions</a:t>
            </a:r>
            <a:r>
              <a:rPr lang="en"/>
              <a:t>.</a:t>
            </a:r>
            <a:endParaRPr/>
          </a:p>
          <a:p>
            <a:pPr indent="0" lvl="0" marL="0" rtl="0" algn="l">
              <a:spcBef>
                <a:spcPts val="1600"/>
              </a:spcBef>
              <a:spcAft>
                <a:spcPts val="0"/>
              </a:spcAft>
              <a:buNone/>
            </a:pPr>
            <a:r>
              <a:rPr lang="en"/>
              <a:t>It is also important to note that there are a few differences in how traditional, and arrow, functions work. Most notably, in what we’ll be covering, they are not afforded local function-based “this” context and keyword.</a:t>
            </a:r>
            <a:endParaRPr/>
          </a:p>
          <a:p>
            <a:pPr indent="0" lvl="0" marL="0" rtl="0" algn="l">
              <a:spcBef>
                <a:spcPts val="1600"/>
              </a:spcBef>
              <a:spcAft>
                <a:spcPts val="1600"/>
              </a:spcAft>
              <a:buNone/>
            </a:pPr>
            <a:r>
              <a:rPr lang="en"/>
              <a:t>There are a few options available for writing these functions, depending on a function’s complexity.</a:t>
            </a:r>
            <a:endParaRPr/>
          </a:p>
        </p:txBody>
      </p:sp>
      <p:sp>
        <p:nvSpPr>
          <p:cNvPr id="92" name="Google Shape;92;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compare a basic traditional function declaration…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
            </a:r>
            <a:r>
              <a:rPr lang="en"/>
              <a:t>with one using the arrow syntax:</a:t>
            </a:r>
            <a:endParaRPr/>
          </a:p>
          <a:p>
            <a:pPr indent="0" lvl="0" marL="0" rtl="0" algn="l">
              <a:spcBef>
                <a:spcPts val="1600"/>
              </a:spcBef>
              <a:spcAft>
                <a:spcPts val="1600"/>
              </a:spcAft>
              <a:buNone/>
            </a:pPr>
            <a:r>
              <a:t/>
            </a:r>
            <a:endParaRPr/>
          </a:p>
        </p:txBody>
      </p:sp>
      <p:pic>
        <p:nvPicPr>
          <p:cNvPr id="93" name="Google Shape;93;p17"/>
          <p:cNvPicPr preferRelativeResize="0"/>
          <p:nvPr/>
        </p:nvPicPr>
        <p:blipFill>
          <a:blip r:embed="rId4">
            <a:alphaModFix/>
          </a:blip>
          <a:stretch>
            <a:fillRect/>
          </a:stretch>
        </p:blipFill>
        <p:spPr>
          <a:xfrm>
            <a:off x="4832400" y="2130450"/>
            <a:ext cx="4311599" cy="832375"/>
          </a:xfrm>
          <a:prstGeom prst="rect">
            <a:avLst/>
          </a:prstGeom>
          <a:noFill/>
          <a:ln>
            <a:noFill/>
          </a:ln>
        </p:spPr>
      </p:pic>
      <p:pic>
        <p:nvPicPr>
          <p:cNvPr id="94" name="Google Shape;94;p17"/>
          <p:cNvPicPr preferRelativeResize="0"/>
          <p:nvPr/>
        </p:nvPicPr>
        <p:blipFill>
          <a:blip r:embed="rId5">
            <a:alphaModFix/>
          </a:blip>
          <a:stretch>
            <a:fillRect/>
          </a:stretch>
        </p:blipFill>
        <p:spPr>
          <a:xfrm>
            <a:off x="4832400" y="3854200"/>
            <a:ext cx="4311599" cy="7014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Arrow Function Parameters</a:t>
            </a:r>
            <a:endParaRPr/>
          </a:p>
        </p:txBody>
      </p:sp>
      <p:sp>
        <p:nvSpPr>
          <p:cNvPr id="100" name="Google Shape;100;p1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closely at the difference when dealing with one, versus many, parameters in an arrow function.</a:t>
            </a:r>
            <a:endParaRPr/>
          </a:p>
          <a:p>
            <a:pPr indent="0" lvl="0" marL="0" rtl="0" algn="l">
              <a:spcBef>
                <a:spcPts val="1600"/>
              </a:spcBef>
              <a:spcAft>
                <a:spcPts val="0"/>
              </a:spcAft>
              <a:buNone/>
            </a:pPr>
            <a:r>
              <a:rPr lang="en"/>
              <a:t>One parameter…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More than one parameter…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Note: you can always use parentheses—even if there is only one parameter—with no ill effect.</a:t>
            </a:r>
            <a:endParaRPr/>
          </a:p>
        </p:txBody>
      </p:sp>
      <p:sp>
        <p:nvSpPr>
          <p:cNvPr id="101" name="Google Shape;101;p18"/>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have only one parameter, you don’t need to wrap it in parentheses.</a:t>
            </a:r>
            <a:endParaRPr/>
          </a:p>
        </p:txBody>
      </p:sp>
      <p:pic>
        <p:nvPicPr>
          <p:cNvPr id="102" name="Google Shape;102;p18"/>
          <p:cNvPicPr preferRelativeResize="0"/>
          <p:nvPr/>
        </p:nvPicPr>
        <p:blipFill>
          <a:blip r:embed="rId3">
            <a:alphaModFix/>
          </a:blip>
          <a:stretch>
            <a:fillRect/>
          </a:stretch>
        </p:blipFill>
        <p:spPr>
          <a:xfrm>
            <a:off x="4570025" y="1612760"/>
            <a:ext cx="4572001" cy="743814"/>
          </a:xfrm>
          <a:prstGeom prst="rect">
            <a:avLst/>
          </a:prstGeom>
          <a:noFill/>
          <a:ln>
            <a:noFill/>
          </a:ln>
        </p:spPr>
      </p:pic>
      <p:pic>
        <p:nvPicPr>
          <p:cNvPr id="103" name="Google Shape;103;p18"/>
          <p:cNvPicPr preferRelativeResize="0"/>
          <p:nvPr/>
        </p:nvPicPr>
        <p:blipFill>
          <a:blip r:embed="rId4">
            <a:alphaModFix/>
          </a:blip>
          <a:stretch>
            <a:fillRect/>
          </a:stretch>
        </p:blipFill>
        <p:spPr>
          <a:xfrm>
            <a:off x="4570025" y="2874275"/>
            <a:ext cx="4571999" cy="10759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Arrow Function Returns</a:t>
            </a:r>
            <a:endParaRPr/>
          </a:p>
        </p:txBody>
      </p:sp>
      <p:sp>
        <p:nvSpPr>
          <p:cNvPr id="109" name="Google Shape;109;p1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expression following the arrow (=&gt;) in your function is returned by default unless it is a code block—meaning that what follows is wrapped in curly braces.</a:t>
            </a:r>
            <a:endParaRPr/>
          </a:p>
          <a:p>
            <a:pPr indent="0" lvl="0" marL="0" rtl="0" algn="l">
              <a:spcBef>
                <a:spcPts val="1600"/>
              </a:spcBef>
              <a:spcAft>
                <a:spcPts val="0"/>
              </a:spcAft>
              <a:buNone/>
            </a:pPr>
            <a:r>
              <a:rPr lang="en"/>
              <a:t>Let’s compare a one-line arrow function that returns the expression…</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
            </a:br>
            <a:r>
              <a:rPr lang="en"/>
              <a:t>...with one that is a little bigger and may warrant a code</a:t>
            </a:r>
            <a:r>
              <a:rPr lang="en"/>
              <a:t> </a:t>
            </a:r>
            <a:r>
              <a:rPr lang="en"/>
              <a:t>block and the return keyword.</a:t>
            </a:r>
            <a:endParaRPr/>
          </a:p>
        </p:txBody>
      </p:sp>
      <p:sp>
        <p:nvSpPr>
          <p:cNvPr id="110" name="Google Shape;110;p1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one-line arrow functions don’t demand a formal code block containing the return keyword.</a:t>
            </a:r>
            <a:endParaRPr/>
          </a:p>
        </p:txBody>
      </p:sp>
      <p:pic>
        <p:nvPicPr>
          <p:cNvPr id="111" name="Google Shape;111;p19"/>
          <p:cNvPicPr preferRelativeResize="0"/>
          <p:nvPr/>
        </p:nvPicPr>
        <p:blipFill>
          <a:blip r:embed="rId3">
            <a:alphaModFix/>
          </a:blip>
          <a:stretch>
            <a:fillRect/>
          </a:stretch>
        </p:blipFill>
        <p:spPr>
          <a:xfrm>
            <a:off x="4572001" y="3623669"/>
            <a:ext cx="4571999" cy="1519825"/>
          </a:xfrm>
          <a:prstGeom prst="rect">
            <a:avLst/>
          </a:prstGeom>
          <a:noFill/>
          <a:ln>
            <a:noFill/>
          </a:ln>
        </p:spPr>
      </p:pic>
      <p:pic>
        <p:nvPicPr>
          <p:cNvPr id="112" name="Google Shape;112;p19"/>
          <p:cNvPicPr preferRelativeResize="0"/>
          <p:nvPr/>
        </p:nvPicPr>
        <p:blipFill>
          <a:blip r:embed="rId4">
            <a:alphaModFix/>
          </a:blip>
          <a:stretch>
            <a:fillRect/>
          </a:stretch>
        </p:blipFill>
        <p:spPr>
          <a:xfrm>
            <a:off x="5814925" y="2180012"/>
            <a:ext cx="3329074" cy="78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Destructuring Assignment for Arrays</a:t>
            </a:r>
            <a:endParaRPr/>
          </a:p>
        </p:txBody>
      </p:sp>
      <p:sp>
        <p:nvSpPr>
          <p:cNvPr id="118" name="Google Shape;118;p20"/>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quickly assign multiple values to respective variables all at once by enclosing the variable names in square brackets ([]) during the assignment.</a:t>
            </a:r>
            <a:endParaRPr/>
          </a:p>
        </p:txBody>
      </p:sp>
      <p:sp>
        <p:nvSpPr>
          <p:cNvPr id="119" name="Google Shape;119;p2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u="sng">
                <a:solidFill>
                  <a:schemeClr val="hlink"/>
                </a:solidFill>
                <a:hlinkClick r:id="rId3"/>
              </a:rPr>
              <a:t>destructuring assignment</a:t>
            </a:r>
            <a:r>
              <a:rPr lang="en"/>
              <a:t> helps us more quickly and easy assign all the individual values in an array to individual variables.</a:t>
            </a:r>
            <a:endParaRPr/>
          </a:p>
          <a:p>
            <a:pPr indent="0" lvl="0" marL="0" rtl="0" algn="l">
              <a:spcBef>
                <a:spcPts val="1600"/>
              </a:spcBef>
              <a:spcAft>
                <a:spcPts val="1600"/>
              </a:spcAft>
              <a:buNone/>
            </a:pPr>
            <a:r>
              <a:rPr lang="en"/>
              <a:t>Note that the declaration keyword (const, let, var) you precede the square bracket list of variable names with will be applied to each, so be mindful of which one you choose for your solutions.</a:t>
            </a:r>
            <a:endParaRPr/>
          </a:p>
        </p:txBody>
      </p:sp>
      <p:pic>
        <p:nvPicPr>
          <p:cNvPr id="120" name="Google Shape;120;p20"/>
          <p:cNvPicPr preferRelativeResize="0"/>
          <p:nvPr/>
        </p:nvPicPr>
        <p:blipFill>
          <a:blip r:embed="rId4">
            <a:alphaModFix/>
          </a:blip>
          <a:stretch>
            <a:fillRect/>
          </a:stretch>
        </p:blipFill>
        <p:spPr>
          <a:xfrm>
            <a:off x="4572000" y="2605403"/>
            <a:ext cx="4572000" cy="25380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Destructuring Assignment for Objects</a:t>
            </a:r>
            <a:endParaRPr/>
          </a:p>
        </p:txBody>
      </p:sp>
      <p:sp>
        <p:nvSpPr>
          <p:cNvPr id="126" name="Google Shape;126;p2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can also be destructured and assigned at once, with a very comparable syntax.</a:t>
            </a:r>
            <a:endParaRPr/>
          </a:p>
        </p:txBody>
      </p:sp>
      <p:sp>
        <p:nvSpPr>
          <p:cNvPr id="127" name="Google Shape;127;p2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Destructuring assignments are not exclusive to arrays, </a:t>
            </a:r>
            <a:r>
              <a:rPr lang="en" u="sng">
                <a:solidFill>
                  <a:schemeClr val="hlink"/>
                </a:solidFill>
                <a:hlinkClick r:id="rId3"/>
              </a:rPr>
              <a:t>they can also be used in the context of objects</a:t>
            </a:r>
            <a:r>
              <a:rPr lang="en"/>
              <a:t> for swiftly collecting property values and assigning them to respective variables. </a:t>
            </a:r>
            <a:endParaRPr/>
          </a:p>
          <a:p>
            <a:pPr indent="0" lvl="0" marL="0" rtl="0" algn="l">
              <a:spcBef>
                <a:spcPts val="1600"/>
              </a:spcBef>
              <a:spcAft>
                <a:spcPts val="1600"/>
              </a:spcAft>
              <a:buNone/>
            </a:pPr>
            <a:r>
              <a:rPr lang="en"/>
              <a:t>Note that in this case we place the variable names within curly braces ({}) instead of square brackets.</a:t>
            </a:r>
            <a:endParaRPr/>
          </a:p>
        </p:txBody>
      </p:sp>
      <p:pic>
        <p:nvPicPr>
          <p:cNvPr id="128" name="Google Shape;128;p21"/>
          <p:cNvPicPr preferRelativeResize="0"/>
          <p:nvPr/>
        </p:nvPicPr>
        <p:blipFill>
          <a:blip r:embed="rId4">
            <a:alphaModFix/>
          </a:blip>
          <a:stretch>
            <a:fillRect/>
          </a:stretch>
        </p:blipFill>
        <p:spPr>
          <a:xfrm>
            <a:off x="4572001" y="2983098"/>
            <a:ext cx="4571999" cy="216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 Operator</a:t>
            </a:r>
            <a:endParaRPr/>
          </a:p>
        </p:txBody>
      </p:sp>
      <p:sp>
        <p:nvSpPr>
          <p:cNvPr id="134" name="Google Shape;134;p22"/>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expand an iterable value (like an array)—usually for passing into a function or method as arguments—we use the spread operator!</a:t>
            </a:r>
            <a:endParaRPr/>
          </a:p>
        </p:txBody>
      </p:sp>
      <p:sp>
        <p:nvSpPr>
          <p:cNvPr id="135" name="Google Shape;135;p22"/>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Careful not to confuse the spread operator with the rest parameter syntax. They look almost identical, but they are used in different parts of your code for different purposes.</a:t>
            </a:r>
            <a:endParaRPr/>
          </a:p>
          <a:p>
            <a:pPr indent="0" lvl="0" marL="0" rtl="0" algn="l">
              <a:spcBef>
                <a:spcPts val="1600"/>
              </a:spcBef>
              <a:spcAft>
                <a:spcPts val="0"/>
              </a:spcAft>
              <a:buNone/>
            </a:pPr>
            <a:r>
              <a:rPr lang="en"/>
              <a:t>Note that the previously covered rest parameter is used as a parameter when declaring a function.</a:t>
            </a:r>
            <a:endParaRPr/>
          </a:p>
          <a:p>
            <a:pPr indent="0" lvl="0" marL="0" rtl="0" algn="l">
              <a:spcBef>
                <a:spcPts val="1600"/>
              </a:spcBef>
              <a:spcAft>
                <a:spcPts val="0"/>
              </a:spcAft>
              <a:buNone/>
            </a:pPr>
            <a:r>
              <a:rPr lang="en"/>
              <a:t>The spread operator is typically used on an argument, to expand its values into multiple arguments.</a:t>
            </a:r>
            <a:endParaRPr/>
          </a:p>
          <a:p>
            <a:pPr indent="0" lvl="0" marL="0" rtl="0" algn="l">
              <a:spcBef>
                <a:spcPts val="1600"/>
              </a:spcBef>
              <a:spcAft>
                <a:spcPts val="1600"/>
              </a:spcAft>
              <a:buNone/>
            </a:pPr>
            <a:r>
              <a:rPr lang="en"/>
              <a:t>See the following example, note how the array transforms into the expected 3 arguments… </a:t>
            </a:r>
            <a:endParaRPr/>
          </a:p>
        </p:txBody>
      </p:sp>
      <p:pic>
        <p:nvPicPr>
          <p:cNvPr id="136" name="Google Shape;136;p22"/>
          <p:cNvPicPr preferRelativeResize="0"/>
          <p:nvPr/>
        </p:nvPicPr>
        <p:blipFill>
          <a:blip r:embed="rId3">
            <a:alphaModFix/>
          </a:blip>
          <a:stretch>
            <a:fillRect/>
          </a:stretch>
        </p:blipFill>
        <p:spPr>
          <a:xfrm>
            <a:off x="4572001" y="3891654"/>
            <a:ext cx="4571999" cy="125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007C41"/>
      </a:dk1>
      <a:lt1>
        <a:srgbClr val="FFFFFF"/>
      </a:lt1>
      <a:dk2>
        <a:srgbClr val="666666"/>
      </a:dk2>
      <a:lt2>
        <a:srgbClr val="626B73"/>
      </a:lt2>
      <a:accent1>
        <a:srgbClr val="FFDB05"/>
      </a:accent1>
      <a:accent2>
        <a:srgbClr val="FFDB05"/>
      </a:accent2>
      <a:accent3>
        <a:srgbClr val="007C41"/>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