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1fd107e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1fd107e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1fd107e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1fd107e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1fd107e9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1fd107e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Index.html</a:t>
            </a:r>
            <a:endParaRPr/>
          </a:p>
          <a:p>
            <a:pPr indent="0" lvl="0" marL="0" rtl="0" algn="l">
              <a:spcBef>
                <a:spcPts val="0"/>
              </a:spcBef>
              <a:spcAft>
                <a:spcPts val="0"/>
              </a:spcAft>
              <a:buClr>
                <a:schemeClr val="dk1"/>
              </a:buClr>
              <a:buSzPts val="1100"/>
              <a:buFont typeface="Arial"/>
              <a:buNone/>
            </a:pPr>
            <a:r>
              <a:rPr lang="en"/>
              <a:t>  &lt;h2&gt;Event Practice&lt;/h2&gt;</a:t>
            </a:r>
            <a:endParaRPr/>
          </a:p>
          <a:p>
            <a:pPr indent="0" lvl="0" marL="0" rtl="0" algn="l">
              <a:spcBef>
                <a:spcPts val="0"/>
              </a:spcBef>
              <a:spcAft>
                <a:spcPts val="0"/>
              </a:spcAft>
              <a:buClr>
                <a:schemeClr val="dk1"/>
              </a:buClr>
              <a:buSzPts val="1100"/>
              <a:buFont typeface="Arial"/>
              <a:buNone/>
            </a:pPr>
            <a:r>
              <a:rPr lang="en"/>
              <a:t>  &lt;p&gt;Click the button below!&lt;/p&gt;</a:t>
            </a:r>
            <a:endParaRPr/>
          </a:p>
          <a:p>
            <a:pPr indent="0" lvl="0" marL="0" rtl="0" algn="l">
              <a:spcBef>
                <a:spcPts val="0"/>
              </a:spcBef>
              <a:spcAft>
                <a:spcPts val="0"/>
              </a:spcAft>
              <a:buClr>
                <a:schemeClr val="dk1"/>
              </a:buClr>
              <a:buSzPts val="1100"/>
              <a:buFont typeface="Arial"/>
              <a:buNone/>
            </a:pPr>
            <a:r>
              <a:rPr lang="en"/>
              <a:t>  &lt;button id="counter-button"&gt;</a:t>
            </a:r>
            <a:endParaRPr/>
          </a:p>
          <a:p>
            <a:pPr indent="0" lvl="0" marL="0" rtl="0" algn="l">
              <a:spcBef>
                <a:spcPts val="0"/>
              </a:spcBef>
              <a:spcAft>
                <a:spcPts val="0"/>
              </a:spcAft>
              <a:buClr>
                <a:schemeClr val="dk1"/>
              </a:buClr>
              <a:buSzPts val="1100"/>
              <a:buFont typeface="Arial"/>
              <a:buNone/>
            </a:pPr>
            <a:r>
              <a:rPr lang="en"/>
              <a:t>	This button has been clicked</a:t>
            </a:r>
            <a:endParaRPr/>
          </a:p>
          <a:p>
            <a:pPr indent="0" lvl="0" marL="0" rtl="0" algn="l">
              <a:spcBef>
                <a:spcPts val="0"/>
              </a:spcBef>
              <a:spcAft>
                <a:spcPts val="0"/>
              </a:spcAft>
              <a:buClr>
                <a:schemeClr val="dk1"/>
              </a:buClr>
              <a:buSzPts val="1100"/>
              <a:buFont typeface="Arial"/>
              <a:buNone/>
            </a:pPr>
            <a:r>
              <a:rPr lang="en"/>
              <a:t>	&lt;span id="current-count"&gt;0&lt;/span&gt;</a:t>
            </a:r>
            <a:endParaRPr/>
          </a:p>
          <a:p>
            <a:pPr indent="0" lvl="0" marL="0" rtl="0" algn="l">
              <a:spcBef>
                <a:spcPts val="0"/>
              </a:spcBef>
              <a:spcAft>
                <a:spcPts val="0"/>
              </a:spcAft>
              <a:buClr>
                <a:schemeClr val="dk1"/>
              </a:buClr>
              <a:buSzPts val="1100"/>
              <a:buFont typeface="Arial"/>
              <a:buNone/>
            </a:pPr>
            <a:r>
              <a:rPr lang="en"/>
              <a:t>	times!</a:t>
            </a:r>
            <a:endParaRPr/>
          </a:p>
          <a:p>
            <a:pPr indent="0" lvl="0" marL="0" rtl="0" algn="l">
              <a:spcBef>
                <a:spcPts val="0"/>
              </a:spcBef>
              <a:spcAft>
                <a:spcPts val="0"/>
              </a:spcAft>
              <a:buNone/>
            </a:pPr>
            <a:r>
              <a:rPr lang="en"/>
              <a:t>  &lt;/button&gt;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Scripts.js</a:t>
            </a:r>
            <a:br>
              <a:rPr lang="en"/>
            </a:br>
            <a:r>
              <a:rPr lang="en"/>
              <a:t>// Retrieve span element.</a:t>
            </a:r>
            <a:endParaRPr/>
          </a:p>
          <a:p>
            <a:pPr indent="0" lvl="0" marL="0" rtl="0" algn="l">
              <a:spcBef>
                <a:spcPts val="0"/>
              </a:spcBef>
              <a:spcAft>
                <a:spcPts val="0"/>
              </a:spcAft>
              <a:buClr>
                <a:schemeClr val="dk1"/>
              </a:buClr>
              <a:buSzPts val="1100"/>
              <a:buFont typeface="Arial"/>
              <a:buNone/>
            </a:pPr>
            <a:r>
              <a:rPr lang="en"/>
              <a:t>const currentCountSpan = document.querySelector( "#current-count" );</a:t>
            </a:r>
            <a:endParaRPr/>
          </a:p>
          <a:p>
            <a:pPr indent="0" lvl="0" marL="0" rtl="0" algn="l">
              <a:spcBef>
                <a:spcPts val="0"/>
              </a:spcBef>
              <a:spcAft>
                <a:spcPts val="0"/>
              </a:spcAft>
              <a:buClr>
                <a:schemeClr val="dk1"/>
              </a:buClr>
              <a:buSzPts val="1100"/>
              <a:buFont typeface="Arial"/>
              <a:buNone/>
            </a:pPr>
            <a:r>
              <a:rPr lang="en"/>
              <a:t>console.log("Current Count Span:", currentCountSpan); // Make sure retrieval was successful.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Function to update counter span text.</a:t>
            </a:r>
            <a:endParaRPr/>
          </a:p>
          <a:p>
            <a:pPr indent="0" lvl="0" marL="0" rtl="0" algn="l">
              <a:spcBef>
                <a:spcPts val="0"/>
              </a:spcBef>
              <a:spcAft>
                <a:spcPts val="0"/>
              </a:spcAft>
              <a:buClr>
                <a:schemeClr val="dk1"/>
              </a:buClr>
              <a:buSzPts val="1100"/>
              <a:buFont typeface="Arial"/>
              <a:buNone/>
            </a:pPr>
            <a:r>
              <a:rPr lang="en"/>
              <a:t>const updateCounter = () =&gt; {</a:t>
            </a:r>
            <a:endParaRPr/>
          </a:p>
          <a:p>
            <a:pPr indent="0" lvl="0" marL="0" rtl="0" algn="l">
              <a:spcBef>
                <a:spcPts val="0"/>
              </a:spcBef>
              <a:spcAft>
                <a:spcPts val="0"/>
              </a:spcAft>
              <a:buClr>
                <a:schemeClr val="dk1"/>
              </a:buClr>
              <a:buSzPts val="1100"/>
              <a:buFont typeface="Arial"/>
              <a:buNone/>
            </a:pPr>
            <a:r>
              <a:rPr lang="en"/>
              <a:t>  // Get current count number.</a:t>
            </a:r>
            <a:endParaRPr/>
          </a:p>
          <a:p>
            <a:pPr indent="0" lvl="0" marL="0" rtl="0" algn="l">
              <a:spcBef>
                <a:spcPts val="0"/>
              </a:spcBef>
              <a:spcAft>
                <a:spcPts val="0"/>
              </a:spcAft>
              <a:buClr>
                <a:schemeClr val="dk1"/>
              </a:buClr>
              <a:buSzPts val="1100"/>
              <a:buFont typeface="Arial"/>
              <a:buNone/>
            </a:pPr>
            <a:r>
              <a:rPr lang="en"/>
              <a:t>  const currentCount = Number( currentCountSpan.textContent );</a:t>
            </a:r>
            <a:endParaRPr/>
          </a:p>
          <a:p>
            <a:pPr indent="0" lvl="0" marL="0" rtl="0" algn="l">
              <a:spcBef>
                <a:spcPts val="0"/>
              </a:spcBef>
              <a:spcAft>
                <a:spcPts val="0"/>
              </a:spcAft>
              <a:buClr>
                <a:schemeClr val="dk1"/>
              </a:buClr>
              <a:buSzPts val="1100"/>
              <a:buFont typeface="Arial"/>
              <a:buNone/>
            </a:pPr>
            <a:r>
              <a:rPr lang="en"/>
              <a:t>  // Update the visible count number.</a:t>
            </a:r>
            <a:endParaRPr/>
          </a:p>
          <a:p>
            <a:pPr indent="0" lvl="0" marL="0" rtl="0" algn="l">
              <a:spcBef>
                <a:spcPts val="0"/>
              </a:spcBef>
              <a:spcAft>
                <a:spcPts val="0"/>
              </a:spcAft>
              <a:buClr>
                <a:schemeClr val="dk1"/>
              </a:buClr>
              <a:buSzPts val="1100"/>
              <a:buFont typeface="Arial"/>
              <a:buNone/>
            </a:pPr>
            <a:r>
              <a:rPr lang="en"/>
              <a:t>  currentCountSpan.textContent = currentCount + 1;</a:t>
            </a:r>
            <a:endParaRPr/>
          </a:p>
          <a:p>
            <a:pPr indent="0" lvl="0" marL="0" rtl="0" algn="l">
              <a:spcBef>
                <a:spcPts val="0"/>
              </a:spcBef>
              <a:spcAft>
                <a:spcPts val="0"/>
              </a:spcAft>
              <a:buNone/>
            </a:pP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fd107e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fd107e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when we pass our function into the event listener as a callback, we exclude the parentheses.</a:t>
            </a:r>
            <a:endParaRPr/>
          </a:p>
          <a:p>
            <a:pPr indent="0" lvl="0" marL="0" rtl="0" algn="l">
              <a:spcBef>
                <a:spcPts val="0"/>
              </a:spcBef>
              <a:spcAft>
                <a:spcPts val="0"/>
              </a:spcAft>
              <a:buNone/>
            </a:pPr>
            <a:r>
              <a:rPr lang="en"/>
              <a:t>This is because addEventListener knows to execute it at a later time, it just needs the name of the function.</a:t>
            </a:r>
            <a:endParaRPr/>
          </a:p>
          <a:p>
            <a:pPr indent="0" lvl="0" marL="0" rtl="0" algn="l">
              <a:spcBef>
                <a:spcPts val="0"/>
              </a:spcBef>
              <a:spcAft>
                <a:spcPts val="0"/>
              </a:spcAft>
              <a:buNone/>
            </a:pPr>
            <a:r>
              <a:rPr lang="en"/>
              <a:t>Remember that when you call a function by name </a:t>
            </a:r>
            <a:r>
              <a:rPr i="1" lang="en"/>
              <a:t>with</a:t>
            </a:r>
            <a:r>
              <a:rPr lang="en"/>
              <a:t> parentheses, JavaScript will try to </a:t>
            </a:r>
            <a:r>
              <a:rPr i="1" lang="en"/>
              <a:t>immediately</a:t>
            </a:r>
            <a:r>
              <a:rPr lang="en"/>
              <a:t> execute that function’s instructions. That’s not what we want here! We just want to tell JavaScript which instructions to run </a:t>
            </a:r>
            <a:r>
              <a:rPr i="1" lang="en"/>
              <a:t>if</a:t>
            </a:r>
            <a:r>
              <a:rPr lang="en"/>
              <a:t> or </a:t>
            </a:r>
            <a:r>
              <a:rPr i="1" lang="en"/>
              <a:t>when</a:t>
            </a:r>
            <a:r>
              <a:rPr lang="en"/>
              <a:t> the button is clicked.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Retrieve span element.</a:t>
            </a:r>
            <a:endParaRPr/>
          </a:p>
          <a:p>
            <a:pPr indent="0" lvl="0" marL="0" rtl="0" algn="l">
              <a:spcBef>
                <a:spcPts val="0"/>
              </a:spcBef>
              <a:spcAft>
                <a:spcPts val="0"/>
              </a:spcAft>
              <a:buClr>
                <a:schemeClr val="dk1"/>
              </a:buClr>
              <a:buSzPts val="1100"/>
              <a:buFont typeface="Arial"/>
              <a:buNone/>
            </a:pPr>
            <a:r>
              <a:rPr lang="en"/>
              <a:t>const currentCountSpan = document.querySelector( "#current-count" );</a:t>
            </a:r>
            <a:endParaRPr/>
          </a:p>
          <a:p>
            <a:pPr indent="0" lvl="0" marL="0" rtl="0" algn="l">
              <a:spcBef>
                <a:spcPts val="0"/>
              </a:spcBef>
              <a:spcAft>
                <a:spcPts val="0"/>
              </a:spcAft>
              <a:buClr>
                <a:schemeClr val="dk1"/>
              </a:buClr>
              <a:buSzPts val="1100"/>
              <a:buFont typeface="Arial"/>
              <a:buNone/>
            </a:pPr>
            <a:r>
              <a:rPr lang="en"/>
              <a:t>console.log("Current Count Span:", currentCountSpan); // Make sure retrieval was successful.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Function to update counter span text.</a:t>
            </a:r>
            <a:endParaRPr/>
          </a:p>
          <a:p>
            <a:pPr indent="0" lvl="0" marL="0" rtl="0" algn="l">
              <a:spcBef>
                <a:spcPts val="0"/>
              </a:spcBef>
              <a:spcAft>
                <a:spcPts val="0"/>
              </a:spcAft>
              <a:buClr>
                <a:schemeClr val="dk1"/>
              </a:buClr>
              <a:buSzPts val="1100"/>
              <a:buFont typeface="Arial"/>
              <a:buNone/>
            </a:pPr>
            <a:r>
              <a:rPr lang="en"/>
              <a:t>const updateCounter = () =&gt; {</a:t>
            </a:r>
            <a:endParaRPr/>
          </a:p>
          <a:p>
            <a:pPr indent="0" lvl="0" marL="0" rtl="0" algn="l">
              <a:spcBef>
                <a:spcPts val="0"/>
              </a:spcBef>
              <a:spcAft>
                <a:spcPts val="0"/>
              </a:spcAft>
              <a:buClr>
                <a:schemeClr val="dk1"/>
              </a:buClr>
              <a:buSzPts val="1100"/>
              <a:buFont typeface="Arial"/>
              <a:buNone/>
            </a:pPr>
            <a:r>
              <a:rPr lang="en"/>
              <a:t>  // Get current count number.</a:t>
            </a:r>
            <a:endParaRPr/>
          </a:p>
          <a:p>
            <a:pPr indent="0" lvl="0" marL="0" rtl="0" algn="l">
              <a:spcBef>
                <a:spcPts val="0"/>
              </a:spcBef>
              <a:spcAft>
                <a:spcPts val="0"/>
              </a:spcAft>
              <a:buClr>
                <a:schemeClr val="dk1"/>
              </a:buClr>
              <a:buSzPts val="1100"/>
              <a:buFont typeface="Arial"/>
              <a:buNone/>
            </a:pPr>
            <a:r>
              <a:rPr lang="en"/>
              <a:t>  const currentCount = Number( currentCountSpan.textContent );</a:t>
            </a:r>
            <a:endParaRPr/>
          </a:p>
          <a:p>
            <a:pPr indent="0" lvl="0" marL="0" rtl="0" algn="l">
              <a:spcBef>
                <a:spcPts val="0"/>
              </a:spcBef>
              <a:spcAft>
                <a:spcPts val="0"/>
              </a:spcAft>
              <a:buClr>
                <a:schemeClr val="dk1"/>
              </a:buClr>
              <a:buSzPts val="1100"/>
              <a:buFont typeface="Arial"/>
              <a:buNone/>
            </a:pPr>
            <a:r>
              <a:rPr lang="en"/>
              <a:t>  // Update the visible count number.</a:t>
            </a:r>
            <a:endParaRPr/>
          </a:p>
          <a:p>
            <a:pPr indent="0" lvl="0" marL="0" rtl="0" algn="l">
              <a:spcBef>
                <a:spcPts val="0"/>
              </a:spcBef>
              <a:spcAft>
                <a:spcPts val="0"/>
              </a:spcAft>
              <a:buClr>
                <a:schemeClr val="dk1"/>
              </a:buClr>
              <a:buSzPts val="1100"/>
              <a:buFont typeface="Arial"/>
              <a:buNone/>
            </a:pPr>
            <a:r>
              <a:rPr lang="en"/>
              <a:t>  currentCountSpan.textContent = currentCount + 1;</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Retrieve button element.</a:t>
            </a:r>
            <a:endParaRPr/>
          </a:p>
          <a:p>
            <a:pPr indent="0" lvl="0" marL="0" rtl="0" algn="l">
              <a:spcBef>
                <a:spcPts val="0"/>
              </a:spcBef>
              <a:spcAft>
                <a:spcPts val="0"/>
              </a:spcAft>
              <a:buClr>
                <a:schemeClr val="dk1"/>
              </a:buClr>
              <a:buSzPts val="1100"/>
              <a:buFont typeface="Arial"/>
              <a:buNone/>
            </a:pPr>
            <a:r>
              <a:rPr lang="en"/>
              <a:t>const counterButton = document.querySelector( "#counter-button" );</a:t>
            </a:r>
            <a:endParaRPr/>
          </a:p>
          <a:p>
            <a:pPr indent="0" lvl="0" marL="0" rtl="0" algn="l">
              <a:spcBef>
                <a:spcPts val="0"/>
              </a:spcBef>
              <a:spcAft>
                <a:spcPts val="0"/>
              </a:spcAft>
              <a:buClr>
                <a:schemeClr val="dk1"/>
              </a:buClr>
              <a:buSzPts val="1100"/>
              <a:buFont typeface="Arial"/>
              <a:buNone/>
            </a:pPr>
            <a:r>
              <a:rPr lang="en"/>
              <a:t>console.log("Counter Button:", counterButton); // Make sure retrieval was successful.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Add an event listener for "click" to the "counter" button.</a:t>
            </a:r>
            <a:endParaRPr/>
          </a:p>
          <a:p>
            <a:pPr indent="0" lvl="0" marL="0" rtl="0" algn="l">
              <a:spcBef>
                <a:spcPts val="0"/>
              </a:spcBef>
              <a:spcAft>
                <a:spcPts val="0"/>
              </a:spcAft>
              <a:buNone/>
            </a:pPr>
            <a:r>
              <a:rPr lang="en"/>
              <a:t>counterButton.addEventListener("click", updateCounter);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1fd107e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1fd107e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1fd107e9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1fd107e9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Index.html</a:t>
            </a:r>
            <a:endParaRPr/>
          </a:p>
          <a:p>
            <a:pPr indent="0" lvl="0" marL="0" rtl="0" algn="l">
              <a:spcBef>
                <a:spcPts val="0"/>
              </a:spcBef>
              <a:spcAft>
                <a:spcPts val="0"/>
              </a:spcAft>
              <a:buClr>
                <a:schemeClr val="dk1"/>
              </a:buClr>
              <a:buSzPts val="1100"/>
              <a:buFont typeface="Arial"/>
              <a:buNone/>
            </a:pPr>
            <a:r>
              <a:rPr lang="en"/>
              <a:t>&lt;h3&gt;Form Event Practice&lt;/h3&gt;</a:t>
            </a:r>
            <a:endParaRPr/>
          </a:p>
          <a:p>
            <a:pPr indent="0" lvl="0" marL="0" rtl="0" algn="l">
              <a:spcBef>
                <a:spcPts val="0"/>
              </a:spcBef>
              <a:spcAft>
                <a:spcPts val="0"/>
              </a:spcAft>
              <a:buClr>
                <a:schemeClr val="dk1"/>
              </a:buClr>
              <a:buSzPts val="1100"/>
              <a:buFont typeface="Arial"/>
              <a:buNone/>
            </a:pPr>
            <a:r>
              <a:rPr lang="en"/>
              <a:t>  &lt;p&gt;Please fill out this form.&lt;/p&gt;</a:t>
            </a:r>
            <a:endParaRPr/>
          </a:p>
          <a:p>
            <a:pPr indent="0" lvl="0" marL="0" rtl="0" algn="l">
              <a:spcBef>
                <a:spcPts val="0"/>
              </a:spcBef>
              <a:spcAft>
                <a:spcPts val="0"/>
              </a:spcAft>
              <a:buClr>
                <a:schemeClr val="dk1"/>
              </a:buClr>
              <a:buSzPts val="1100"/>
              <a:buFont typeface="Arial"/>
              <a:buNone/>
            </a:pPr>
            <a:r>
              <a:rPr lang="en"/>
              <a:t>  &lt;form id="to-do-form" action="#"&gt;</a:t>
            </a:r>
            <a:endParaRPr/>
          </a:p>
          <a:p>
            <a:pPr indent="0" lvl="0" marL="0" rtl="0" algn="l">
              <a:spcBef>
                <a:spcPts val="0"/>
              </a:spcBef>
              <a:spcAft>
                <a:spcPts val="0"/>
              </a:spcAft>
              <a:buClr>
                <a:schemeClr val="dk1"/>
              </a:buClr>
              <a:buSzPts val="1100"/>
              <a:buFont typeface="Arial"/>
              <a:buNone/>
            </a:pPr>
            <a:r>
              <a:rPr lang="en"/>
              <a:t>	&lt;label for="new-to-do"&gt;Enter a task:&lt;/label&gt;</a:t>
            </a:r>
            <a:endParaRPr/>
          </a:p>
          <a:p>
            <a:pPr indent="0" lvl="0" marL="0" rtl="0" algn="l">
              <a:spcBef>
                <a:spcPts val="0"/>
              </a:spcBef>
              <a:spcAft>
                <a:spcPts val="0"/>
              </a:spcAft>
              <a:buClr>
                <a:schemeClr val="dk1"/>
              </a:buClr>
              <a:buSzPts val="1100"/>
              <a:buFont typeface="Arial"/>
              <a:buNone/>
            </a:pPr>
            <a:r>
              <a:rPr lang="en"/>
              <a:t>	&lt;input id="new-to-do" type="text" value=""&gt;</a:t>
            </a:r>
            <a:endParaRPr/>
          </a:p>
          <a:p>
            <a:pPr indent="0" lvl="0" marL="0" rtl="0" algn="l">
              <a:spcBef>
                <a:spcPts val="0"/>
              </a:spcBef>
              <a:spcAft>
                <a:spcPts val="0"/>
              </a:spcAft>
              <a:buClr>
                <a:schemeClr val="dk1"/>
              </a:buClr>
              <a:buSzPts val="1100"/>
              <a:buFont typeface="Arial"/>
              <a:buNone/>
            </a:pPr>
            <a:r>
              <a:rPr lang="en"/>
              <a:t>	&lt;input type="submit" value="Add Task to List"&gt;</a:t>
            </a:r>
            <a:endParaRPr/>
          </a:p>
          <a:p>
            <a:pPr indent="0" lvl="0" marL="0" rtl="0" algn="l">
              <a:spcBef>
                <a:spcPts val="0"/>
              </a:spcBef>
              <a:spcAft>
                <a:spcPts val="0"/>
              </a:spcAft>
              <a:buClr>
                <a:schemeClr val="dk1"/>
              </a:buClr>
              <a:buSzPts val="1100"/>
              <a:buFont typeface="Arial"/>
              <a:buNone/>
            </a:pPr>
            <a:r>
              <a:rPr lang="en"/>
              <a:t>  &lt;/form&gt;</a:t>
            </a:r>
            <a:endParaRPr/>
          </a:p>
          <a:p>
            <a:pPr indent="0" lvl="0" marL="0" rtl="0" algn="l">
              <a:spcBef>
                <a:spcPts val="0"/>
              </a:spcBef>
              <a:spcAft>
                <a:spcPts val="0"/>
              </a:spcAft>
              <a:buNone/>
            </a:pPr>
            <a:r>
              <a:rPr lang="en"/>
              <a:t>  &lt;ul id="to-do-list"&gt;&lt;/ul&gt;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Scripts.js</a:t>
            </a:r>
            <a:endParaRPr/>
          </a:p>
          <a:p>
            <a:pPr indent="0" lvl="0" marL="0" rtl="0" algn="l">
              <a:spcBef>
                <a:spcPts val="0"/>
              </a:spcBef>
              <a:spcAft>
                <a:spcPts val="0"/>
              </a:spcAft>
              <a:buClr>
                <a:schemeClr val="dk1"/>
              </a:buClr>
              <a:buSzPts val="1100"/>
              <a:buFont typeface="Arial"/>
              <a:buNone/>
            </a:pPr>
            <a:r>
              <a:rPr lang="en"/>
              <a:t>// Retrieve the elements we'll be working with.</a:t>
            </a:r>
            <a:endParaRPr/>
          </a:p>
          <a:p>
            <a:pPr indent="0" lvl="0" marL="0" rtl="0" algn="l">
              <a:spcBef>
                <a:spcPts val="0"/>
              </a:spcBef>
              <a:spcAft>
                <a:spcPts val="0"/>
              </a:spcAft>
              <a:buClr>
                <a:schemeClr val="dk1"/>
              </a:buClr>
              <a:buSzPts val="1100"/>
              <a:buFont typeface="Arial"/>
              <a:buNone/>
            </a:pPr>
            <a:r>
              <a:rPr lang="en"/>
              <a:t>const toDoForm 	= document.querySelector( "#to-do-form" );</a:t>
            </a:r>
            <a:endParaRPr/>
          </a:p>
          <a:p>
            <a:pPr indent="0" lvl="0" marL="0" rtl="0" algn="l">
              <a:spcBef>
                <a:spcPts val="0"/>
              </a:spcBef>
              <a:spcAft>
                <a:spcPts val="0"/>
              </a:spcAft>
              <a:buClr>
                <a:schemeClr val="dk1"/>
              </a:buClr>
              <a:buSzPts val="1100"/>
              <a:buFont typeface="Arial"/>
              <a:buNone/>
            </a:pPr>
            <a:r>
              <a:rPr lang="en"/>
              <a:t>const newToDoField = document.querySelector( "#new-to-do" );</a:t>
            </a:r>
            <a:endParaRPr/>
          </a:p>
          <a:p>
            <a:pPr indent="0" lvl="0" marL="0" rtl="0" algn="l">
              <a:spcBef>
                <a:spcPts val="0"/>
              </a:spcBef>
              <a:spcAft>
                <a:spcPts val="0"/>
              </a:spcAft>
              <a:buClr>
                <a:schemeClr val="dk1"/>
              </a:buClr>
              <a:buSzPts val="1100"/>
              <a:buFont typeface="Arial"/>
              <a:buNone/>
            </a:pPr>
            <a:r>
              <a:rPr lang="en"/>
              <a:t>const toDoList 	= document.querySelector( "#to-do-list"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Check to ensure all elements are being assigned successfully.</a:t>
            </a:r>
            <a:endParaRPr/>
          </a:p>
          <a:p>
            <a:pPr indent="0" lvl="0" marL="0" rtl="0" algn="l">
              <a:spcBef>
                <a:spcPts val="0"/>
              </a:spcBef>
              <a:spcAft>
                <a:spcPts val="0"/>
              </a:spcAft>
              <a:buClr>
                <a:schemeClr val="dk1"/>
              </a:buClr>
              <a:buSzPts val="1100"/>
              <a:buFont typeface="Arial"/>
              <a:buNone/>
            </a:pPr>
            <a:r>
              <a:rPr lang="en"/>
              <a:t>console.log("To-Do Form:", toDoForm);</a:t>
            </a:r>
            <a:endParaRPr/>
          </a:p>
          <a:p>
            <a:pPr indent="0" lvl="0" marL="0" rtl="0" algn="l">
              <a:spcBef>
                <a:spcPts val="0"/>
              </a:spcBef>
              <a:spcAft>
                <a:spcPts val="0"/>
              </a:spcAft>
              <a:buClr>
                <a:schemeClr val="dk1"/>
              </a:buClr>
              <a:buSzPts val="1100"/>
              <a:buFont typeface="Arial"/>
              <a:buNone/>
            </a:pPr>
            <a:r>
              <a:rPr lang="en"/>
              <a:t>console.log("New To-Do Field:", newToDoField);</a:t>
            </a:r>
            <a:endParaRPr/>
          </a:p>
          <a:p>
            <a:pPr indent="0" lvl="0" marL="0" rtl="0" algn="l">
              <a:spcBef>
                <a:spcPts val="0"/>
              </a:spcBef>
              <a:spcAft>
                <a:spcPts val="0"/>
              </a:spcAft>
              <a:buClr>
                <a:schemeClr val="dk1"/>
              </a:buClr>
              <a:buSzPts val="1100"/>
              <a:buFont typeface="Arial"/>
              <a:buNone/>
            </a:pPr>
            <a:r>
              <a:rPr lang="en"/>
              <a:t>console.log("To-Do List:", toDoList);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Add a function that adds the new to-do item.</a:t>
            </a:r>
            <a:endParaRPr/>
          </a:p>
          <a:p>
            <a:pPr indent="0" lvl="0" marL="0" rtl="0" algn="l">
              <a:spcBef>
                <a:spcPts val="0"/>
              </a:spcBef>
              <a:spcAft>
                <a:spcPts val="0"/>
              </a:spcAft>
              <a:buClr>
                <a:schemeClr val="dk1"/>
              </a:buClr>
              <a:buSzPts val="1100"/>
              <a:buFont typeface="Arial"/>
              <a:buNone/>
            </a:pPr>
            <a:r>
              <a:rPr lang="en"/>
              <a:t>const addToDoToList = event =&gt; {</a:t>
            </a:r>
            <a:endParaRPr/>
          </a:p>
          <a:p>
            <a:pPr indent="0" lvl="0" marL="0" rtl="0" algn="l">
              <a:spcBef>
                <a:spcPts val="0"/>
              </a:spcBef>
              <a:spcAft>
                <a:spcPts val="0"/>
              </a:spcAft>
              <a:buClr>
                <a:schemeClr val="dk1"/>
              </a:buClr>
              <a:buSzPts val="1100"/>
              <a:buFont typeface="Arial"/>
              <a:buNone/>
            </a:pPr>
            <a:r>
              <a:rPr lang="en"/>
              <a:t>  // If this is ran as an event, prevent the default outcome.</a:t>
            </a:r>
            <a:endParaRPr/>
          </a:p>
          <a:p>
            <a:pPr indent="0" lvl="0" marL="0" rtl="0" algn="l">
              <a:spcBef>
                <a:spcPts val="0"/>
              </a:spcBef>
              <a:spcAft>
                <a:spcPts val="0"/>
              </a:spcAft>
              <a:buClr>
                <a:schemeClr val="dk1"/>
              </a:buClr>
              <a:buSzPts val="1100"/>
              <a:buFont typeface="Arial"/>
              <a:buNone/>
            </a:pPr>
            <a:r>
              <a:rPr lang="en"/>
              <a:t>  event.preventDefault();</a:t>
            </a:r>
            <a:endParaRPr/>
          </a:p>
          <a:p>
            <a:pPr indent="0" lvl="0" marL="0" rtl="0" algn="l">
              <a:spcBef>
                <a:spcPts val="0"/>
              </a:spcBef>
              <a:spcAft>
                <a:spcPts val="0"/>
              </a:spcAft>
              <a:buClr>
                <a:schemeClr val="dk1"/>
              </a:buClr>
              <a:buSzPts val="1100"/>
              <a:buFont typeface="Arial"/>
              <a:buNone/>
            </a:pPr>
            <a:r>
              <a:rPr lang="en"/>
              <a:t>  // Retreive the current "new to-do" form field value.</a:t>
            </a:r>
            <a:endParaRPr/>
          </a:p>
          <a:p>
            <a:pPr indent="0" lvl="0" marL="0" rtl="0" algn="l">
              <a:spcBef>
                <a:spcPts val="0"/>
              </a:spcBef>
              <a:spcAft>
                <a:spcPts val="0"/>
              </a:spcAft>
              <a:buClr>
                <a:schemeClr val="dk1"/>
              </a:buClr>
              <a:buSzPts val="1100"/>
              <a:buFont typeface="Arial"/>
              <a:buNone/>
            </a:pPr>
            <a:r>
              <a:rPr lang="en"/>
              <a:t>  const newToDoValue = newToDoField.value;</a:t>
            </a:r>
            <a:endParaRPr/>
          </a:p>
          <a:p>
            <a:pPr indent="0" lvl="0" marL="0" rtl="0" algn="l">
              <a:spcBef>
                <a:spcPts val="0"/>
              </a:spcBef>
              <a:spcAft>
                <a:spcPts val="0"/>
              </a:spcAft>
              <a:buClr>
                <a:schemeClr val="dk1"/>
              </a:buClr>
              <a:buSzPts val="1100"/>
              <a:buFont typeface="Arial"/>
              <a:buNone/>
            </a:pPr>
            <a:r>
              <a:rPr lang="en"/>
              <a:t>  // Ensure you are not inserting an empty to-do.</a:t>
            </a:r>
            <a:endParaRPr/>
          </a:p>
          <a:p>
            <a:pPr indent="0" lvl="0" marL="0" rtl="0" algn="l">
              <a:spcBef>
                <a:spcPts val="0"/>
              </a:spcBef>
              <a:spcAft>
                <a:spcPts val="0"/>
              </a:spcAft>
              <a:buClr>
                <a:schemeClr val="dk1"/>
              </a:buClr>
              <a:buSzPts val="1100"/>
              <a:buFont typeface="Arial"/>
              <a:buNone/>
            </a:pPr>
            <a:r>
              <a:rPr lang="en"/>
              <a:t>  if ( newToDoValue.trim().length &gt; 0 ) {</a:t>
            </a:r>
            <a:endParaRPr/>
          </a:p>
          <a:p>
            <a:pPr indent="0" lvl="0" marL="0" rtl="0" algn="l">
              <a:spcBef>
                <a:spcPts val="0"/>
              </a:spcBef>
              <a:spcAft>
                <a:spcPts val="0"/>
              </a:spcAft>
              <a:buClr>
                <a:schemeClr val="dk1"/>
              </a:buClr>
              <a:buSzPts val="1100"/>
              <a:buFont typeface="Arial"/>
              <a:buNone/>
            </a:pPr>
            <a:r>
              <a:rPr lang="en"/>
              <a:t>	// Add a new LI to the to-do UL.</a:t>
            </a:r>
            <a:endParaRPr/>
          </a:p>
          <a:p>
            <a:pPr indent="0" lvl="0" marL="0" rtl="0" algn="l">
              <a:spcBef>
                <a:spcPts val="0"/>
              </a:spcBef>
              <a:spcAft>
                <a:spcPts val="0"/>
              </a:spcAft>
              <a:buClr>
                <a:schemeClr val="dk1"/>
              </a:buClr>
              <a:buSzPts val="1100"/>
              <a:buFont typeface="Arial"/>
              <a:buNone/>
            </a:pPr>
            <a:r>
              <a:rPr lang="en"/>
              <a:t>	toDoList.insertAdjacentHTML("beforeend", `&lt;li&gt;${newToDoValue}&lt;/li&gt;`);</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Empty the to-do field, so a new one can be entered.</a:t>
            </a:r>
            <a:endParaRPr/>
          </a:p>
          <a:p>
            <a:pPr indent="0" lvl="0" marL="0" rtl="0" algn="l">
              <a:spcBef>
                <a:spcPts val="0"/>
              </a:spcBef>
              <a:spcAft>
                <a:spcPts val="0"/>
              </a:spcAft>
              <a:buClr>
                <a:schemeClr val="dk1"/>
              </a:buClr>
              <a:buSzPts val="1100"/>
              <a:buFont typeface="Arial"/>
              <a:buNone/>
            </a:pPr>
            <a:r>
              <a:rPr lang="en"/>
              <a:t>  newToDoField.value =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Listen for the form submission.</a:t>
            </a:r>
            <a:endParaRPr/>
          </a:p>
          <a:p>
            <a:pPr indent="0" lvl="0" marL="0" rtl="0" algn="l">
              <a:spcBef>
                <a:spcPts val="0"/>
              </a:spcBef>
              <a:spcAft>
                <a:spcPts val="0"/>
              </a:spcAft>
              <a:buClr>
                <a:schemeClr val="dk1"/>
              </a:buClr>
              <a:buSzPts val="1100"/>
              <a:buFont typeface="Arial"/>
              <a:buNone/>
            </a:pPr>
            <a:r>
              <a:rPr lang="en"/>
              <a:t>toDoForm.addEventListener("submit", addToDoToList);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1fd107e9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1fd107e9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the two versions. The first is a named function, that is later passed into the addEventListener() method as an argument. The second is an anonymous function that is defined directly in the argument field of addEventListener.</a:t>
            </a:r>
            <a:endParaRPr/>
          </a:p>
          <a:p>
            <a:pPr indent="0" lvl="0" marL="0" rtl="0" algn="l">
              <a:spcBef>
                <a:spcPts val="0"/>
              </a:spcBef>
              <a:spcAft>
                <a:spcPts val="0"/>
              </a:spcAft>
              <a:buNone/>
            </a:pPr>
            <a:r>
              <a:rPr lang="en"/>
              <a:t>Both are valid, but carry their own strengths and weaknesses.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Named functions are re-usable, and often preferred so that you can easily have alternative events or functions trigger your set of instructions. You can even call upon these, if scoped appropriately, from inside of anonymous functions if you’d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often less typing, if the function isn’t going to be re-used, to go with an anonymous one though—and it keeps everything together with the event it is attached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these pros and cons, you’ll see both approaches used across the web. Ensure you’re familiar with both so that you can identify and understand code that you come across in your studies.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Retrieve the elements we'll be working with.</a:t>
            </a:r>
            <a:endParaRPr/>
          </a:p>
          <a:p>
            <a:pPr indent="0" lvl="0" marL="0" rtl="0" algn="l">
              <a:spcBef>
                <a:spcPts val="0"/>
              </a:spcBef>
              <a:spcAft>
                <a:spcPts val="0"/>
              </a:spcAft>
              <a:buClr>
                <a:schemeClr val="dk1"/>
              </a:buClr>
              <a:buSzPts val="1100"/>
              <a:buFont typeface="Arial"/>
              <a:buNone/>
            </a:pPr>
            <a:r>
              <a:rPr lang="en"/>
              <a:t>const toDoForm 	= document.querySelector( "#to-do-form" );</a:t>
            </a:r>
            <a:endParaRPr/>
          </a:p>
          <a:p>
            <a:pPr indent="0" lvl="0" marL="0" rtl="0" algn="l">
              <a:spcBef>
                <a:spcPts val="0"/>
              </a:spcBef>
              <a:spcAft>
                <a:spcPts val="0"/>
              </a:spcAft>
              <a:buClr>
                <a:schemeClr val="dk1"/>
              </a:buClr>
              <a:buSzPts val="1100"/>
              <a:buFont typeface="Arial"/>
              <a:buNone/>
            </a:pPr>
            <a:r>
              <a:rPr lang="en"/>
              <a:t>const newToDoField = document.querySelector( "#new-to-do" );</a:t>
            </a:r>
            <a:endParaRPr/>
          </a:p>
          <a:p>
            <a:pPr indent="0" lvl="0" marL="0" rtl="0" algn="l">
              <a:spcBef>
                <a:spcPts val="0"/>
              </a:spcBef>
              <a:spcAft>
                <a:spcPts val="0"/>
              </a:spcAft>
              <a:buClr>
                <a:schemeClr val="dk1"/>
              </a:buClr>
              <a:buSzPts val="1100"/>
              <a:buFont typeface="Arial"/>
              <a:buNone/>
            </a:pPr>
            <a:r>
              <a:rPr lang="en"/>
              <a:t>const toDoList 	= document.querySelector( "#to-do-list"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Check to ensure all elements are being assigned successfully.</a:t>
            </a:r>
            <a:endParaRPr/>
          </a:p>
          <a:p>
            <a:pPr indent="0" lvl="0" marL="0" rtl="0" algn="l">
              <a:spcBef>
                <a:spcPts val="0"/>
              </a:spcBef>
              <a:spcAft>
                <a:spcPts val="0"/>
              </a:spcAft>
              <a:buClr>
                <a:schemeClr val="dk1"/>
              </a:buClr>
              <a:buSzPts val="1100"/>
              <a:buFont typeface="Arial"/>
              <a:buNone/>
            </a:pPr>
            <a:r>
              <a:rPr lang="en"/>
              <a:t>console.log("To-Do Form:", toDoForm);</a:t>
            </a:r>
            <a:endParaRPr/>
          </a:p>
          <a:p>
            <a:pPr indent="0" lvl="0" marL="0" rtl="0" algn="l">
              <a:spcBef>
                <a:spcPts val="0"/>
              </a:spcBef>
              <a:spcAft>
                <a:spcPts val="0"/>
              </a:spcAft>
              <a:buClr>
                <a:schemeClr val="dk1"/>
              </a:buClr>
              <a:buSzPts val="1100"/>
              <a:buFont typeface="Arial"/>
              <a:buNone/>
            </a:pPr>
            <a:r>
              <a:rPr lang="en"/>
              <a:t>console.log("New To-Do Field:", newToDoField);</a:t>
            </a:r>
            <a:endParaRPr/>
          </a:p>
          <a:p>
            <a:pPr indent="0" lvl="0" marL="0" rtl="0" algn="l">
              <a:spcBef>
                <a:spcPts val="0"/>
              </a:spcBef>
              <a:spcAft>
                <a:spcPts val="0"/>
              </a:spcAft>
              <a:buClr>
                <a:schemeClr val="dk1"/>
              </a:buClr>
              <a:buSzPts val="1100"/>
              <a:buFont typeface="Arial"/>
              <a:buNone/>
            </a:pPr>
            <a:r>
              <a:rPr lang="en"/>
              <a:t>console.log("To-Do List:", toDoList);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Listen for the form submission; anonymous (unnamed) function provided.</a:t>
            </a:r>
            <a:endParaRPr/>
          </a:p>
          <a:p>
            <a:pPr indent="0" lvl="0" marL="0" rtl="0" algn="l">
              <a:spcBef>
                <a:spcPts val="0"/>
              </a:spcBef>
              <a:spcAft>
                <a:spcPts val="0"/>
              </a:spcAft>
              <a:buClr>
                <a:schemeClr val="dk1"/>
              </a:buClr>
              <a:buSzPts val="1100"/>
              <a:buFont typeface="Arial"/>
              <a:buNone/>
            </a:pPr>
            <a:r>
              <a:rPr lang="en"/>
              <a:t>toDoForm.addEventListener("submit", event =&gt; {</a:t>
            </a:r>
            <a:endParaRPr/>
          </a:p>
          <a:p>
            <a:pPr indent="0" lvl="0" marL="0" rtl="0" algn="l">
              <a:spcBef>
                <a:spcPts val="0"/>
              </a:spcBef>
              <a:spcAft>
                <a:spcPts val="0"/>
              </a:spcAft>
              <a:buClr>
                <a:schemeClr val="dk1"/>
              </a:buClr>
              <a:buSzPts val="1100"/>
              <a:buFont typeface="Arial"/>
              <a:buNone/>
            </a:pPr>
            <a:r>
              <a:rPr lang="en"/>
              <a:t>  // If this is ran as an event, prevent the default outcome.</a:t>
            </a:r>
            <a:endParaRPr/>
          </a:p>
          <a:p>
            <a:pPr indent="0" lvl="0" marL="0" rtl="0" algn="l">
              <a:spcBef>
                <a:spcPts val="0"/>
              </a:spcBef>
              <a:spcAft>
                <a:spcPts val="0"/>
              </a:spcAft>
              <a:buClr>
                <a:schemeClr val="dk1"/>
              </a:buClr>
              <a:buSzPts val="1100"/>
              <a:buFont typeface="Arial"/>
              <a:buNone/>
            </a:pPr>
            <a:r>
              <a:rPr lang="en"/>
              <a:t>  event.preventDefault();</a:t>
            </a:r>
            <a:endParaRPr/>
          </a:p>
          <a:p>
            <a:pPr indent="0" lvl="0" marL="0" rtl="0" algn="l">
              <a:spcBef>
                <a:spcPts val="0"/>
              </a:spcBef>
              <a:spcAft>
                <a:spcPts val="0"/>
              </a:spcAft>
              <a:buClr>
                <a:schemeClr val="dk1"/>
              </a:buClr>
              <a:buSzPts val="1100"/>
              <a:buFont typeface="Arial"/>
              <a:buNone/>
            </a:pPr>
            <a:r>
              <a:rPr lang="en"/>
              <a:t>  // Retreive the current "new to-do" form field value.</a:t>
            </a:r>
            <a:endParaRPr/>
          </a:p>
          <a:p>
            <a:pPr indent="0" lvl="0" marL="0" rtl="0" algn="l">
              <a:spcBef>
                <a:spcPts val="0"/>
              </a:spcBef>
              <a:spcAft>
                <a:spcPts val="0"/>
              </a:spcAft>
              <a:buClr>
                <a:schemeClr val="dk1"/>
              </a:buClr>
              <a:buSzPts val="1100"/>
              <a:buFont typeface="Arial"/>
              <a:buNone/>
            </a:pPr>
            <a:r>
              <a:rPr lang="en"/>
              <a:t>  const newToDoValue = newToDoField.value;</a:t>
            </a:r>
            <a:endParaRPr/>
          </a:p>
          <a:p>
            <a:pPr indent="0" lvl="0" marL="0" rtl="0" algn="l">
              <a:spcBef>
                <a:spcPts val="0"/>
              </a:spcBef>
              <a:spcAft>
                <a:spcPts val="0"/>
              </a:spcAft>
              <a:buClr>
                <a:schemeClr val="dk1"/>
              </a:buClr>
              <a:buSzPts val="1100"/>
              <a:buFont typeface="Arial"/>
              <a:buNone/>
            </a:pPr>
            <a:r>
              <a:rPr lang="en"/>
              <a:t>  // Ensure you are not inserting an empty to-do.</a:t>
            </a:r>
            <a:endParaRPr/>
          </a:p>
          <a:p>
            <a:pPr indent="0" lvl="0" marL="0" rtl="0" algn="l">
              <a:spcBef>
                <a:spcPts val="0"/>
              </a:spcBef>
              <a:spcAft>
                <a:spcPts val="0"/>
              </a:spcAft>
              <a:buClr>
                <a:schemeClr val="dk1"/>
              </a:buClr>
              <a:buSzPts val="1100"/>
              <a:buFont typeface="Arial"/>
              <a:buNone/>
            </a:pPr>
            <a:r>
              <a:rPr lang="en"/>
              <a:t>  if ( newToDoValue.trim().length &gt; 0 ) {</a:t>
            </a:r>
            <a:endParaRPr/>
          </a:p>
          <a:p>
            <a:pPr indent="0" lvl="0" marL="0" rtl="0" algn="l">
              <a:spcBef>
                <a:spcPts val="0"/>
              </a:spcBef>
              <a:spcAft>
                <a:spcPts val="0"/>
              </a:spcAft>
              <a:buClr>
                <a:schemeClr val="dk1"/>
              </a:buClr>
              <a:buSzPts val="1100"/>
              <a:buFont typeface="Arial"/>
              <a:buNone/>
            </a:pPr>
            <a:r>
              <a:rPr lang="en"/>
              <a:t>	// Add a new LI to the to-do UL.</a:t>
            </a:r>
            <a:endParaRPr/>
          </a:p>
          <a:p>
            <a:pPr indent="0" lvl="0" marL="0" rtl="0" algn="l">
              <a:spcBef>
                <a:spcPts val="0"/>
              </a:spcBef>
              <a:spcAft>
                <a:spcPts val="0"/>
              </a:spcAft>
              <a:buClr>
                <a:schemeClr val="dk1"/>
              </a:buClr>
              <a:buSzPts val="1100"/>
              <a:buFont typeface="Arial"/>
              <a:buNone/>
            </a:pPr>
            <a:r>
              <a:rPr lang="en"/>
              <a:t>	toDoList.insertAdjacentHTML("beforeend", `&lt;li&gt;${newToDoValue}&lt;/li&gt;`);</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Empty the to-do field, so a new one can be entered.</a:t>
            </a:r>
            <a:endParaRPr/>
          </a:p>
          <a:p>
            <a:pPr indent="0" lvl="0" marL="0" rtl="0" algn="l">
              <a:spcBef>
                <a:spcPts val="0"/>
              </a:spcBef>
              <a:spcAft>
                <a:spcPts val="0"/>
              </a:spcAft>
              <a:buClr>
                <a:schemeClr val="dk1"/>
              </a:buClr>
              <a:buSzPts val="1100"/>
              <a:buFont typeface="Arial"/>
              <a:buNone/>
            </a:pPr>
            <a:r>
              <a:rPr lang="en"/>
              <a:t>  newToDoField.value = "";</a:t>
            </a:r>
            <a:endParaRPr/>
          </a:p>
          <a:p>
            <a:pPr indent="0" lvl="0" marL="0" rtl="0" algn="l">
              <a:spcBef>
                <a:spcPts val="0"/>
              </a:spcBef>
              <a:spcAft>
                <a:spcPts val="0"/>
              </a:spcAft>
              <a:buNone/>
            </a:pP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developer.mozilla.org/en-US/docs/Web/API/Event" TargetMode="External"/><Relationship Id="rId4" Type="http://schemas.openxmlformats.org/officeDocument/2006/relationships/hyperlink" Target="https://developer.mozilla.org/en-US/docs/Web/Ev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developer.mozilla.org/en-US/docs/Web/API/EventListener" TargetMode="External"/><Relationship Id="rId4" Type="http://schemas.openxmlformats.org/officeDocument/2006/relationships/hyperlink" Target="https://developer.mozilla.org/en-US/docs/Web/API/EventTarget" TargetMode="External"/><Relationship Id="rId5" Type="http://schemas.openxmlformats.org/officeDocument/2006/relationships/hyperlink" Target="https://developer.mozilla.org/en-US/docs/Web/API/EventTarget/addEventListener" TargetMode="External"/><Relationship Id="rId6" Type="http://schemas.openxmlformats.org/officeDocument/2006/relationships/hyperlink" Target="https://developer.mozilla.org/en-US/docs/Web/Events" TargetMode="External"/><Relationship Id="rId7" Type="http://schemas.openxmlformats.org/officeDocument/2006/relationships/hyperlink" Target="https://developer.mozilla.org/en-US/docs/Web/JavaScript/Guide/Fun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developer.mozilla.org/en-US/docs/Web/API/HTMLFormElement/submit_event" TargetMode="External"/><Relationship Id="rId4" Type="http://schemas.openxmlformats.org/officeDocument/2006/relationships/hyperlink" Target="https://developer.mozilla.org/en-US/docs/Web/HTML/Element/form#Attributes_for_form_submission" TargetMode="External"/><Relationship Id="rId5" Type="http://schemas.openxmlformats.org/officeDocument/2006/relationships/hyperlink" Target="https://developer.mozilla.org/en-US/docs/Web/API/Event/preventDefaul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Events and Event Listeners</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Event?</a:t>
            </a:r>
            <a:endParaRPr/>
          </a:p>
        </p:txBody>
      </p:sp>
      <p:sp>
        <p:nvSpPr>
          <p:cNvPr id="76" name="Google Shape;76;p15"/>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time a user interacts with a web page, it is said that an </a:t>
            </a:r>
            <a:r>
              <a:rPr lang="en" u="sng">
                <a:solidFill>
                  <a:schemeClr val="hlink"/>
                </a:solidFill>
                <a:hlinkClick r:id="rId3"/>
              </a:rPr>
              <a:t>event</a:t>
            </a:r>
            <a:r>
              <a:rPr lang="en"/>
              <a:t> is occuring. An event could be…</a:t>
            </a:r>
            <a:endParaRPr/>
          </a:p>
          <a:p>
            <a:pPr indent="-311150" lvl="0" marL="457200" rtl="0" algn="l">
              <a:spcBef>
                <a:spcPts val="1600"/>
              </a:spcBef>
              <a:spcAft>
                <a:spcPts val="0"/>
              </a:spcAft>
              <a:buSzPts val="1300"/>
              <a:buChar char="●"/>
            </a:pPr>
            <a:r>
              <a:rPr lang="en"/>
              <a:t>The mouse moving inside of the page.</a:t>
            </a:r>
            <a:endParaRPr/>
          </a:p>
          <a:p>
            <a:pPr indent="-311150" lvl="0" marL="457200" rtl="0" algn="l">
              <a:spcBef>
                <a:spcPts val="0"/>
              </a:spcBef>
              <a:spcAft>
                <a:spcPts val="0"/>
              </a:spcAft>
              <a:buSzPts val="1300"/>
              <a:buChar char="●"/>
            </a:pPr>
            <a:r>
              <a:rPr lang="en"/>
              <a:t>The mouse hovering over a particular element.</a:t>
            </a:r>
            <a:endParaRPr/>
          </a:p>
          <a:p>
            <a:pPr indent="-311150" lvl="0" marL="457200" rtl="0" algn="l">
              <a:spcBef>
                <a:spcPts val="0"/>
              </a:spcBef>
              <a:spcAft>
                <a:spcPts val="0"/>
              </a:spcAft>
              <a:buSzPts val="1300"/>
              <a:buChar char="●"/>
            </a:pPr>
            <a:r>
              <a:rPr lang="en"/>
              <a:t>A keyboard keypress.</a:t>
            </a:r>
            <a:endParaRPr/>
          </a:p>
          <a:p>
            <a:pPr indent="-311150" lvl="0" marL="457200" rtl="0" algn="l">
              <a:spcBef>
                <a:spcPts val="0"/>
              </a:spcBef>
              <a:spcAft>
                <a:spcPts val="0"/>
              </a:spcAft>
              <a:buSzPts val="1300"/>
              <a:buChar char="●"/>
            </a:pPr>
            <a:r>
              <a:rPr lang="en"/>
              <a:t>Resizing of the window.</a:t>
            </a:r>
            <a:endParaRPr/>
          </a:p>
          <a:p>
            <a:pPr indent="-311150" lvl="0" marL="457200" rtl="0" algn="l">
              <a:spcBef>
                <a:spcPts val="0"/>
              </a:spcBef>
              <a:spcAft>
                <a:spcPts val="0"/>
              </a:spcAft>
              <a:buSzPts val="1300"/>
              <a:buChar char="●"/>
            </a:pPr>
            <a:r>
              <a:rPr lang="en"/>
              <a:t>Clicking into (focusing) a form field input.</a:t>
            </a:r>
            <a:endParaRPr/>
          </a:p>
          <a:p>
            <a:pPr indent="-311150" lvl="0" marL="457200" rtl="0" algn="l">
              <a:spcBef>
                <a:spcPts val="0"/>
              </a:spcBef>
              <a:spcAft>
                <a:spcPts val="0"/>
              </a:spcAft>
              <a:buSzPts val="1300"/>
              <a:buChar char="●"/>
            </a:pPr>
            <a:r>
              <a:rPr lang="en"/>
              <a:t>Change in smartphone orientation.</a:t>
            </a:r>
            <a:endParaRPr/>
          </a:p>
          <a:p>
            <a:pPr indent="-311150" lvl="0" marL="457200" rtl="0" algn="l">
              <a:spcBef>
                <a:spcPts val="0"/>
              </a:spcBef>
              <a:spcAft>
                <a:spcPts val="0"/>
              </a:spcAft>
              <a:buSzPts val="1300"/>
              <a:buChar char="●"/>
            </a:pPr>
            <a:r>
              <a:rPr lang="en"/>
              <a:t>The scrolling of the page.</a:t>
            </a:r>
            <a:endParaRPr/>
          </a:p>
          <a:p>
            <a:pPr indent="-311150" lvl="0" marL="457200" rtl="0" algn="l">
              <a:spcBef>
                <a:spcPts val="0"/>
              </a:spcBef>
              <a:spcAft>
                <a:spcPts val="0"/>
              </a:spcAft>
              <a:buSzPts val="1300"/>
              <a:buChar char="●"/>
            </a:pPr>
            <a:r>
              <a:rPr lang="en"/>
              <a:t>One of many other situations!</a:t>
            </a:r>
            <a:endParaRPr/>
          </a:p>
          <a:p>
            <a:pPr indent="0" lvl="0" marL="0" rtl="0" algn="l">
              <a:spcBef>
                <a:spcPts val="1600"/>
              </a:spcBef>
              <a:spcAft>
                <a:spcPts val="0"/>
              </a:spcAft>
              <a:buNone/>
            </a:pPr>
            <a:r>
              <a:rPr lang="en"/>
              <a:t>You can view a full list of event types </a:t>
            </a:r>
            <a:r>
              <a:rPr lang="en" u="sng">
                <a:solidFill>
                  <a:schemeClr val="hlink"/>
                </a:solidFill>
                <a:hlinkClick r:id="rId4"/>
              </a:rPr>
              <a:t>here</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Event Listener?</a:t>
            </a:r>
            <a:endParaRPr/>
          </a:p>
        </p:txBody>
      </p:sp>
      <p:sp>
        <p:nvSpPr>
          <p:cNvPr id="82" name="Google Shape;82;p16"/>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can detect when events are occuring! If we want our program to react (execute a function) to these events, we must let the browser know to listen for them.</a:t>
            </a:r>
            <a:endParaRPr/>
          </a:p>
          <a:p>
            <a:pPr indent="0" lvl="0" marL="0" rtl="0" algn="l">
              <a:spcBef>
                <a:spcPts val="1600"/>
              </a:spcBef>
              <a:spcAft>
                <a:spcPts val="0"/>
              </a:spcAft>
              <a:buNone/>
            </a:pPr>
            <a:r>
              <a:rPr lang="en"/>
              <a:t>For JavaScript to listen for an event, we use the aptly named: </a:t>
            </a:r>
            <a:r>
              <a:rPr lang="en" u="sng">
                <a:solidFill>
                  <a:schemeClr val="hlink"/>
                </a:solidFill>
                <a:hlinkClick r:id="rId3"/>
              </a:rPr>
              <a:t>event listener</a:t>
            </a:r>
            <a:r>
              <a:rPr lang="en"/>
              <a:t>!</a:t>
            </a:r>
            <a:endParaRPr/>
          </a:p>
          <a:p>
            <a:pPr indent="0" lvl="0" marL="0" rtl="0" algn="l">
              <a:spcBef>
                <a:spcPts val="1600"/>
              </a:spcBef>
              <a:spcAft>
                <a:spcPts val="0"/>
              </a:spcAft>
              <a:buNone/>
            </a:pPr>
            <a:r>
              <a:rPr lang="en"/>
              <a:t>The recommended way we implement event listeners is to </a:t>
            </a:r>
            <a:r>
              <a:rPr lang="en" u="sng">
                <a:solidFill>
                  <a:schemeClr val="hlink"/>
                </a:solidFill>
                <a:hlinkClick r:id="rId4"/>
              </a:rPr>
              <a:t>attach them to elements</a:t>
            </a:r>
            <a:r>
              <a:rPr lang="en"/>
              <a:t> by retrieving them via the DOM and executing their object’s </a:t>
            </a:r>
            <a:r>
              <a:rPr lang="en" u="sng">
                <a:solidFill>
                  <a:schemeClr val="hlink"/>
                </a:solidFill>
                <a:hlinkClick r:id="rId5"/>
              </a:rPr>
              <a:t>addEventListener()</a:t>
            </a:r>
            <a:r>
              <a:rPr lang="en"/>
              <a:t> method.</a:t>
            </a:r>
            <a:endParaRPr/>
          </a:p>
          <a:p>
            <a:pPr indent="0" lvl="0" marL="0" rtl="0" algn="l">
              <a:spcBef>
                <a:spcPts val="1600"/>
              </a:spcBef>
              <a:spcAft>
                <a:spcPts val="0"/>
              </a:spcAft>
              <a:buNone/>
            </a:pPr>
            <a:r>
              <a:rPr lang="en"/>
              <a:t>This method has two parameters. We are expected to pass in the following two arguments…</a:t>
            </a:r>
            <a:endParaRPr/>
          </a:p>
          <a:p>
            <a:pPr indent="-311150" lvl="0" marL="457200" rtl="0" algn="l">
              <a:spcBef>
                <a:spcPts val="1600"/>
              </a:spcBef>
              <a:spcAft>
                <a:spcPts val="0"/>
              </a:spcAft>
              <a:buSzPts val="1300"/>
              <a:buChar char="●"/>
            </a:pPr>
            <a:r>
              <a:rPr lang="en" u="sng">
                <a:solidFill>
                  <a:schemeClr val="hlink"/>
                </a:solidFill>
                <a:hlinkClick r:id="rId6"/>
              </a:rPr>
              <a:t>Type</a:t>
            </a:r>
            <a:r>
              <a:rPr lang="en"/>
              <a:t> of Event (name as a string.)</a:t>
            </a:r>
            <a:endParaRPr/>
          </a:p>
          <a:p>
            <a:pPr indent="-311150" lvl="0" marL="457200" rtl="0" algn="l">
              <a:spcBef>
                <a:spcPts val="0"/>
              </a:spcBef>
              <a:spcAft>
                <a:spcPts val="0"/>
              </a:spcAft>
              <a:buSzPts val="1300"/>
              <a:buChar char="●"/>
            </a:pPr>
            <a:r>
              <a:rPr lang="en" u="sng">
                <a:solidFill>
                  <a:schemeClr val="hlink"/>
                </a:solidFill>
                <a:hlinkClick r:id="rId7"/>
              </a:rPr>
              <a:t>Function</a:t>
            </a:r>
            <a:r>
              <a:rPr lang="en"/>
              <a:t> (to execute when the event is triggered; can be anonymous or a named function.)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for an Event Listener</a:t>
            </a:r>
            <a:endParaRPr/>
          </a:p>
        </p:txBody>
      </p:sp>
      <p:sp>
        <p:nvSpPr>
          <p:cNvPr id="88" name="Google Shape;88;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a basic event, like clicking a button! For this we’ll need to set a few things up.</a:t>
            </a:r>
            <a:endParaRPr/>
          </a:p>
          <a:p>
            <a:pPr indent="0" lvl="0" marL="0" rtl="0" algn="l">
              <a:spcBef>
                <a:spcPts val="1600"/>
              </a:spcBef>
              <a:spcAft>
                <a:spcPts val="0"/>
              </a:spcAft>
              <a:buNone/>
            </a:pPr>
            <a:r>
              <a:rPr lang="en"/>
              <a:t>Try the following steps… </a:t>
            </a:r>
            <a:endParaRPr/>
          </a:p>
          <a:p>
            <a:pPr indent="-285750" lvl="0" marL="457200" rtl="0" algn="l">
              <a:spcBef>
                <a:spcPts val="1600"/>
              </a:spcBef>
              <a:spcAft>
                <a:spcPts val="0"/>
              </a:spcAft>
              <a:buSzPts val="900"/>
              <a:buAutoNum type="arabicPeriod"/>
            </a:pPr>
            <a:r>
              <a:rPr lang="en" sz="900"/>
              <a:t>Add a &lt;button&gt; element to your HTML; ensure it has an ID or class for easy targeting.</a:t>
            </a:r>
            <a:endParaRPr sz="900"/>
          </a:p>
          <a:p>
            <a:pPr indent="-285750" lvl="0" marL="457200" rtl="0" algn="l">
              <a:spcBef>
                <a:spcPts val="0"/>
              </a:spcBef>
              <a:spcAft>
                <a:spcPts val="0"/>
              </a:spcAft>
              <a:buSzPts val="900"/>
              <a:buAutoNum type="arabicPeriod"/>
            </a:pPr>
            <a:r>
              <a:rPr lang="en" sz="900"/>
              <a:t>Include a span that will contain the number of times the button has been clicked.</a:t>
            </a:r>
            <a:endParaRPr sz="900"/>
          </a:p>
          <a:p>
            <a:pPr indent="-285750" lvl="0" marL="457200" rtl="0" algn="l">
              <a:spcBef>
                <a:spcPts val="0"/>
              </a:spcBef>
              <a:spcAft>
                <a:spcPts val="0"/>
              </a:spcAft>
              <a:buSzPts val="900"/>
              <a:buAutoNum type="arabicPeriod"/>
            </a:pPr>
            <a:r>
              <a:rPr lang="en" sz="900"/>
              <a:t>Add a function that performs some sort of action on the page; for this example it will be updating a counter.</a:t>
            </a:r>
            <a:endParaRPr sz="900"/>
          </a:p>
          <a:p>
            <a:pPr indent="-285750" lvl="0" marL="457200" rtl="0" algn="l">
              <a:spcBef>
                <a:spcPts val="0"/>
              </a:spcBef>
              <a:spcAft>
                <a:spcPts val="0"/>
              </a:spcAft>
              <a:buSzPts val="900"/>
              <a:buAutoNum type="arabicPeriod"/>
            </a:pPr>
            <a:r>
              <a:rPr lang="en" sz="900"/>
              <a:t>Test the function via the web console—ensure it is working!</a:t>
            </a:r>
            <a:endParaRPr sz="900"/>
          </a:p>
          <a:p>
            <a:pPr indent="-285750" lvl="0" marL="457200" rtl="0" algn="l">
              <a:spcBef>
                <a:spcPts val="0"/>
              </a:spcBef>
              <a:spcAft>
                <a:spcPts val="0"/>
              </a:spcAft>
              <a:buSzPts val="900"/>
              <a:buAutoNum type="arabicPeriod"/>
            </a:pPr>
            <a:r>
              <a:rPr lang="en" sz="900"/>
              <a:t>Add an event listener for the button; let it know to run your function when the button is clicked.</a:t>
            </a:r>
            <a:endParaRPr sz="900"/>
          </a:p>
          <a:p>
            <a:pPr indent="0" lvl="0" marL="0" rtl="0" algn="l">
              <a:spcBef>
                <a:spcPts val="1600"/>
              </a:spcBef>
              <a:spcAft>
                <a:spcPts val="1600"/>
              </a:spcAft>
              <a:buNone/>
            </a:pPr>
            <a:r>
              <a:rPr lang="en"/>
              <a:t>Pictured to the right are steps one through four.</a:t>
            </a:r>
            <a:endParaRPr sz="900"/>
          </a:p>
        </p:txBody>
      </p:sp>
      <p:sp>
        <p:nvSpPr>
          <p:cNvPr id="89" name="Google Shape;89;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4832400" y="1281150"/>
            <a:ext cx="4311598" cy="1202237"/>
          </a:xfrm>
          <a:prstGeom prst="rect">
            <a:avLst/>
          </a:prstGeom>
          <a:noFill/>
          <a:ln>
            <a:noFill/>
          </a:ln>
        </p:spPr>
      </p:pic>
      <p:pic>
        <p:nvPicPr>
          <p:cNvPr id="91" name="Google Shape;91;p17"/>
          <p:cNvPicPr preferRelativeResize="0"/>
          <p:nvPr/>
        </p:nvPicPr>
        <p:blipFill>
          <a:blip r:embed="rId4">
            <a:alphaModFix/>
          </a:blip>
          <a:stretch>
            <a:fillRect/>
          </a:stretch>
        </p:blipFill>
        <p:spPr>
          <a:xfrm>
            <a:off x="4832400" y="2407186"/>
            <a:ext cx="4311600" cy="1446614"/>
          </a:xfrm>
          <a:prstGeom prst="rect">
            <a:avLst/>
          </a:prstGeom>
          <a:noFill/>
          <a:ln>
            <a:noFill/>
          </a:ln>
        </p:spPr>
      </p:pic>
      <p:pic>
        <p:nvPicPr>
          <p:cNvPr id="92" name="Google Shape;92;p17"/>
          <p:cNvPicPr preferRelativeResize="0"/>
          <p:nvPr/>
        </p:nvPicPr>
        <p:blipFill>
          <a:blip r:embed="rId5">
            <a:alphaModFix/>
          </a:blip>
          <a:stretch>
            <a:fillRect/>
          </a:stretch>
        </p:blipFill>
        <p:spPr>
          <a:xfrm>
            <a:off x="4832400" y="3839130"/>
            <a:ext cx="4311598" cy="13043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Event Listener</a:t>
            </a:r>
            <a:endParaRPr/>
          </a:p>
        </p:txBody>
      </p:sp>
      <p:sp>
        <p:nvSpPr>
          <p:cNvPr id="98" name="Google Shape;98;p1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Time for step five! The user won’t know to use the web console to run our function like we did, so we’ll add a click event listener to the button. Give the following a try… </a:t>
            </a:r>
            <a:endParaRPr/>
          </a:p>
        </p:txBody>
      </p:sp>
      <p:sp>
        <p:nvSpPr>
          <p:cNvPr id="99" name="Google Shape;99;p1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addEventListener() element method to let JavaScript know we want to assign some functionality to an event.</a:t>
            </a:r>
            <a:endParaRPr/>
          </a:p>
        </p:txBody>
      </p:sp>
      <p:pic>
        <p:nvPicPr>
          <p:cNvPr id="100" name="Google Shape;100;p18"/>
          <p:cNvPicPr preferRelativeResize="0"/>
          <p:nvPr/>
        </p:nvPicPr>
        <p:blipFill>
          <a:blip r:embed="rId3">
            <a:alphaModFix/>
          </a:blip>
          <a:stretch>
            <a:fillRect/>
          </a:stretch>
        </p:blipFill>
        <p:spPr>
          <a:xfrm>
            <a:off x="4570026" y="1691927"/>
            <a:ext cx="4571999" cy="2068425"/>
          </a:xfrm>
          <a:prstGeom prst="rect">
            <a:avLst/>
          </a:prstGeom>
          <a:noFill/>
          <a:ln>
            <a:noFill/>
          </a:ln>
        </p:spPr>
      </p:pic>
      <p:pic>
        <p:nvPicPr>
          <p:cNvPr id="101" name="Google Shape;101;p18"/>
          <p:cNvPicPr preferRelativeResize="0"/>
          <p:nvPr/>
        </p:nvPicPr>
        <p:blipFill>
          <a:blip r:embed="rId4">
            <a:alphaModFix/>
          </a:blip>
          <a:stretch>
            <a:fillRect/>
          </a:stretch>
        </p:blipFill>
        <p:spPr>
          <a:xfrm>
            <a:off x="4570025" y="3760349"/>
            <a:ext cx="4571999" cy="1383145"/>
          </a:xfrm>
          <a:prstGeom prst="rect">
            <a:avLst/>
          </a:prstGeom>
          <a:noFill/>
          <a:ln>
            <a:noFill/>
          </a:ln>
        </p:spPr>
      </p:pic>
      <p:pic>
        <p:nvPicPr>
          <p:cNvPr id="102" name="Google Shape;102;p18"/>
          <p:cNvPicPr preferRelativeResize="0"/>
          <p:nvPr/>
        </p:nvPicPr>
        <p:blipFill>
          <a:blip r:embed="rId5">
            <a:alphaModFix/>
          </a:blip>
          <a:stretch>
            <a:fillRect/>
          </a:stretch>
        </p:blipFill>
        <p:spPr>
          <a:xfrm>
            <a:off x="4849200" y="5069575"/>
            <a:ext cx="147852" cy="1478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Submit Events</a:t>
            </a:r>
            <a:endParaRPr/>
          </a:p>
        </p:txBody>
      </p:sp>
      <p:sp>
        <p:nvSpPr>
          <p:cNvPr id="108" name="Google Shape;108;p19"/>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working with forms (and in some other cases) it can be important to prevent the default outcome of an event.</a:t>
            </a:r>
            <a:endParaRPr/>
          </a:p>
          <a:p>
            <a:pPr indent="0" lvl="0" marL="0" rtl="0" algn="l">
              <a:spcBef>
                <a:spcPts val="1600"/>
              </a:spcBef>
              <a:spcAft>
                <a:spcPts val="0"/>
              </a:spcAft>
              <a:buNone/>
            </a:pPr>
            <a:r>
              <a:rPr lang="en"/>
              <a:t>When you create an HTML form without any JavaScript involvement and </a:t>
            </a:r>
            <a:r>
              <a:rPr lang="en" u="sng">
                <a:solidFill>
                  <a:schemeClr val="hlink"/>
                </a:solidFill>
                <a:hlinkClick r:id="rId3"/>
              </a:rPr>
              <a:t>submit</a:t>
            </a:r>
            <a:r>
              <a:rPr lang="en"/>
              <a:t> it, it will deliver you to the page specified in the </a:t>
            </a:r>
            <a:r>
              <a:rPr lang="en" u="sng">
                <a:solidFill>
                  <a:schemeClr val="hlink"/>
                </a:solidFill>
                <a:hlinkClick r:id="rId4"/>
              </a:rPr>
              <a:t>form’s action attribute</a:t>
            </a:r>
            <a:r>
              <a:rPr lang="en"/>
              <a:t> (if this attribute is not defined, it will reload the current page with the submission data transmitted.)</a:t>
            </a:r>
            <a:endParaRPr/>
          </a:p>
          <a:p>
            <a:pPr indent="0" lvl="0" marL="0" rtl="0" algn="l">
              <a:spcBef>
                <a:spcPts val="1600"/>
              </a:spcBef>
              <a:spcAft>
                <a:spcPts val="0"/>
              </a:spcAft>
              <a:buNone/>
            </a:pPr>
            <a:r>
              <a:rPr lang="en"/>
              <a:t>When creating a form that interacts with JavaScript, you may not want that default functionality to occur. If you’d like to, instead, carry out instructions of your own design (without reloading the page) instead of a true form submission we can override that default behaviour by use of the </a:t>
            </a:r>
            <a:r>
              <a:rPr lang="en" u="sng">
                <a:solidFill>
                  <a:schemeClr val="hlink"/>
                </a:solidFill>
                <a:hlinkClick r:id="rId5"/>
              </a:rPr>
              <a:t>preventDefault()</a:t>
            </a:r>
            <a:r>
              <a:rPr lang="en"/>
              <a:t> event method.</a:t>
            </a:r>
            <a:endParaRPr/>
          </a:p>
          <a:p>
            <a:pPr indent="0" lvl="0" marL="0" rtl="0" algn="l">
              <a:spcBef>
                <a:spcPts val="1600"/>
              </a:spcBef>
              <a:spcAft>
                <a:spcPts val="1600"/>
              </a:spcAft>
              <a:buNone/>
            </a:pPr>
            <a:r>
              <a:rPr lang="en"/>
              <a:t>In order to run this method, however, we need to capture the event object for the triggered event and listener. Thankfully, an element’s addEventListener() method passes an event object as an argument to the function you pass in and we can make use of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 Event and preventDefault()</a:t>
            </a:r>
            <a:endParaRPr/>
          </a:p>
        </p:txBody>
      </p:sp>
      <p:sp>
        <p:nvSpPr>
          <p:cNvPr id="114" name="Google Shape;114;p2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put together a basic “To-Do Form”. You can type in a task, submit, and in real-time you’ll see it added to a list!</a:t>
            </a:r>
            <a:endParaRPr/>
          </a:p>
        </p:txBody>
      </p:sp>
      <p:sp>
        <p:nvSpPr>
          <p:cNvPr id="115" name="Google Shape;115;p2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0"/>
          <p:cNvPicPr preferRelativeResize="0"/>
          <p:nvPr/>
        </p:nvPicPr>
        <p:blipFill>
          <a:blip r:embed="rId3">
            <a:alphaModFix/>
          </a:blip>
          <a:stretch>
            <a:fillRect/>
          </a:stretch>
        </p:blipFill>
        <p:spPr>
          <a:xfrm>
            <a:off x="4570025" y="11"/>
            <a:ext cx="4572000" cy="1327539"/>
          </a:xfrm>
          <a:prstGeom prst="rect">
            <a:avLst/>
          </a:prstGeom>
          <a:noFill/>
          <a:ln>
            <a:noFill/>
          </a:ln>
        </p:spPr>
      </p:pic>
      <p:pic>
        <p:nvPicPr>
          <p:cNvPr id="117" name="Google Shape;117;p20"/>
          <p:cNvPicPr preferRelativeResize="0"/>
          <p:nvPr/>
        </p:nvPicPr>
        <p:blipFill>
          <a:blip r:embed="rId4">
            <a:alphaModFix/>
          </a:blip>
          <a:stretch>
            <a:fillRect/>
          </a:stretch>
        </p:blipFill>
        <p:spPr>
          <a:xfrm>
            <a:off x="4570025" y="3552371"/>
            <a:ext cx="4571999" cy="1591129"/>
          </a:xfrm>
          <a:prstGeom prst="rect">
            <a:avLst/>
          </a:prstGeom>
          <a:noFill/>
          <a:ln>
            <a:noFill/>
          </a:ln>
        </p:spPr>
      </p:pic>
      <p:pic>
        <p:nvPicPr>
          <p:cNvPr id="118" name="Google Shape;118;p20"/>
          <p:cNvPicPr preferRelativeResize="0"/>
          <p:nvPr/>
        </p:nvPicPr>
        <p:blipFill>
          <a:blip r:embed="rId5">
            <a:alphaModFix/>
          </a:blip>
          <a:stretch>
            <a:fillRect/>
          </a:stretch>
        </p:blipFill>
        <p:spPr>
          <a:xfrm>
            <a:off x="4570025" y="1098949"/>
            <a:ext cx="4571998" cy="298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Named Versus Anonymous Functions</a:t>
            </a:r>
            <a:endParaRPr/>
          </a:p>
        </p:txBody>
      </p:sp>
      <p:sp>
        <p:nvSpPr>
          <p:cNvPr id="124" name="Google Shape;124;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work exactly the same, but looks a little different! Only use an anonymous function if you know for certain that the same functionality will not be repeated anywhere else in your application.</a:t>
            </a:r>
            <a:endParaRPr/>
          </a:p>
        </p:txBody>
      </p:sp>
      <p:sp>
        <p:nvSpPr>
          <p:cNvPr id="125" name="Google Shape;125;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1"/>
          <p:cNvPicPr preferRelativeResize="0"/>
          <p:nvPr/>
        </p:nvPicPr>
        <p:blipFill>
          <a:blip r:embed="rId3">
            <a:alphaModFix/>
          </a:blip>
          <a:stretch>
            <a:fillRect/>
          </a:stretch>
        </p:blipFill>
        <p:spPr>
          <a:xfrm>
            <a:off x="4570025" y="-277776"/>
            <a:ext cx="4571998" cy="2980700"/>
          </a:xfrm>
          <a:prstGeom prst="rect">
            <a:avLst/>
          </a:prstGeom>
          <a:noFill/>
          <a:ln>
            <a:noFill/>
          </a:ln>
        </p:spPr>
      </p:pic>
      <p:pic>
        <p:nvPicPr>
          <p:cNvPr id="127" name="Google Shape;127;p21"/>
          <p:cNvPicPr preferRelativeResize="0"/>
          <p:nvPr/>
        </p:nvPicPr>
        <p:blipFill>
          <a:blip r:embed="rId4">
            <a:alphaModFix/>
          </a:blip>
          <a:stretch>
            <a:fillRect/>
          </a:stretch>
        </p:blipFill>
        <p:spPr>
          <a:xfrm>
            <a:off x="4571999" y="2534837"/>
            <a:ext cx="4572000" cy="26848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