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Lst>
  <p:sldSz cy="5143500" cx="9144000"/>
  <p:notesSz cx="6858000" cy="9144000"/>
  <p:embeddedFontLst>
    <p:embeddedFont>
      <p:font typeface="Roboto"/>
      <p:regular r:id="rId9"/>
      <p:bold r:id="rId10"/>
      <p:italic r:id="rId11"/>
      <p:boldItalic r:id="rId12"/>
    </p:embeddedFont>
    <p:embeddedFont>
      <p:font typeface="Merriweather"/>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italic.fntdata"/><Relationship Id="rId10" Type="http://schemas.openxmlformats.org/officeDocument/2006/relationships/font" Target="fonts/Roboto-bold.fntdata"/><Relationship Id="rId13" Type="http://schemas.openxmlformats.org/officeDocument/2006/relationships/font" Target="fonts/Merriweather-regular.fntdata"/><Relationship Id="rId12"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regular.fntdata"/><Relationship Id="rId15" Type="http://schemas.openxmlformats.org/officeDocument/2006/relationships/font" Target="fonts/Merriweather-italic.fntdata"/><Relationship Id="rId14" Type="http://schemas.openxmlformats.org/officeDocument/2006/relationships/font" Target="fonts/Merriweather-bold.fntdata"/><Relationship Id="rId16"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5d083d8a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5d083d8a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if you’re able to adapt the Shape class to work for other shapes by extending it with classes of your own!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class Shape {</a:t>
            </a:r>
            <a:endParaRPr/>
          </a:p>
          <a:p>
            <a:pPr indent="0" lvl="0" marL="0" rtl="0" algn="l">
              <a:spcBef>
                <a:spcPts val="0"/>
              </a:spcBef>
              <a:spcAft>
                <a:spcPts val="0"/>
              </a:spcAft>
              <a:buClr>
                <a:schemeClr val="dk1"/>
              </a:buClr>
              <a:buSzPts val="1100"/>
              <a:buFont typeface="Arial"/>
              <a:buNone/>
            </a:pPr>
            <a:r>
              <a:rPr lang="en"/>
              <a:t>	constructor (width, height) {</a:t>
            </a:r>
            <a:endParaRPr/>
          </a:p>
          <a:p>
            <a:pPr indent="0" lvl="0" marL="0" rtl="0" algn="l">
              <a:spcBef>
                <a:spcPts val="0"/>
              </a:spcBef>
              <a:spcAft>
                <a:spcPts val="0"/>
              </a:spcAft>
              <a:buClr>
                <a:schemeClr val="dk1"/>
              </a:buClr>
              <a:buSzPts val="1100"/>
              <a:buFont typeface="Arial"/>
              <a:buNone/>
            </a:pPr>
            <a:r>
              <a:rPr lang="en"/>
              <a:t>    	this.width  = width;</a:t>
            </a:r>
            <a:endParaRPr/>
          </a:p>
          <a:p>
            <a:pPr indent="0" lvl="0" marL="0" rtl="0" algn="l">
              <a:spcBef>
                <a:spcPts val="0"/>
              </a:spcBef>
              <a:spcAft>
                <a:spcPts val="0"/>
              </a:spcAft>
              <a:buClr>
                <a:schemeClr val="dk1"/>
              </a:buClr>
              <a:buSzPts val="1100"/>
              <a:buFont typeface="Arial"/>
              <a:buNone/>
            </a:pPr>
            <a:r>
              <a:rPr lang="en"/>
              <a:t>    	this.height = height;</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description () {</a:t>
            </a:r>
            <a:endParaRPr/>
          </a:p>
          <a:p>
            <a:pPr indent="0" lvl="0" marL="0" rtl="0" algn="l">
              <a:spcBef>
                <a:spcPts val="0"/>
              </a:spcBef>
              <a:spcAft>
                <a:spcPts val="0"/>
              </a:spcAft>
              <a:buClr>
                <a:schemeClr val="dk1"/>
              </a:buClr>
              <a:buSzPts val="1100"/>
              <a:buFont typeface="Arial"/>
              <a:buNone/>
            </a:pPr>
            <a:r>
              <a:rPr lang="en"/>
              <a:t>    	return `This shape is ${this.width} units wide ${this.height} and units tall.`;</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calculateArea() {</a:t>
            </a:r>
            <a:endParaRPr/>
          </a:p>
          <a:p>
            <a:pPr indent="0" lvl="0" marL="0" rtl="0" algn="l">
              <a:spcBef>
                <a:spcPts val="0"/>
              </a:spcBef>
              <a:spcAft>
                <a:spcPts val="0"/>
              </a:spcAft>
              <a:buClr>
                <a:schemeClr val="dk1"/>
              </a:buClr>
              <a:buSzPts val="1100"/>
              <a:buFont typeface="Arial"/>
              <a:buNone/>
            </a:pPr>
            <a:r>
              <a:rPr lang="en"/>
              <a:t>    	return this.width * this.height;</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const rectangle = new Shape(5, 5);</a:t>
            </a:r>
            <a:endParaRPr/>
          </a:p>
          <a:p>
            <a:pPr indent="0" lvl="0" marL="0" rtl="0" algn="l">
              <a:spcBef>
                <a:spcPts val="0"/>
              </a:spcBef>
              <a:spcAft>
                <a:spcPts val="0"/>
              </a:spcAft>
              <a:buClr>
                <a:schemeClr val="dk1"/>
              </a:buClr>
              <a:buSzPts val="1100"/>
              <a:buFont typeface="Arial"/>
              <a:buNone/>
            </a:pPr>
            <a:r>
              <a:rPr lang="en"/>
              <a:t>console.log( "Rectangle Description: ", rectangle.description() );</a:t>
            </a:r>
            <a:endParaRPr/>
          </a:p>
          <a:p>
            <a:pPr indent="0" lvl="0" marL="0" rtl="0" algn="l">
              <a:spcBef>
                <a:spcPts val="0"/>
              </a:spcBef>
              <a:spcAft>
                <a:spcPts val="0"/>
              </a:spcAft>
              <a:buClr>
                <a:schemeClr val="dk1"/>
              </a:buClr>
              <a:buSzPts val="1100"/>
              <a:buFont typeface="Arial"/>
              <a:buNone/>
            </a:pPr>
            <a:r>
              <a:rPr lang="en"/>
              <a:t>console.log( "Rectangle Area: ", rectangle.calculateArea()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class Triangle extends Shape {</a:t>
            </a:r>
            <a:endParaRPr/>
          </a:p>
          <a:p>
            <a:pPr indent="0" lvl="0" marL="0" rtl="0" algn="l">
              <a:spcBef>
                <a:spcPts val="0"/>
              </a:spcBef>
              <a:spcAft>
                <a:spcPts val="0"/>
              </a:spcAft>
              <a:buClr>
                <a:schemeClr val="dk1"/>
              </a:buClr>
              <a:buSzPts val="1100"/>
              <a:buFont typeface="Arial"/>
              <a:buNone/>
            </a:pPr>
            <a:r>
              <a:rPr lang="en"/>
              <a:t>	constructor (width, height, hypotenuse) { // Take in expected values.</a:t>
            </a:r>
            <a:endParaRPr/>
          </a:p>
          <a:p>
            <a:pPr indent="0" lvl="0" marL="0" rtl="0" algn="l">
              <a:spcBef>
                <a:spcPts val="0"/>
              </a:spcBef>
              <a:spcAft>
                <a:spcPts val="0"/>
              </a:spcAft>
              <a:buClr>
                <a:schemeClr val="dk1"/>
              </a:buClr>
              <a:buSzPts val="1100"/>
              <a:buFont typeface="Arial"/>
              <a:buNone/>
            </a:pPr>
            <a:r>
              <a:rPr lang="en"/>
              <a:t>    	super(width, height); // Super passes values into the original constructor in the parent class.</a:t>
            </a:r>
            <a:endParaRPr/>
          </a:p>
          <a:p>
            <a:pPr indent="0" lvl="0" marL="0" rtl="0" algn="l">
              <a:spcBef>
                <a:spcPts val="0"/>
              </a:spcBef>
              <a:spcAft>
                <a:spcPts val="0"/>
              </a:spcAft>
              <a:buClr>
                <a:schemeClr val="dk1"/>
              </a:buClr>
              <a:buSzPts val="1100"/>
              <a:buFont typeface="Arial"/>
              <a:buNone/>
            </a:pPr>
            <a:r>
              <a:rPr lang="en"/>
              <a:t>    	this.hypotenuse = hypotenuse; // Work with any values that aren't handled by the old constructor.</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description () {</a:t>
            </a:r>
            <a:endParaRPr/>
          </a:p>
          <a:p>
            <a:pPr indent="0" lvl="0" marL="0" rtl="0" algn="l">
              <a:spcBef>
                <a:spcPts val="0"/>
              </a:spcBef>
              <a:spcAft>
                <a:spcPts val="0"/>
              </a:spcAft>
              <a:buClr>
                <a:schemeClr val="dk1"/>
              </a:buClr>
              <a:buSzPts val="1100"/>
              <a:buFont typeface="Arial"/>
              <a:buNone/>
            </a:pPr>
            <a:r>
              <a:rPr lang="en"/>
              <a:t>    	return `${super.description()} The hypotenuse is ${this.hypotenuse} units.`;</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calculateArea () {</a:t>
            </a:r>
            <a:endParaRPr/>
          </a:p>
          <a:p>
            <a:pPr indent="0" lvl="0" marL="0" rtl="0" algn="l">
              <a:spcBef>
                <a:spcPts val="0"/>
              </a:spcBef>
              <a:spcAft>
                <a:spcPts val="0"/>
              </a:spcAft>
              <a:buClr>
                <a:schemeClr val="dk1"/>
              </a:buClr>
              <a:buSzPts val="1100"/>
              <a:buFont typeface="Arial"/>
              <a:buNone/>
            </a:pPr>
            <a:r>
              <a:rPr lang="en"/>
              <a:t>    	return super.calculateArea() / 2;</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const triangle = new Triangle(3, 4, 5);</a:t>
            </a:r>
            <a:endParaRPr/>
          </a:p>
          <a:p>
            <a:pPr indent="0" lvl="0" marL="0" rtl="0" algn="l">
              <a:spcBef>
                <a:spcPts val="0"/>
              </a:spcBef>
              <a:spcAft>
                <a:spcPts val="0"/>
              </a:spcAft>
              <a:buClr>
                <a:schemeClr val="dk1"/>
              </a:buClr>
              <a:buSzPts val="1100"/>
              <a:buFont typeface="Arial"/>
              <a:buNone/>
            </a:pPr>
            <a:r>
              <a:rPr lang="en"/>
              <a:t>console.log( "Triangle Description: ", triangle.description() );</a:t>
            </a:r>
            <a:endParaRPr/>
          </a:p>
          <a:p>
            <a:pPr indent="0" lvl="0" marL="0" rtl="0" algn="l">
              <a:spcBef>
                <a:spcPts val="0"/>
              </a:spcBef>
              <a:spcAft>
                <a:spcPts val="0"/>
              </a:spcAft>
              <a:buNone/>
            </a:pPr>
            <a:r>
              <a:rPr lang="en"/>
              <a:t>console.log( "Triangle Area: ", triangle.calculateArea()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5d083d8a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5d083d8a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 the links to learn more about this future JavaScript addition.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8" name="Google Shape;5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9" name="Shape 59"/>
        <p:cNvGrpSpPr/>
        <p:nvPr/>
      </p:nvGrpSpPr>
      <p:grpSpPr>
        <a:xfrm>
          <a:off x="0" y="0"/>
          <a:ext cx="0" cy="0"/>
          <a:chOff x="0" y="0"/>
          <a:chExt cx="0" cy="0"/>
        </a:xfrm>
      </p:grpSpPr>
      <p:sp>
        <p:nvSpPr>
          <p:cNvPr id="60" name="Google Shape;60;p12"/>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1" name="Google Shape;61;p12"/>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ONLY_1">
    <p:spTree>
      <p:nvGrpSpPr>
        <p:cNvPr id="36" name="Shape 36"/>
        <p:cNvGrpSpPr/>
        <p:nvPr/>
      </p:nvGrpSpPr>
      <p:grpSpPr>
        <a:xfrm>
          <a:off x="0" y="0"/>
          <a:ext cx="0" cy="0"/>
          <a:chOff x="0" y="0"/>
          <a:chExt cx="0" cy="0"/>
        </a:xfrm>
      </p:grpSpPr>
      <p:sp>
        <p:nvSpPr>
          <p:cNvPr id="37" name="Google Shape;37;p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0" name="Google Shape;40;p7"/>
          <p:cNvSpPr txBox="1"/>
          <p:nvPr>
            <p:ph idx="1" type="body"/>
          </p:nvPr>
        </p:nvSpPr>
        <p:spPr>
          <a:xfrm>
            <a:off x="311725" y="1500025"/>
            <a:ext cx="8520600" cy="3076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p8"/>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4" name="Google Shape;44;p8"/>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6" name="Shape 46"/>
        <p:cNvGrpSpPr/>
        <p:nvPr/>
      </p:nvGrpSpPr>
      <p:grpSpPr>
        <a:xfrm>
          <a:off x="0" y="0"/>
          <a:ext cx="0" cy="0"/>
          <a:chOff x="0" y="0"/>
          <a:chExt cx="0" cy="0"/>
        </a:xfrm>
      </p:grpSpPr>
      <p:sp>
        <p:nvSpPr>
          <p:cNvPr id="47" name="Google Shape;47;p9"/>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10"/>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0"/>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52" name="Google Shape;52;p10"/>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53" name="Google Shape;53;p10"/>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developer.mozilla.org/en-US/docs/Web/JavaScript/Reference/Classes/Public_class_fields" TargetMode="External"/><Relationship Id="rId4" Type="http://schemas.openxmlformats.org/officeDocument/2006/relationships/hyperlink" Target="https://developer.mozilla.org/en-US/docs/Web/JavaScript/Reference/Classes/Private_class_field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Inheritance</a:t>
            </a:r>
            <a:endParaRPr>
              <a:solidFill>
                <a:schemeClr val="dk1"/>
              </a:solidFill>
            </a:endParaRPr>
          </a:p>
        </p:txBody>
      </p:sp>
      <p:sp>
        <p:nvSpPr>
          <p:cNvPr id="70" name="Google Shape;70;p14"/>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626B73"/>
                </a:solidFill>
              </a:rPr>
              <a:t>JavaScript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extends and super Keywords</a:t>
            </a:r>
            <a:endParaRPr/>
          </a:p>
        </p:txBody>
      </p:sp>
      <p:sp>
        <p:nvSpPr>
          <p:cNvPr id="76" name="Google Shape;76;p15"/>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Give the following a try… </a:t>
            </a:r>
            <a:endParaRPr/>
          </a:p>
        </p:txBody>
      </p:sp>
      <p:sp>
        <p:nvSpPr>
          <p:cNvPr id="77" name="Google Shape;77;p15"/>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make a child class from an existing class using the extends keyword.</a:t>
            </a:r>
            <a:endParaRPr/>
          </a:p>
        </p:txBody>
      </p:sp>
      <p:pic>
        <p:nvPicPr>
          <p:cNvPr id="78" name="Google Shape;78;p15"/>
          <p:cNvPicPr preferRelativeResize="0"/>
          <p:nvPr/>
        </p:nvPicPr>
        <p:blipFill>
          <a:blip r:embed="rId3">
            <a:alphaModFix/>
          </a:blip>
          <a:stretch>
            <a:fillRect/>
          </a:stretch>
        </p:blipFill>
        <p:spPr>
          <a:xfrm>
            <a:off x="4572000" y="862050"/>
            <a:ext cx="4572000" cy="42814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Property and Method Accessibility</a:t>
            </a:r>
            <a:endParaRPr/>
          </a:p>
        </p:txBody>
      </p:sp>
      <p:sp>
        <p:nvSpPr>
          <p:cNvPr id="84" name="Google Shape;84;p16"/>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access permission levels afforded to class properties and methods to help us control more finely how our classes will be used and if or how properties can be accessed / modified.</a:t>
            </a:r>
            <a:endParaRPr/>
          </a:p>
          <a:p>
            <a:pPr indent="0" lvl="0" marL="0" rtl="0" algn="l">
              <a:spcBef>
                <a:spcPts val="1600"/>
              </a:spcBef>
              <a:spcAft>
                <a:spcPts val="0"/>
              </a:spcAft>
              <a:buNone/>
            </a:pPr>
            <a:r>
              <a:rPr b="1" lang="en"/>
              <a:t>In JavaScript, these</a:t>
            </a:r>
            <a:r>
              <a:rPr b="1" lang="en"/>
              <a:t> features / keywords are currently proposed, and not released in modern browsers as of yet.</a:t>
            </a:r>
            <a:endParaRPr b="1"/>
          </a:p>
          <a:p>
            <a:pPr indent="0" lvl="0" marL="0" rtl="0" algn="l">
              <a:spcBef>
                <a:spcPts val="1600"/>
              </a:spcBef>
              <a:spcAft>
                <a:spcPts val="0"/>
              </a:spcAft>
              <a:buNone/>
            </a:pPr>
            <a:r>
              <a:rPr lang="en"/>
              <a:t>By default </a:t>
            </a:r>
            <a:r>
              <a:rPr lang="en" u="sng">
                <a:solidFill>
                  <a:schemeClr val="hlink"/>
                </a:solidFill>
                <a:hlinkClick r:id="rId3"/>
              </a:rPr>
              <a:t>all properties and methods in a JavaScript class are considered public</a:t>
            </a:r>
            <a:r>
              <a:rPr lang="en"/>
              <a:t> (unless they are stated or set to behave otherwise.) This means that we can access, or potentially even reassign, properties and methods in objects following the classes (blueprints) that we write.</a:t>
            </a:r>
            <a:endParaRPr/>
          </a:p>
          <a:p>
            <a:pPr indent="0" lvl="0" marL="0" rtl="0" algn="l">
              <a:spcBef>
                <a:spcPts val="1600"/>
              </a:spcBef>
              <a:spcAft>
                <a:spcPts val="1600"/>
              </a:spcAft>
              <a:buNone/>
            </a:pPr>
            <a:r>
              <a:t/>
            </a:r>
            <a:endParaRPr/>
          </a:p>
        </p:txBody>
      </p:sp>
      <p:sp>
        <p:nvSpPr>
          <p:cNvPr id="85" name="Google Shape;85;p16"/>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hlinkClick r:id="rId4">
                  <a:extLst>
                    <a:ext uri="{A12FA001-AC4F-418D-AE19-62706E023703}">
                      <ahyp:hlinkClr val="tx"/>
                    </a:ext>
                  </a:extLst>
                </a:hlinkClick>
              </a:rPr>
              <a:t>Private properties and methods</a:t>
            </a:r>
            <a:r>
              <a:rPr lang="en"/>
              <a:t> are accessible only from within the class itself. That is, to say, that a private property defined within the class is only accessible in that class’ code block. Private properties or methods are prepended with an octothorpe (#).</a:t>
            </a:r>
            <a:endParaRPr/>
          </a:p>
          <a:p>
            <a:pPr indent="0" lvl="0" marL="0" rtl="0" algn="l">
              <a:spcBef>
                <a:spcPts val="1600"/>
              </a:spcBef>
              <a:spcAft>
                <a:spcPts val="0"/>
              </a:spcAft>
              <a:buNone/>
            </a:pPr>
            <a:r>
              <a:rPr lang="en"/>
              <a:t>If you instantiate an object from a class, and a property or method that you’re attempting to access or execute is private, you’ll simply be met with an error as a response instead of the desired effect.</a:t>
            </a:r>
            <a:endParaRPr/>
          </a:p>
          <a:p>
            <a:pPr indent="0" lvl="0" marL="0" rtl="0" algn="l">
              <a:spcBef>
                <a:spcPts val="1600"/>
              </a:spcBef>
              <a:spcAft>
                <a:spcPts val="1600"/>
              </a:spcAft>
              <a:buNone/>
            </a:pPr>
            <a:r>
              <a:rPr lang="en"/>
              <a:t>As a developer this helps us control values and our functionality more closely, and prevent unexpected use-cases from coming up in our objects.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007C41"/>
      </a:dk1>
      <a:lt1>
        <a:srgbClr val="FFFFFF"/>
      </a:lt1>
      <a:dk2>
        <a:srgbClr val="666666"/>
      </a:dk2>
      <a:lt2>
        <a:srgbClr val="626B73"/>
      </a:lt2>
      <a:accent1>
        <a:srgbClr val="FFDB05"/>
      </a:accent1>
      <a:accent2>
        <a:srgbClr val="FFDB05"/>
      </a:accent2>
      <a:accent3>
        <a:srgbClr val="007C41"/>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