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02c70f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02c70f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2c70ff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2c70ff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035ca41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035ca41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35ca41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35ca41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times will this run?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035ca41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035ca41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 any interval you set in a variable, so you can easily clear it later if/as 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035ca41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035ca41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35ca417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35ca417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eveloper.mozilla.org/en-US/docs/Glossary/synchronous" TargetMode="External"/><Relationship Id="rId4" Type="http://schemas.openxmlformats.org/officeDocument/2006/relationships/hyperlink" Target="https://developer.mozilla.org/en-US/docs/Learn/JavaScript/Asynchronous/Introduc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developer.mozilla.org/en-US/docs/Glossary/Callback_function"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developer.mozilla.org/en-US/docs/Learn/JavaScript/Asynchronous/Timeouts_and_intervals#setTimeout"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developer.mozilla.org/en-US/docs/Learn/JavaScript/Asynchronous/Timeouts_and_intervals#setInterva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eveloper.mozilla.org/en-US/docs/Web/JavaScript/Reference/Global_Objects/Promise" TargetMode="External"/><Relationship Id="rId4" Type="http://schemas.openxmlformats.org/officeDocument/2006/relationships/hyperlink" Target="https://developer.mozilla.org/en-US/docs/Web/JavaScript/Guide/Using_promises"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eveloper.mozilla.org/en-US/docs/Learn/JavaScript/Asynchronous/Async_await" TargetMode="External"/><Relationship Id="rId4" Type="http://schemas.openxmlformats.org/officeDocument/2006/relationships/hyperlink" Target="https://developer.mozilla.org/en-US/docs/Web/JavaScript/Reference/Statements/async_function" TargetMode="External"/><Relationship Id="rId5" Type="http://schemas.openxmlformats.org/officeDocument/2006/relationships/hyperlink" Target="https://developer.mozilla.org/en-US/docs/Web/JavaScript/Reference/Operators/awa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Asynchronous JavaScript</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Asynchronous Code?</a:t>
            </a:r>
            <a:endParaRPr/>
          </a:p>
        </p:txBody>
      </p:sp>
      <p:sp>
        <p:nvSpPr>
          <p:cNvPr id="76" name="Google Shape;76;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programming there is code that must execute precisely in an order—one line after another. This is referred to </a:t>
            </a:r>
            <a:r>
              <a:rPr lang="en" u="sng">
                <a:solidFill>
                  <a:schemeClr val="hlink"/>
                </a:solidFill>
                <a:hlinkClick r:id="rId3"/>
              </a:rPr>
              <a:t>synchronous</a:t>
            </a:r>
            <a:r>
              <a:rPr lang="en"/>
              <a:t> code. Most—if not all—of what we’ve covered by this point would follow under this umbrella.</a:t>
            </a:r>
            <a:endParaRPr/>
          </a:p>
          <a:p>
            <a:pPr indent="0" lvl="0" marL="0" rtl="0" algn="l">
              <a:spcBef>
                <a:spcPts val="1600"/>
              </a:spcBef>
              <a:spcAft>
                <a:spcPts val="1600"/>
              </a:spcAft>
              <a:buNone/>
            </a:pPr>
            <a:r>
              <a:rPr lang="en"/>
              <a:t>The alternative to synchronous, is </a:t>
            </a:r>
            <a:r>
              <a:rPr lang="en" u="sng">
                <a:solidFill>
                  <a:schemeClr val="hlink"/>
                </a:solidFill>
                <a:hlinkClick r:id="rId4"/>
              </a:rPr>
              <a:t>asynchronous</a:t>
            </a:r>
            <a:r>
              <a:rPr lang="en"/>
              <a:t>. Asynchronous code may run alongside (at the same time as) the rest of your code. It opens doors for us to have time-consuming requests run in the background while the user can maintain basic functionality within your program or webpage.</a:t>
            </a:r>
            <a:endParaRPr/>
          </a:p>
        </p:txBody>
      </p:sp>
      <p:sp>
        <p:nvSpPr>
          <p:cNvPr id="77" name="Google Shape;77;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numerous features in JavaScript that are considered asynchronous in nature; in the following slides we’ll cover a few…</a:t>
            </a:r>
            <a:endParaRPr/>
          </a:p>
          <a:p>
            <a:pPr indent="-311150" lvl="0" marL="457200" rtl="0" algn="l">
              <a:spcBef>
                <a:spcPts val="1600"/>
              </a:spcBef>
              <a:spcAft>
                <a:spcPts val="0"/>
              </a:spcAft>
              <a:buSzPts val="1300"/>
              <a:buChar char="●"/>
            </a:pPr>
            <a:r>
              <a:rPr lang="en"/>
              <a:t>Callbacks</a:t>
            </a:r>
            <a:endParaRPr/>
          </a:p>
          <a:p>
            <a:pPr indent="-311150" lvl="0" marL="457200" rtl="0" algn="l">
              <a:spcBef>
                <a:spcPts val="0"/>
              </a:spcBef>
              <a:spcAft>
                <a:spcPts val="0"/>
              </a:spcAft>
              <a:buSzPts val="1300"/>
              <a:buChar char="●"/>
            </a:pPr>
            <a:r>
              <a:rPr lang="en"/>
              <a:t>Timeouts</a:t>
            </a:r>
            <a:endParaRPr/>
          </a:p>
          <a:p>
            <a:pPr indent="-311150" lvl="0" marL="457200" rtl="0" algn="l">
              <a:spcBef>
                <a:spcPts val="0"/>
              </a:spcBef>
              <a:spcAft>
                <a:spcPts val="0"/>
              </a:spcAft>
              <a:buSzPts val="1300"/>
              <a:buChar char="●"/>
            </a:pPr>
            <a:r>
              <a:rPr lang="en"/>
              <a:t>Intervals</a:t>
            </a:r>
            <a:endParaRPr/>
          </a:p>
          <a:p>
            <a:pPr indent="-311150" lvl="0" marL="457200" rtl="0" algn="l">
              <a:spcBef>
                <a:spcPts val="0"/>
              </a:spcBef>
              <a:spcAft>
                <a:spcPts val="0"/>
              </a:spcAft>
              <a:buSzPts val="1300"/>
              <a:buChar char="●"/>
            </a:pPr>
            <a:r>
              <a:rPr lang="en"/>
              <a:t>Promises</a:t>
            </a:r>
            <a:endParaRPr/>
          </a:p>
          <a:p>
            <a:pPr indent="-311150" lvl="0" marL="457200" rtl="0" algn="l">
              <a:spcBef>
                <a:spcPts val="0"/>
              </a:spcBef>
              <a:spcAft>
                <a:spcPts val="0"/>
              </a:spcAft>
              <a:buSzPts val="1300"/>
              <a:buChar char="●"/>
            </a:pPr>
            <a:r>
              <a:rPr lang="en"/>
              <a:t>Async/Await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Callbacks</a:t>
            </a:r>
            <a:endParaRPr/>
          </a:p>
        </p:txBody>
      </p:sp>
      <p:sp>
        <p:nvSpPr>
          <p:cNvPr id="83" name="Google Shape;83;p1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term </a:t>
            </a:r>
            <a:r>
              <a:rPr lang="en" u="sng">
                <a:solidFill>
                  <a:schemeClr val="hlink"/>
                </a:solidFill>
                <a:hlinkClick r:id="rId3"/>
              </a:rPr>
              <a:t>callback</a:t>
            </a:r>
            <a:r>
              <a:rPr lang="en"/>
              <a:t>, in JavaScript programming, refers to the practice of passing a function as an argument into another function.</a:t>
            </a:r>
            <a:endParaRPr/>
          </a:p>
          <a:p>
            <a:pPr indent="0" lvl="0" marL="0" rtl="0" algn="l">
              <a:spcBef>
                <a:spcPts val="1600"/>
              </a:spcBef>
              <a:spcAft>
                <a:spcPts val="0"/>
              </a:spcAft>
              <a:buNone/>
            </a:pPr>
            <a:r>
              <a:rPr lang="en"/>
              <a:t>Via this feature you can later execute the passed-in function as many times as needed.</a:t>
            </a:r>
            <a:endParaRPr/>
          </a:p>
          <a:p>
            <a:pPr indent="0" lvl="0" marL="0" rtl="0" algn="l">
              <a:spcBef>
                <a:spcPts val="1600"/>
              </a:spcBef>
              <a:spcAft>
                <a:spcPts val="0"/>
              </a:spcAft>
              <a:buNone/>
            </a:pPr>
            <a:r>
              <a:rPr lang="en"/>
              <a:t>When passing a function as an argument, ensure you exclude parentheses. This is because we don’t want the function to execute while we pass it in, we just want to pass in the function itself.</a:t>
            </a:r>
            <a:endParaRPr/>
          </a:p>
          <a:p>
            <a:pPr indent="0" lvl="0" marL="0" rtl="0" algn="l">
              <a:spcBef>
                <a:spcPts val="1600"/>
              </a:spcBef>
              <a:spcAft>
                <a:spcPts val="1600"/>
              </a:spcAft>
              <a:buNone/>
            </a:pPr>
            <a:r>
              <a:rPr lang="en"/>
              <a:t>The parentheses tell JavaScript it should execute immediately.</a:t>
            </a:r>
            <a:endParaRPr/>
          </a:p>
        </p:txBody>
      </p:sp>
      <p:sp>
        <p:nvSpPr>
          <p:cNvPr id="84" name="Google Shape;84;p1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can be passed into functions!</a:t>
            </a:r>
            <a:endParaRPr/>
          </a:p>
        </p:txBody>
      </p:sp>
      <p:pic>
        <p:nvPicPr>
          <p:cNvPr id="85" name="Google Shape;85;p16"/>
          <p:cNvPicPr preferRelativeResize="0"/>
          <p:nvPr/>
        </p:nvPicPr>
        <p:blipFill>
          <a:blip r:embed="rId4">
            <a:alphaModFix/>
          </a:blip>
          <a:stretch>
            <a:fillRect/>
          </a:stretch>
        </p:blipFill>
        <p:spPr>
          <a:xfrm>
            <a:off x="4572000" y="3795856"/>
            <a:ext cx="4572000" cy="134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Timeouts</a:t>
            </a:r>
            <a:endParaRPr/>
          </a:p>
        </p:txBody>
      </p:sp>
      <p:sp>
        <p:nvSpPr>
          <p:cNvPr id="91" name="Google Shape;91;p1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JavaScript to wait until some time has passed before executing a function, use a timeout.</a:t>
            </a:r>
            <a:endParaRPr/>
          </a:p>
        </p:txBody>
      </p:sp>
      <p:sp>
        <p:nvSpPr>
          <p:cNvPr id="92" name="Google Shape;92;p1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the </a:t>
            </a:r>
            <a:r>
              <a:rPr lang="en" u="sng">
                <a:solidFill>
                  <a:schemeClr val="hlink"/>
                </a:solidFill>
                <a:hlinkClick r:id="rId3"/>
              </a:rPr>
              <a:t>setTimeout</a:t>
            </a:r>
            <a:r>
              <a:rPr lang="en"/>
              <a:t> function built into JavaScript to have our code wait a specified number of </a:t>
            </a:r>
            <a:r>
              <a:rPr lang="en"/>
              <a:t>milliseconds</a:t>
            </a:r>
            <a:r>
              <a:rPr lang="en"/>
              <a:t> before execution of a function of our choosing. </a:t>
            </a:r>
            <a:endParaRPr/>
          </a:p>
          <a:p>
            <a:pPr indent="0" lvl="0" marL="0" rtl="0" algn="l">
              <a:spcBef>
                <a:spcPts val="1600"/>
              </a:spcBef>
              <a:spcAft>
                <a:spcPts val="0"/>
              </a:spcAft>
              <a:buNone/>
            </a:pPr>
            <a:r>
              <a:rPr lang="en"/>
              <a:t>Note that 1000 milliseconds is equal to 1 second.</a:t>
            </a:r>
            <a:endParaRPr/>
          </a:p>
          <a:p>
            <a:pPr indent="0" lvl="0" marL="0" rtl="0" algn="l">
              <a:spcBef>
                <a:spcPts val="1600"/>
              </a:spcBef>
              <a:spcAft>
                <a:spcPts val="1600"/>
              </a:spcAft>
              <a:buNone/>
            </a:pPr>
            <a:r>
              <a:rPr lang="en"/>
              <a:t>A timeout only runs a single time; if you need something to occur over and over, consider an interval instead.</a:t>
            </a:r>
            <a:endParaRPr/>
          </a:p>
        </p:txBody>
      </p:sp>
      <p:pic>
        <p:nvPicPr>
          <p:cNvPr id="93" name="Google Shape;93;p17"/>
          <p:cNvPicPr preferRelativeResize="0"/>
          <p:nvPr/>
        </p:nvPicPr>
        <p:blipFill>
          <a:blip r:embed="rId4">
            <a:alphaModFix/>
          </a:blip>
          <a:stretch>
            <a:fillRect/>
          </a:stretch>
        </p:blipFill>
        <p:spPr>
          <a:xfrm>
            <a:off x="4571999" y="4132100"/>
            <a:ext cx="4572001" cy="101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Intervals</a:t>
            </a:r>
            <a:endParaRPr/>
          </a:p>
        </p:txBody>
      </p:sp>
      <p:sp>
        <p:nvSpPr>
          <p:cNvPr id="99" name="Google Shape;99;p1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you’d like to repeat a set of instructions again and again after a set number of milliseconds, set up an interval.</a:t>
            </a:r>
            <a:endParaRPr/>
          </a:p>
        </p:txBody>
      </p:sp>
      <p:sp>
        <p:nvSpPr>
          <p:cNvPr id="100" name="Google Shape;100;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like a timeout, JavaScript will wait the specified amount of time before executing the function you passed in when using </a:t>
            </a:r>
            <a:r>
              <a:rPr lang="en" u="sng">
                <a:solidFill>
                  <a:schemeClr val="hlink"/>
                </a:solidFill>
                <a:hlinkClick r:id="rId3"/>
              </a:rPr>
              <a:t>setInterval</a:t>
            </a:r>
            <a:r>
              <a:rPr lang="en"/>
              <a:t>.</a:t>
            </a:r>
            <a:endParaRPr/>
          </a:p>
          <a:p>
            <a:pPr indent="0" lvl="0" marL="0" rtl="0" algn="l">
              <a:spcBef>
                <a:spcPts val="1600"/>
              </a:spcBef>
              <a:spcAft>
                <a:spcPts val="1600"/>
              </a:spcAft>
              <a:buNone/>
            </a:pPr>
            <a:r>
              <a:rPr lang="en"/>
              <a:t>Where it differs, is that it will continue to run again and again each time that specified time period passes!</a:t>
            </a:r>
            <a:endParaRPr/>
          </a:p>
        </p:txBody>
      </p:sp>
      <p:pic>
        <p:nvPicPr>
          <p:cNvPr id="101" name="Google Shape;101;p18"/>
          <p:cNvPicPr preferRelativeResize="0"/>
          <p:nvPr/>
        </p:nvPicPr>
        <p:blipFill>
          <a:blip r:embed="rId4">
            <a:alphaModFix/>
          </a:blip>
          <a:stretch>
            <a:fillRect/>
          </a:stretch>
        </p:blipFill>
        <p:spPr>
          <a:xfrm>
            <a:off x="4572003" y="2387492"/>
            <a:ext cx="4572000" cy="27560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Clearing an Interval</a:t>
            </a:r>
            <a:endParaRPr/>
          </a:p>
        </p:txBody>
      </p:sp>
      <p:sp>
        <p:nvSpPr>
          <p:cNvPr id="107" name="Google Shape;107;p1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don’t want our interval to repeat forever!? You’re in luck!</a:t>
            </a:r>
            <a:endParaRPr/>
          </a:p>
        </p:txBody>
      </p:sp>
      <p:sp>
        <p:nvSpPr>
          <p:cNvPr id="108" name="Google Shape;108;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stop an interval, JavaScript affords us the clearInterval function.</a:t>
            </a:r>
            <a:endParaRPr/>
          </a:p>
          <a:p>
            <a:pPr indent="0" lvl="0" marL="0" rtl="0" algn="l">
              <a:spcBef>
                <a:spcPts val="1600"/>
              </a:spcBef>
              <a:spcAft>
                <a:spcPts val="1600"/>
              </a:spcAft>
              <a:buNone/>
            </a:pPr>
            <a:r>
              <a:rPr lang="en"/>
              <a:t>Pass in the name representing your interval, and it will not run that interval function again (unless you begin it again elsewhere in your program.)</a:t>
            </a:r>
            <a:endParaRPr/>
          </a:p>
        </p:txBody>
      </p:sp>
      <p:pic>
        <p:nvPicPr>
          <p:cNvPr id="109" name="Google Shape;109;p19"/>
          <p:cNvPicPr preferRelativeResize="0"/>
          <p:nvPr/>
        </p:nvPicPr>
        <p:blipFill>
          <a:blip r:embed="rId3">
            <a:alphaModFix/>
          </a:blip>
          <a:stretch>
            <a:fillRect/>
          </a:stretch>
        </p:blipFill>
        <p:spPr>
          <a:xfrm>
            <a:off x="4572000" y="2067021"/>
            <a:ext cx="4572000" cy="3076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a:t>
            </a:r>
            <a:endParaRPr/>
          </a:p>
        </p:txBody>
      </p:sp>
      <p:sp>
        <p:nvSpPr>
          <p:cNvPr id="115" name="Google Shape;115;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u="sng">
                <a:solidFill>
                  <a:schemeClr val="hlink"/>
                </a:solidFill>
                <a:hlinkClick r:id="rId3"/>
              </a:rPr>
              <a:t>promise</a:t>
            </a:r>
            <a:r>
              <a:rPr lang="en"/>
              <a:t> in JavaScript represents a success or failure for an asynchronous set of instructions.</a:t>
            </a:r>
            <a:endParaRPr/>
          </a:p>
          <a:p>
            <a:pPr indent="0" lvl="0" marL="0" rtl="0" algn="l">
              <a:spcBef>
                <a:spcPts val="1600"/>
              </a:spcBef>
              <a:spcAft>
                <a:spcPts val="0"/>
              </a:spcAft>
              <a:buNone/>
            </a:pPr>
            <a:r>
              <a:rPr lang="en" u="sng">
                <a:solidFill>
                  <a:schemeClr val="hlink"/>
                </a:solidFill>
                <a:hlinkClick r:id="rId4"/>
              </a:rPr>
              <a:t>There are a few syntaxes available for working with promises in modern JavaScript</a:t>
            </a:r>
            <a:r>
              <a:rPr lang="en"/>
              <a:t>, so it is good to familiarize yourself with how these look so that you can easily recognize them and refresh your your memory with an appropriate article when coming across one.</a:t>
            </a:r>
            <a:endParaRPr/>
          </a:p>
          <a:p>
            <a:pPr indent="0" lvl="0" marL="0" rtl="0" algn="l">
              <a:spcBef>
                <a:spcPts val="1600"/>
              </a:spcBef>
              <a:spcAft>
                <a:spcPts val="1600"/>
              </a:spcAft>
              <a:buNone/>
            </a:pPr>
            <a:r>
              <a:rPr lang="en"/>
              <a:t>Modern functions by default return a promise that you can attach callbacks to.</a:t>
            </a:r>
            <a:endParaRPr/>
          </a:p>
        </p:txBody>
      </p:sp>
      <p:sp>
        <p:nvSpPr>
          <p:cNvPr id="116" name="Google Shape;116;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function runs, you can add a “.then” method afterward to handle your success or failure case.</a:t>
            </a:r>
            <a:endParaRPr/>
          </a:p>
          <a:p>
            <a:pPr indent="0" lvl="0" marL="0" rtl="0" algn="l">
              <a:spcBef>
                <a:spcPts val="1600"/>
              </a:spcBef>
              <a:spcAft>
                <a:spcPts val="0"/>
              </a:spcAft>
              <a:buNone/>
            </a:pPr>
            <a:r>
              <a:rPr lang="en"/>
              <a:t>A return will be counted as a success, a throw will be counted as a failure.</a:t>
            </a:r>
            <a:endParaRPr/>
          </a:p>
          <a:p>
            <a:pPr indent="0" lvl="0" marL="0" rtl="0" algn="l">
              <a:spcBef>
                <a:spcPts val="1600"/>
              </a:spcBef>
              <a:spcAft>
                <a:spcPts val="1600"/>
              </a:spcAft>
              <a:buNone/>
            </a:pPr>
            <a:r>
              <a:rPr lang="en"/>
              <a:t>yourFunction().then( successCallback, failCallback )</a:t>
            </a:r>
            <a:endParaRPr/>
          </a:p>
        </p:txBody>
      </p:sp>
      <p:pic>
        <p:nvPicPr>
          <p:cNvPr id="117" name="Google Shape;117;p20"/>
          <p:cNvPicPr preferRelativeResize="0"/>
          <p:nvPr/>
        </p:nvPicPr>
        <p:blipFill>
          <a:blip r:embed="rId5">
            <a:alphaModFix/>
          </a:blip>
          <a:stretch>
            <a:fillRect/>
          </a:stretch>
        </p:blipFill>
        <p:spPr>
          <a:xfrm>
            <a:off x="5491296" y="3328521"/>
            <a:ext cx="2682100" cy="167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 and Await</a:t>
            </a:r>
            <a:endParaRPr/>
          </a:p>
        </p:txBody>
      </p:sp>
      <p:sp>
        <p:nvSpPr>
          <p:cNvPr id="123" name="Google Shape;123;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alternative to promises to invoke asynchronous code would be </a:t>
            </a:r>
            <a:r>
              <a:rPr lang="en" u="sng">
                <a:solidFill>
                  <a:schemeClr val="hlink"/>
                </a:solidFill>
                <a:hlinkClick r:id="rId3"/>
              </a:rPr>
              <a:t>use of the async and await keywords with your functions</a:t>
            </a:r>
            <a:r>
              <a:rPr lang="en"/>
              <a:t>.</a:t>
            </a:r>
            <a:endParaRPr/>
          </a:p>
          <a:p>
            <a:pPr indent="0" lvl="0" marL="0" rtl="0" algn="l">
              <a:spcBef>
                <a:spcPts val="1600"/>
              </a:spcBef>
              <a:spcAft>
                <a:spcPts val="0"/>
              </a:spcAft>
              <a:buNone/>
            </a:pPr>
            <a:r>
              <a:rPr lang="en"/>
              <a:t>If you precede a function declaration with the </a:t>
            </a:r>
            <a:r>
              <a:rPr lang="en" u="sng">
                <a:solidFill>
                  <a:schemeClr val="hlink"/>
                </a:solidFill>
                <a:hlinkClick r:id="rId4"/>
              </a:rPr>
              <a:t>async</a:t>
            </a:r>
            <a:r>
              <a:rPr lang="en"/>
              <a:t> keyword, it will return a promise. This allows it to be run asynchronously.</a:t>
            </a:r>
            <a:endParaRPr/>
          </a:p>
          <a:p>
            <a:pPr indent="0" lvl="0" marL="0" rtl="0" algn="l">
              <a:spcBef>
                <a:spcPts val="1600"/>
              </a:spcBef>
              <a:spcAft>
                <a:spcPts val="1600"/>
              </a:spcAft>
              <a:buNone/>
            </a:pPr>
            <a:r>
              <a:rPr lang="en"/>
              <a:t>Inside of an async function, you are able to utilize the </a:t>
            </a:r>
            <a:r>
              <a:rPr lang="en" u="sng">
                <a:solidFill>
                  <a:schemeClr val="hlink"/>
                </a:solidFill>
                <a:hlinkClick r:id="rId5"/>
              </a:rPr>
              <a:t>await</a:t>
            </a:r>
            <a:r>
              <a:rPr lang="en"/>
              <a:t> keyword—the function instructions only continue once the promise beside the await resolves.</a:t>
            </a:r>
            <a:endParaRPr/>
          </a:p>
        </p:txBody>
      </p:sp>
      <p:sp>
        <p:nvSpPr>
          <p:cNvPr id="124" name="Google Shape;124;p2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promises and async/await are most often used in cases where time-consuming tasks must be handled “in the background” so that a user can continue using features or your webpage properly in the meantime.</a:t>
            </a:r>
            <a:endParaRPr/>
          </a:p>
          <a:p>
            <a:pPr indent="0" lvl="0" marL="0" rtl="0" algn="l">
              <a:spcBef>
                <a:spcPts val="1600"/>
              </a:spcBef>
              <a:spcAft>
                <a:spcPts val="1600"/>
              </a:spcAft>
              <a:buNone/>
            </a:pPr>
            <a:r>
              <a:rPr lang="en"/>
              <a:t>We’ll get to see these in action once we start working with JavaScript’s fetch API, as it can be resource and time intensive to load data from files or other websites in your webpage.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