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88515a8c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88515a8c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88515a8c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88515a8c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88515a8c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88515a8c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response is an array of objects. Each object has properties that we can use to further describe them. There should be a default of 5 cat facts in this response.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88515a8c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88515a8c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comes to “GET” query parameters, they can be typed directly into the full request address or you can simply type them in as “Keys” and “Values” in the “Params” pane within Postman.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88515a8c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88515a8c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comes to “GET” query parameters, they can be typed directly into the full request address or you can simply type them in as “Keys” and “Values” in the “Params” pane within Postman.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02c70ff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02c70ff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88515a8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88515a8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88515a8c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88515a8c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88515a8c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88515a8c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88515a8c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88515a8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88515a8c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88515a8c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88515a8c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88515a8c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88515a8c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88515a8c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status does 404 fall under? What does it mean?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9" name="Shape 59"/>
        <p:cNvGrpSpPr/>
        <p:nvPr/>
      </p:nvGrpSpPr>
      <p:grpSpPr>
        <a:xfrm>
          <a:off x="0" y="0"/>
          <a:ext cx="0" cy="0"/>
          <a:chOff x="0" y="0"/>
          <a:chExt cx="0" cy="0"/>
        </a:xfrm>
      </p:grpSpPr>
      <p:sp>
        <p:nvSpPr>
          <p:cNvPr id="60" name="Google Shape;60;p12"/>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1" name="Google Shape;61;p12"/>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ONLY_1">
    <p:spTree>
      <p:nvGrpSpPr>
        <p:cNvPr id="36" name="Shape 36"/>
        <p:cNvGrpSpPr/>
        <p:nvPr/>
      </p:nvGrpSpPr>
      <p:grpSpPr>
        <a:xfrm>
          <a:off x="0" y="0"/>
          <a:ext cx="0" cy="0"/>
          <a:chOff x="0" y="0"/>
          <a:chExt cx="0" cy="0"/>
        </a:xfrm>
      </p:grpSpPr>
      <p:sp>
        <p:nvSpPr>
          <p:cNvPr id="37" name="Google Shape;37;p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7"/>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8"/>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4" name="Google Shape;44;p8"/>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1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2" name="Google Shape;52;p1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53" name="Google Shape;53;p1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alexwohlbruck.github.io/cat-facts/" TargetMode="External"/><Relationship Id="rId4" Type="http://schemas.openxmlformats.org/officeDocument/2006/relationships/hyperlink" Target="https://alexwohlbruck.github.io/cat-facts/docs/" TargetMode="External"/><Relationship Id="rId5" Type="http://schemas.openxmlformats.org/officeDocument/2006/relationships/hyperlink" Target="https://developer.mozilla.org/en-US/docs/Glossary/UR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alexwohlbruck.github.io/cat-facts/docs/endpoints/facts.html" TargetMode="Externa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s://cat-fact.herokuapp.com/facts"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en.wikipedia.org/wiki/Query_string"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developer.mozilla.org/en-US/docs/Glossary/AP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postman.com/" TargetMode="External"/><Relationship Id="rId4" Type="http://schemas.openxmlformats.org/officeDocument/2006/relationships/hyperlink" Target="https://insomnia.rest/" TargetMode="External"/><Relationship Id="rId5" Type="http://schemas.openxmlformats.org/officeDocument/2006/relationships/hyperlink" Target="https://github.com/warmuuh/milkman" TargetMode="External"/><Relationship Id="rId6" Type="http://schemas.openxmlformats.org/officeDocument/2006/relationships/hyperlink" Target="https://www.postman.com/" TargetMode="External"/><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postman.com/downloads/"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google.com"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developer.mozilla.org/en-US/docs/Glossary/HTML" TargetMode="External"/><Relationship Id="rId4" Type="http://schemas.openxmlformats.org/officeDocument/2006/relationships/hyperlink" Target="https://developer.mozilla.org/en-US/docs/Glossary/XML" TargetMode="External"/><Relationship Id="rId5" Type="http://schemas.openxmlformats.org/officeDocument/2006/relationships/hyperlink" Target="https://developer.mozilla.org/en-US/docs/Glossary/JSON" TargetMode="External"/><Relationship Id="rId6" Type="http://schemas.openxmlformats.org/officeDocument/2006/relationships/hyperlink" Target="https://developer.mozilla.org/en-US/docs/Glossary/serializ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hyperlink" Target="https://developer.mozilla.org/en-US/docs/Web/HTTP/Status"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eveloper.mozilla.org/en-US/docs/Web/HTTP/Status" TargetMode="External"/><Relationship Id="rId4" Type="http://schemas.openxmlformats.org/officeDocument/2006/relationships/hyperlink" Target="https://developer.mozilla.org/en-US/docs/Web/HTTP/Status#Information_responses" TargetMode="External"/><Relationship Id="rId9" Type="http://schemas.openxmlformats.org/officeDocument/2006/relationships/hyperlink" Target="https://developer.mozilla.org/en-US/docs/Web/HTTP/Status#Server_error_responses" TargetMode="External"/><Relationship Id="rId5" Type="http://schemas.openxmlformats.org/officeDocument/2006/relationships/hyperlink" Target="https://developer.mozilla.org/en-US/docs/Web/HTTP/Status#Successful_responses" TargetMode="External"/><Relationship Id="rId6" Type="http://schemas.openxmlformats.org/officeDocument/2006/relationships/hyperlink" Target="https://developer.mozilla.org/en-US/docs/Web/HTTP/Status#Redirection_messages" TargetMode="External"/><Relationship Id="rId7" Type="http://schemas.openxmlformats.org/officeDocument/2006/relationships/hyperlink" Target="https://developer.mozilla.org/en-US/docs/Web/HTTP/Status#Redirection_messages" TargetMode="External"/><Relationship Id="rId8" Type="http://schemas.openxmlformats.org/officeDocument/2006/relationships/hyperlink" Target="https://developer.mozilla.org/en-US/docs/Web/HTTP/Status#Client_error_respons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API and Postman</a:t>
            </a:r>
            <a:endParaRPr>
              <a:solidFill>
                <a:schemeClr val="dk1"/>
              </a:solidFill>
            </a:endParaRPr>
          </a:p>
        </p:txBody>
      </p:sp>
      <p:sp>
        <p:nvSpPr>
          <p:cNvPr id="70" name="Google Shape;70;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26B73"/>
                </a:solidFill>
              </a:rPr>
              <a:t>JavaScript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About an API</a:t>
            </a:r>
            <a:endParaRPr/>
          </a:p>
        </p:txBody>
      </p:sp>
      <p:sp>
        <p:nvSpPr>
          <p:cNvPr id="137" name="Google Shape;137;p23"/>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typically require us to use a specific web address, and sometimes we’ll even need to send data along to receive the response we’re expecting. In a well-supported API, we should be able to research these requirements via that API’s documentation.</a:t>
            </a:r>
            <a:endParaRPr/>
          </a:p>
          <a:p>
            <a:pPr indent="0" lvl="0" marL="0" rtl="0" algn="l">
              <a:spcBef>
                <a:spcPts val="1600"/>
              </a:spcBef>
              <a:spcAft>
                <a:spcPts val="0"/>
              </a:spcAft>
              <a:buNone/>
            </a:pPr>
            <a:r>
              <a:rPr lang="en"/>
              <a:t>As an example, let’s say we wanted to </a:t>
            </a:r>
            <a:r>
              <a:rPr lang="en"/>
              <a:t>retrieve</a:t>
            </a:r>
            <a:r>
              <a:rPr lang="en"/>
              <a:t> cat facts. With some research you may find that there is a free API out there on the web that can give us that exact information: </a:t>
            </a:r>
            <a:r>
              <a:rPr lang="en" u="sng">
                <a:solidFill>
                  <a:schemeClr val="hlink"/>
                </a:solidFill>
                <a:hlinkClick r:id="rId3"/>
              </a:rPr>
              <a:t>Alex Wohlbruck’s Cat Facts API</a:t>
            </a:r>
            <a:r>
              <a:rPr lang="en"/>
              <a:t>.</a:t>
            </a:r>
            <a:endParaRPr/>
          </a:p>
          <a:p>
            <a:pPr indent="0" lvl="0" marL="0" rtl="0" algn="l">
              <a:spcBef>
                <a:spcPts val="1600"/>
              </a:spcBef>
              <a:spcAft>
                <a:spcPts val="1600"/>
              </a:spcAft>
              <a:buNone/>
            </a:pPr>
            <a:r>
              <a:rPr lang="en"/>
              <a:t>Visit the website: https://alexwohlbruck.github.io/cat-facts</a:t>
            </a:r>
            <a:endParaRPr/>
          </a:p>
        </p:txBody>
      </p:sp>
      <p:sp>
        <p:nvSpPr>
          <p:cNvPr id="138" name="Google Shape;138;p23"/>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You’ll notice that on the Cat Facts website there is a section with a heading that reads “API Documentation”. Bingo!</a:t>
            </a:r>
            <a:endParaRPr/>
          </a:p>
          <a:p>
            <a:pPr indent="0" lvl="0" marL="0" rtl="0" algn="l">
              <a:spcBef>
                <a:spcPts val="1600"/>
              </a:spcBef>
              <a:spcAft>
                <a:spcPts val="0"/>
              </a:spcAft>
              <a:buNone/>
            </a:pPr>
            <a:r>
              <a:rPr lang="en"/>
              <a:t>Click the link there to access their </a:t>
            </a:r>
            <a:r>
              <a:rPr lang="en" u="sng">
                <a:solidFill>
                  <a:schemeClr val="hlink"/>
                </a:solidFill>
                <a:hlinkClick r:id="rId4"/>
              </a:rPr>
              <a:t>documentation</a:t>
            </a:r>
            <a:r>
              <a:rPr lang="en"/>
              <a:t>.</a:t>
            </a:r>
            <a:endParaRPr/>
          </a:p>
          <a:p>
            <a:pPr indent="0" lvl="0" marL="0" rtl="0" algn="l">
              <a:spcBef>
                <a:spcPts val="1600"/>
              </a:spcBef>
              <a:spcAft>
                <a:spcPts val="0"/>
              </a:spcAft>
              <a:buNone/>
            </a:pPr>
            <a:r>
              <a:rPr lang="en"/>
              <a:t>Notice that this documentation mentions a “base </a:t>
            </a:r>
            <a:r>
              <a:rPr lang="en" u="sng">
                <a:solidFill>
                  <a:schemeClr val="hlink"/>
                </a:solidFill>
                <a:hlinkClick r:id="rId5"/>
              </a:rPr>
              <a:t>URL</a:t>
            </a:r>
            <a:r>
              <a:rPr lang="en"/>
              <a:t>”. This means that all of your request addresses will begin with that URL.</a:t>
            </a:r>
            <a:endParaRPr/>
          </a:p>
          <a:p>
            <a:pPr indent="0" lvl="0" marL="0" rtl="0" algn="l">
              <a:spcBef>
                <a:spcPts val="1600"/>
              </a:spcBef>
              <a:spcAft>
                <a:spcPts val="1600"/>
              </a:spcAft>
              <a:buNone/>
            </a:pPr>
            <a:r>
              <a:rPr lang="en"/>
              <a:t>It also describes endpoints, these are what you add on to the end of the base URL to make different types of requests.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an API</a:t>
            </a:r>
            <a:endParaRPr/>
          </a:p>
        </p:txBody>
      </p:sp>
      <p:sp>
        <p:nvSpPr>
          <p:cNvPr id="144" name="Google Shape;144;p2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Clicking the </a:t>
            </a:r>
            <a:r>
              <a:rPr lang="en" u="sng">
                <a:solidFill>
                  <a:schemeClr val="hlink"/>
                </a:solidFill>
                <a:hlinkClick r:id="rId3"/>
              </a:rPr>
              <a:t>“/facts” endpoint</a:t>
            </a:r>
            <a:r>
              <a:rPr lang="en"/>
              <a:t> will deliver you to the documentation for that particular endpoint.</a:t>
            </a:r>
            <a:endParaRPr/>
          </a:p>
          <a:p>
            <a:pPr indent="0" lvl="0" marL="0" rtl="0" algn="l">
              <a:spcBef>
                <a:spcPts val="1600"/>
              </a:spcBef>
              <a:spcAft>
                <a:spcPts val="0"/>
              </a:spcAft>
              <a:buNone/>
            </a:pPr>
            <a:r>
              <a:rPr lang="en"/>
              <a:t>Reading carefully it informs us as to how we can use the Cat Facts API to retrieve one or more facts.</a:t>
            </a:r>
            <a:endParaRPr/>
          </a:p>
          <a:p>
            <a:pPr indent="0" lvl="0" marL="0" rtl="0" algn="l">
              <a:spcBef>
                <a:spcPts val="1600"/>
              </a:spcBef>
              <a:spcAft>
                <a:spcPts val="0"/>
              </a:spcAft>
              <a:buNone/>
            </a:pPr>
            <a:r>
              <a:rPr lang="en"/>
              <a:t>Using parameters (animal_type and amount, in this case) we can modify what sort of response we might get.</a:t>
            </a:r>
            <a:endParaRPr/>
          </a:p>
          <a:p>
            <a:pPr indent="0" lvl="0" marL="0" rtl="0" algn="l">
              <a:spcBef>
                <a:spcPts val="1600"/>
              </a:spcBef>
              <a:spcAft>
                <a:spcPts val="1600"/>
              </a:spcAft>
              <a:buNone/>
            </a:pPr>
            <a:r>
              <a:rPr lang="en"/>
              <a:t>Well-written documentation often features example requests and responses so you get an idea on what format you need to use, and what format you’ll get back.</a:t>
            </a:r>
            <a:endParaRPr/>
          </a:p>
        </p:txBody>
      </p:sp>
      <p:sp>
        <p:nvSpPr>
          <p:cNvPr id="145" name="Google Shape;145;p2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Cat Facts API we must use query string parameters if we want to modify our request.</a:t>
            </a:r>
            <a:endParaRPr/>
          </a:p>
          <a:p>
            <a:pPr indent="0" lvl="0" marL="0" rtl="0" algn="l">
              <a:spcBef>
                <a:spcPts val="1600"/>
              </a:spcBef>
              <a:spcAft>
                <a:spcPts val="1600"/>
              </a:spcAft>
              <a:buNone/>
            </a:pPr>
            <a:r>
              <a:rPr lang="en"/>
              <a:t>Responses from the Cat Facts API will be in the JSON format.</a:t>
            </a:r>
            <a:endParaRPr/>
          </a:p>
        </p:txBody>
      </p:sp>
      <p:pic>
        <p:nvPicPr>
          <p:cNvPr id="146" name="Google Shape;146;p24"/>
          <p:cNvPicPr preferRelativeResize="0"/>
          <p:nvPr/>
        </p:nvPicPr>
        <p:blipFill>
          <a:blip r:embed="rId4">
            <a:alphaModFix/>
          </a:blip>
          <a:stretch>
            <a:fillRect/>
          </a:stretch>
        </p:blipFill>
        <p:spPr>
          <a:xfrm>
            <a:off x="6279688" y="2827375"/>
            <a:ext cx="2864324" cy="2316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Retrieving a Cat Fact</a:t>
            </a:r>
            <a:endParaRPr/>
          </a:p>
        </p:txBody>
      </p:sp>
      <p:sp>
        <p:nvSpPr>
          <p:cNvPr id="152" name="Google Shape;152;p2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entering the following request: </a:t>
            </a:r>
            <a:r>
              <a:rPr lang="en" u="sng">
                <a:solidFill>
                  <a:schemeClr val="hlink"/>
                </a:solidFill>
                <a:hlinkClick r:id="rId3"/>
              </a:rPr>
              <a:t>https://cat-fact.herokuapp.com/facts</a:t>
            </a:r>
            <a:endParaRPr/>
          </a:p>
          <a:p>
            <a:pPr indent="0" lvl="0" marL="0" rtl="0" algn="l">
              <a:spcBef>
                <a:spcPts val="1600"/>
              </a:spcBef>
              <a:spcAft>
                <a:spcPts val="0"/>
              </a:spcAft>
              <a:buNone/>
            </a:pPr>
            <a:r>
              <a:rPr lang="en"/>
              <a:t>What does the response contain?</a:t>
            </a:r>
            <a:endParaRPr/>
          </a:p>
          <a:p>
            <a:pPr indent="0" lvl="0" marL="0" rtl="0" algn="l">
              <a:spcBef>
                <a:spcPts val="1600"/>
              </a:spcBef>
              <a:spcAft>
                <a:spcPts val="1600"/>
              </a:spcAft>
              <a:buNone/>
            </a:pPr>
            <a:r>
              <a:rPr lang="en"/>
              <a:t>Can we make our request more specific?</a:t>
            </a:r>
            <a:endParaRPr/>
          </a:p>
        </p:txBody>
      </p:sp>
      <p:sp>
        <p:nvSpPr>
          <p:cNvPr id="153" name="Google Shape;153;p25"/>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combine the base URL cat-fact.herokuapp.com with the endpoint /facts, we should receive a response!</a:t>
            </a:r>
            <a:endParaRPr/>
          </a:p>
        </p:txBody>
      </p:sp>
      <p:pic>
        <p:nvPicPr>
          <p:cNvPr id="154" name="Google Shape;154;p25"/>
          <p:cNvPicPr preferRelativeResize="0"/>
          <p:nvPr/>
        </p:nvPicPr>
        <p:blipFill>
          <a:blip r:embed="rId4">
            <a:alphaModFix/>
          </a:blip>
          <a:stretch>
            <a:fillRect/>
          </a:stretch>
        </p:blipFill>
        <p:spPr>
          <a:xfrm>
            <a:off x="4572000" y="2261834"/>
            <a:ext cx="4572000" cy="28816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Retrieving a Dog Fact</a:t>
            </a:r>
            <a:endParaRPr/>
          </a:p>
        </p:txBody>
      </p:sp>
      <p:sp>
        <p:nvSpPr>
          <p:cNvPr id="160" name="Google Shape;160;p26"/>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the provided instructions for using the “/facts” endpoint, it appears we’re able to add a </a:t>
            </a:r>
            <a:r>
              <a:rPr lang="en" u="sng">
                <a:solidFill>
                  <a:schemeClr val="hlink"/>
                </a:solidFill>
                <a:hlinkClick r:id="rId3"/>
              </a:rPr>
              <a:t>query string</a:t>
            </a:r>
            <a:r>
              <a:rPr lang="en"/>
              <a:t> parameter and value for “animal_type”.</a:t>
            </a:r>
            <a:endParaRPr/>
          </a:p>
          <a:p>
            <a:pPr indent="0" lvl="0" marL="0" rtl="0" algn="l">
              <a:spcBef>
                <a:spcPts val="1600"/>
              </a:spcBef>
              <a:spcAft>
                <a:spcPts val="1600"/>
              </a:spcAft>
              <a:buNone/>
            </a:pPr>
            <a:r>
              <a:rPr lang="en"/>
              <a:t>Let’s tell the API that we want a dog fact this time:</a:t>
            </a:r>
            <a:br>
              <a:rPr lang="en"/>
            </a:br>
            <a:r>
              <a:rPr lang="en"/>
              <a:t>https://cat-fact.herokuapp.com/facts/random?animal_type=dog</a:t>
            </a:r>
            <a:endParaRPr/>
          </a:p>
        </p:txBody>
      </p:sp>
      <p:sp>
        <p:nvSpPr>
          <p:cNvPr id="161" name="Google Shape;161;p26"/>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animal types described in the fact model table:</a:t>
            </a:r>
            <a:br>
              <a:rPr lang="en"/>
            </a:br>
            <a:r>
              <a:rPr lang="en"/>
              <a:t>https://alexwohlbruck.github.io/cat-facts/docs/models/fact.html</a:t>
            </a:r>
            <a:endParaRPr/>
          </a:p>
        </p:txBody>
      </p:sp>
      <p:pic>
        <p:nvPicPr>
          <p:cNvPr id="162" name="Google Shape;162;p26"/>
          <p:cNvPicPr preferRelativeResize="0"/>
          <p:nvPr/>
        </p:nvPicPr>
        <p:blipFill>
          <a:blip r:embed="rId4">
            <a:alphaModFix/>
          </a:blip>
          <a:stretch>
            <a:fillRect/>
          </a:stretch>
        </p:blipFill>
        <p:spPr>
          <a:xfrm>
            <a:off x="4572002" y="2261857"/>
            <a:ext cx="4572000" cy="28816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Retrieving a Specific Number of Horse Facts</a:t>
            </a:r>
            <a:endParaRPr/>
          </a:p>
        </p:txBody>
      </p:sp>
      <p:sp>
        <p:nvSpPr>
          <p:cNvPr id="168" name="Google Shape;168;p27"/>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Perhaps we don’t want only one horse fact, we want three. Let’s specify that in our next request!</a:t>
            </a:r>
            <a:endParaRPr/>
          </a:p>
          <a:p>
            <a:pPr indent="0" lvl="0" marL="0" rtl="0" algn="l">
              <a:spcBef>
                <a:spcPts val="1600"/>
              </a:spcBef>
              <a:spcAft>
                <a:spcPts val="0"/>
              </a:spcAft>
              <a:buNone/>
            </a:pPr>
            <a:r>
              <a:rPr lang="en"/>
              <a:t>Enter two keys and values this time… </a:t>
            </a:r>
            <a:endParaRPr/>
          </a:p>
          <a:p>
            <a:pPr indent="0" lvl="0" marL="0" rtl="0" algn="l">
              <a:spcBef>
                <a:spcPts val="1600"/>
              </a:spcBef>
              <a:spcAft>
                <a:spcPts val="1600"/>
              </a:spcAft>
              <a:buNone/>
            </a:pPr>
            <a:r>
              <a:rPr lang="en"/>
              <a:t>https://cat-fact.herokuapp.com/facts/random?animal_type=horse&amp;amount=3</a:t>
            </a:r>
            <a:endParaRPr/>
          </a:p>
        </p:txBody>
      </p:sp>
      <p:sp>
        <p:nvSpPr>
          <p:cNvPr id="169" name="Google Shape;169;p27"/>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adding two parameters to our request this time: animal_type and amount.</a:t>
            </a:r>
            <a:endParaRPr/>
          </a:p>
        </p:txBody>
      </p:sp>
      <p:pic>
        <p:nvPicPr>
          <p:cNvPr id="170" name="Google Shape;170;p27"/>
          <p:cNvPicPr preferRelativeResize="0"/>
          <p:nvPr/>
        </p:nvPicPr>
        <p:blipFill>
          <a:blip r:embed="rId3">
            <a:alphaModFix/>
          </a:blip>
          <a:stretch>
            <a:fillRect/>
          </a:stretch>
        </p:blipFill>
        <p:spPr>
          <a:xfrm>
            <a:off x="4572000" y="2284451"/>
            <a:ext cx="4536125" cy="2859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API?</a:t>
            </a:r>
            <a:endParaRPr/>
          </a:p>
        </p:txBody>
      </p:sp>
      <p:sp>
        <p:nvSpPr>
          <p:cNvPr id="76" name="Google Shape;76;p1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stands for Application Programming Interface. An </a:t>
            </a:r>
            <a:r>
              <a:rPr lang="en" u="sng">
                <a:solidFill>
                  <a:schemeClr val="hlink"/>
                </a:solidFill>
                <a:hlinkClick r:id="rId3"/>
              </a:rPr>
              <a:t>API</a:t>
            </a:r>
            <a:r>
              <a:rPr lang="en"/>
              <a:t> acts as a way for two pieces of software to interact or communicate.</a:t>
            </a:r>
            <a:endParaRPr/>
          </a:p>
          <a:p>
            <a:pPr indent="0" lvl="0" marL="0" rtl="0" algn="l">
              <a:spcBef>
                <a:spcPts val="1600"/>
              </a:spcBef>
              <a:spcAft>
                <a:spcPts val="1600"/>
              </a:spcAft>
              <a:buNone/>
            </a:pPr>
            <a:r>
              <a:rPr lang="en"/>
              <a:t>For JavaScript in a web browser, this usually means using your script to send and/or request data to websites or servers. For the server to understand your data or request, however, you’ll often need to follow a specific format that the API requires.</a:t>
            </a:r>
            <a:endParaRPr/>
          </a:p>
        </p:txBody>
      </p:sp>
      <p:sp>
        <p:nvSpPr>
          <p:cNvPr id="77" name="Google Shape;77;p1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more than one way to interact with an online API accessible from a web server:</a:t>
            </a:r>
            <a:endParaRPr/>
          </a:p>
          <a:p>
            <a:pPr indent="-311150" lvl="0" marL="457200" rtl="0" algn="l">
              <a:spcBef>
                <a:spcPts val="1600"/>
              </a:spcBef>
              <a:spcAft>
                <a:spcPts val="0"/>
              </a:spcAft>
              <a:buSzPts val="1300"/>
              <a:buChar char="●"/>
            </a:pPr>
            <a:r>
              <a:rPr lang="en"/>
              <a:t>Ajax</a:t>
            </a:r>
            <a:endParaRPr/>
          </a:p>
          <a:p>
            <a:pPr indent="-311150" lvl="0" marL="457200" rtl="0" algn="l">
              <a:spcBef>
                <a:spcPts val="0"/>
              </a:spcBef>
              <a:spcAft>
                <a:spcPts val="0"/>
              </a:spcAft>
              <a:buSzPts val="1300"/>
              <a:buChar char="●"/>
            </a:pPr>
            <a:r>
              <a:rPr lang="en"/>
              <a:t>Web Browser</a:t>
            </a:r>
            <a:endParaRPr/>
          </a:p>
          <a:p>
            <a:pPr indent="-311150" lvl="0" marL="457200" rtl="0" algn="l">
              <a:spcBef>
                <a:spcPts val="0"/>
              </a:spcBef>
              <a:spcAft>
                <a:spcPts val="0"/>
              </a:spcAft>
              <a:buSzPts val="1300"/>
              <a:buChar char="●"/>
            </a:pPr>
            <a:r>
              <a:rPr lang="en"/>
              <a:t>Web API Client</a:t>
            </a:r>
            <a:endParaRPr/>
          </a:p>
          <a:p>
            <a:pPr indent="-311150" lvl="0" marL="457200" rtl="0" algn="l">
              <a:spcBef>
                <a:spcPts val="0"/>
              </a:spcBef>
              <a:spcAft>
                <a:spcPts val="0"/>
              </a:spcAft>
              <a:buSzPts val="1300"/>
              <a:buChar char="●"/>
            </a:pPr>
            <a:r>
              <a:rPr lang="en"/>
              <a:t>Software (including website back-end scripts)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API Client</a:t>
            </a:r>
            <a:endParaRPr/>
          </a:p>
        </p:txBody>
      </p:sp>
      <p:sp>
        <p:nvSpPr>
          <p:cNvPr id="83" name="Google Shape;83;p1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write any code, let’s use a web API client to read data from a web server. It is helpful to know that the API endpoint (web address for the resource) exists and is in working order before we write any code trying to access it.</a:t>
            </a:r>
            <a:endParaRPr/>
          </a:p>
          <a:p>
            <a:pPr indent="0" lvl="0" marL="0" rtl="0" algn="l">
              <a:spcBef>
                <a:spcPts val="1600"/>
              </a:spcBef>
              <a:spcAft>
                <a:spcPts val="0"/>
              </a:spcAft>
              <a:buNone/>
            </a:pPr>
            <a:r>
              <a:rPr lang="en"/>
              <a:t>One of the most popular right now is </a:t>
            </a:r>
            <a:r>
              <a:rPr lang="en" u="sng">
                <a:solidFill>
                  <a:schemeClr val="hlink"/>
                </a:solidFill>
                <a:hlinkClick r:id="rId3"/>
              </a:rPr>
              <a:t>Postman</a:t>
            </a:r>
            <a:r>
              <a:rPr lang="en"/>
              <a:t>, but there are open-source alternatives like </a:t>
            </a:r>
            <a:r>
              <a:rPr lang="en" u="sng">
                <a:solidFill>
                  <a:schemeClr val="hlink"/>
                </a:solidFill>
                <a:hlinkClick r:id="rId4"/>
              </a:rPr>
              <a:t>Insomnia</a:t>
            </a:r>
            <a:r>
              <a:rPr lang="en"/>
              <a:t> and </a:t>
            </a:r>
            <a:r>
              <a:rPr lang="en" u="sng">
                <a:solidFill>
                  <a:schemeClr val="hlink"/>
                </a:solidFill>
                <a:hlinkClick r:id="rId5"/>
              </a:rPr>
              <a:t>Milkman</a:t>
            </a:r>
            <a:r>
              <a:rPr lang="en"/>
              <a:t>.</a:t>
            </a:r>
            <a:endParaRPr/>
          </a:p>
          <a:p>
            <a:pPr indent="0" lvl="0" marL="0" rtl="0" algn="l">
              <a:spcBef>
                <a:spcPts val="1600"/>
              </a:spcBef>
              <a:spcAft>
                <a:spcPts val="1600"/>
              </a:spcAft>
              <a:buNone/>
            </a:pPr>
            <a:r>
              <a:rPr lang="en"/>
              <a:t>We’ll be having a look at Postman in this class.</a:t>
            </a:r>
            <a:endParaRPr/>
          </a:p>
        </p:txBody>
      </p:sp>
      <p:sp>
        <p:nvSpPr>
          <p:cNvPr id="84" name="Google Shape;84;p1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5" name="Google Shape;85;p16">
            <a:hlinkClick r:id="rId6"/>
          </p:cNvPr>
          <p:cNvPicPr preferRelativeResize="0"/>
          <p:nvPr/>
        </p:nvPicPr>
        <p:blipFill>
          <a:blip r:embed="rId7">
            <a:alphaModFix/>
          </a:blip>
          <a:stretch>
            <a:fillRect/>
          </a:stretch>
        </p:blipFill>
        <p:spPr>
          <a:xfrm>
            <a:off x="4349650" y="1268925"/>
            <a:ext cx="4794351" cy="3874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Postman</a:t>
            </a:r>
            <a:endParaRPr/>
          </a:p>
        </p:txBody>
      </p:sp>
      <p:sp>
        <p:nvSpPr>
          <p:cNvPr id="91" name="Google Shape;91;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Download the application</a:t>
            </a:r>
            <a:r>
              <a:rPr lang="en"/>
              <a:t> and let’s give it a try!</a:t>
            </a:r>
            <a:endParaRPr/>
          </a:p>
          <a:p>
            <a:pPr indent="0" lvl="0" marL="0" rtl="0" algn="l">
              <a:spcBef>
                <a:spcPts val="1600"/>
              </a:spcBef>
              <a:spcAft>
                <a:spcPts val="0"/>
              </a:spcAft>
              <a:buNone/>
            </a:pPr>
            <a:r>
              <a:rPr lang="en"/>
              <a:t>It is recommended you create an account if you’d like to save and keep track of your API requests and tests; you can skip the sign-in step in the program by clicking the “skip” button featured at the bottom of the window if that isn’t important to you.</a:t>
            </a:r>
            <a:endParaRPr/>
          </a:p>
          <a:p>
            <a:pPr indent="0" lvl="0" marL="0" rtl="0" algn="l">
              <a:spcBef>
                <a:spcPts val="1600"/>
              </a:spcBef>
              <a:spcAft>
                <a:spcPts val="1600"/>
              </a:spcAft>
              <a:buNone/>
            </a:pPr>
            <a:r>
              <a:rPr lang="en"/>
              <a:t>Once you’ve skipped or signed in, you should be met with the Postman Launchpad. It offers a few suggestions, settings, and the latest Postman news.</a:t>
            </a:r>
            <a:endParaRPr/>
          </a:p>
        </p:txBody>
      </p:sp>
      <p:sp>
        <p:nvSpPr>
          <p:cNvPr id="92" name="Google Shape;92;p1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7"/>
          <p:cNvPicPr preferRelativeResize="0"/>
          <p:nvPr/>
        </p:nvPicPr>
        <p:blipFill>
          <a:blip r:embed="rId4">
            <a:alphaModFix/>
          </a:blip>
          <a:stretch>
            <a:fillRect/>
          </a:stretch>
        </p:blipFill>
        <p:spPr>
          <a:xfrm>
            <a:off x="4832402" y="1348650"/>
            <a:ext cx="3999899" cy="37332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Requests</a:t>
            </a:r>
            <a:endParaRPr/>
          </a:p>
        </p:txBody>
      </p:sp>
      <p:sp>
        <p:nvSpPr>
          <p:cNvPr id="99" name="Google Shape;99;p18"/>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the “+” beside the “Launchpad” tab title, and you can create a new request tab. Here we can enter request data, and see what sort of response (if any) we receive back.</a:t>
            </a:r>
            <a:endParaRPr/>
          </a:p>
          <a:p>
            <a:pPr indent="0" lvl="0" marL="0" rtl="0" algn="l">
              <a:spcBef>
                <a:spcPts val="1600"/>
              </a:spcBef>
              <a:spcAft>
                <a:spcPts val="0"/>
              </a:spcAft>
              <a:buNone/>
            </a:pPr>
            <a:r>
              <a:rPr lang="en"/>
              <a:t>Try typing </a:t>
            </a:r>
            <a:r>
              <a:rPr lang="en" u="sng">
                <a:solidFill>
                  <a:schemeClr val="hlink"/>
                </a:solidFill>
                <a:hlinkClick r:id="rId3"/>
              </a:rPr>
              <a:t>https://google.com</a:t>
            </a:r>
            <a:r>
              <a:rPr lang="en"/>
              <a:t> into the request URL text field.</a:t>
            </a:r>
            <a:endParaRPr/>
          </a:p>
          <a:p>
            <a:pPr indent="0" lvl="0" marL="0" rtl="0" algn="l">
              <a:spcBef>
                <a:spcPts val="1600"/>
              </a:spcBef>
              <a:spcAft>
                <a:spcPts val="0"/>
              </a:spcAft>
              <a:buNone/>
            </a:pPr>
            <a:r>
              <a:rPr lang="en"/>
              <a:t>Click the “Send” button. What happens?</a:t>
            </a:r>
            <a:endParaRPr/>
          </a:p>
          <a:p>
            <a:pPr indent="0" lvl="0" marL="0" rtl="0" algn="l">
              <a:spcBef>
                <a:spcPts val="1600"/>
              </a:spcBef>
              <a:spcAft>
                <a:spcPts val="1600"/>
              </a:spcAft>
              <a:buNone/>
            </a:pPr>
            <a:r>
              <a:t/>
            </a:r>
            <a:endParaRPr/>
          </a:p>
        </p:txBody>
      </p:sp>
      <p:sp>
        <p:nvSpPr>
          <p:cNvPr id="100" name="Google Shape;100;p18"/>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1" name="Google Shape;101;p18"/>
          <p:cNvPicPr preferRelativeResize="0"/>
          <p:nvPr/>
        </p:nvPicPr>
        <p:blipFill>
          <a:blip r:embed="rId4">
            <a:alphaModFix/>
          </a:blip>
          <a:stretch>
            <a:fillRect/>
          </a:stretch>
        </p:blipFill>
        <p:spPr>
          <a:xfrm>
            <a:off x="4832400" y="1505699"/>
            <a:ext cx="3999899" cy="25210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Interpreting a Response</a:t>
            </a:r>
            <a:endParaRPr/>
          </a:p>
        </p:txBody>
      </p:sp>
      <p:sp>
        <p:nvSpPr>
          <p:cNvPr id="107" name="Google Shape;107;p1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response pane features details about what the client received from the server.</a:t>
            </a:r>
            <a:endParaRPr/>
          </a:p>
          <a:p>
            <a:pPr indent="0" lvl="0" marL="0" rtl="0" algn="l">
              <a:spcBef>
                <a:spcPts val="1600"/>
              </a:spcBef>
              <a:spcAft>
                <a:spcPts val="1600"/>
              </a:spcAft>
              <a:buNone/>
            </a:pPr>
            <a:r>
              <a:rPr lang="en"/>
              <a:t>Notice that the string of characters returned to us from that endpoint were a webpage—this is HTML code!</a:t>
            </a:r>
            <a:endParaRPr/>
          </a:p>
        </p:txBody>
      </p:sp>
      <p:pic>
        <p:nvPicPr>
          <p:cNvPr id="108" name="Google Shape;108;p19"/>
          <p:cNvPicPr preferRelativeResize="0"/>
          <p:nvPr/>
        </p:nvPicPr>
        <p:blipFill>
          <a:blip r:embed="rId3">
            <a:alphaModFix/>
          </a:blip>
          <a:stretch>
            <a:fillRect/>
          </a:stretch>
        </p:blipFill>
        <p:spPr>
          <a:xfrm>
            <a:off x="4572000" y="2261827"/>
            <a:ext cx="4572000" cy="2881673"/>
          </a:xfrm>
          <a:prstGeom prst="rect">
            <a:avLst/>
          </a:prstGeom>
          <a:noFill/>
          <a:ln>
            <a:noFill/>
          </a:ln>
        </p:spPr>
      </p:pic>
      <p:sp>
        <p:nvSpPr>
          <p:cNvPr id="109" name="Google Shape;109;p1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a request to Google’s search engine website gave us an HTML-formatted response.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Responses</a:t>
            </a:r>
            <a:endParaRPr/>
          </a:p>
        </p:txBody>
      </p:sp>
      <p:sp>
        <p:nvSpPr>
          <p:cNvPr id="115" name="Google Shape;115;p20"/>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Responses from web servers come in all sorts of types, shapes, and sizes. Some formats you may encounter include:</a:t>
            </a:r>
            <a:endParaRPr/>
          </a:p>
          <a:p>
            <a:pPr indent="-311150" lvl="0" marL="457200" rtl="0" algn="l">
              <a:spcBef>
                <a:spcPts val="1600"/>
              </a:spcBef>
              <a:spcAft>
                <a:spcPts val="0"/>
              </a:spcAft>
              <a:buSzPts val="1300"/>
              <a:buChar char="●"/>
            </a:pPr>
            <a:r>
              <a:rPr lang="en"/>
              <a:t>Raw Text</a:t>
            </a:r>
            <a:endParaRPr/>
          </a:p>
          <a:p>
            <a:pPr indent="-311150" lvl="0" marL="457200" rtl="0" algn="l">
              <a:spcBef>
                <a:spcPts val="0"/>
              </a:spcBef>
              <a:spcAft>
                <a:spcPts val="0"/>
              </a:spcAft>
              <a:buSzPts val="1300"/>
              <a:buChar char="●"/>
            </a:pPr>
            <a:r>
              <a:rPr lang="en" u="sng">
                <a:solidFill>
                  <a:schemeClr val="hlink"/>
                </a:solidFill>
                <a:hlinkClick r:id="rId3"/>
              </a:rPr>
              <a:t>HTML</a:t>
            </a:r>
            <a:endParaRPr/>
          </a:p>
          <a:p>
            <a:pPr indent="-311150" lvl="0" marL="457200" rtl="0" algn="l">
              <a:spcBef>
                <a:spcPts val="0"/>
              </a:spcBef>
              <a:spcAft>
                <a:spcPts val="0"/>
              </a:spcAft>
              <a:buSzPts val="1300"/>
              <a:buChar char="●"/>
            </a:pPr>
            <a:r>
              <a:rPr lang="en" u="sng">
                <a:solidFill>
                  <a:schemeClr val="hlink"/>
                </a:solidFill>
                <a:hlinkClick r:id="rId4"/>
              </a:rPr>
              <a:t>XML</a:t>
            </a:r>
            <a:endParaRPr/>
          </a:p>
          <a:p>
            <a:pPr indent="-311150" lvl="0" marL="457200" rtl="0" algn="l">
              <a:spcBef>
                <a:spcPts val="0"/>
              </a:spcBef>
              <a:spcAft>
                <a:spcPts val="0"/>
              </a:spcAft>
              <a:buSzPts val="1300"/>
              <a:buChar char="●"/>
            </a:pPr>
            <a:r>
              <a:rPr lang="en" u="sng">
                <a:solidFill>
                  <a:schemeClr val="hlink"/>
                </a:solidFill>
                <a:hlinkClick r:id="rId5"/>
              </a:rPr>
              <a:t>JSON</a:t>
            </a:r>
            <a:endParaRPr/>
          </a:p>
          <a:p>
            <a:pPr indent="-311150" lvl="0" marL="457200" rtl="0" algn="l">
              <a:spcBef>
                <a:spcPts val="0"/>
              </a:spcBef>
              <a:spcAft>
                <a:spcPts val="0"/>
              </a:spcAft>
              <a:buSzPts val="1300"/>
              <a:buChar char="●"/>
            </a:pPr>
            <a:r>
              <a:rPr lang="en" u="sng">
                <a:solidFill>
                  <a:schemeClr val="hlink"/>
                </a:solidFill>
                <a:hlinkClick r:id="rId6"/>
              </a:rPr>
              <a:t>Serialized</a:t>
            </a:r>
            <a:endParaRPr/>
          </a:p>
          <a:p>
            <a:pPr indent="0" lvl="0" marL="0" rtl="0" algn="l">
              <a:spcBef>
                <a:spcPts val="1600"/>
              </a:spcBef>
              <a:spcAft>
                <a:spcPts val="1600"/>
              </a:spcAft>
              <a:buNone/>
            </a:pPr>
            <a:r>
              <a:rPr lang="en"/>
              <a:t>The most common of these in the modern web is JSON; the biggest reason for this being that JSON is immediately compatible with JavaScript—one of the three languages of the web. It is also relatively easy for both people to understand and for scripts to work with, making it an attractive choice even outside of the context of web.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Submitting an Invalid Request</a:t>
            </a:r>
            <a:endParaRPr/>
          </a:p>
        </p:txBody>
      </p:sp>
      <p:sp>
        <p:nvSpPr>
          <p:cNvPr id="121" name="Google Shape;121;p21"/>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closely at the &lt;title&gt; contents for the new response. “Error 404,” it exclaims!</a:t>
            </a:r>
            <a:endParaRPr/>
          </a:p>
          <a:p>
            <a:pPr indent="0" lvl="0" marL="0" rtl="0" algn="l">
              <a:spcBef>
                <a:spcPts val="1600"/>
              </a:spcBef>
              <a:spcAft>
                <a:spcPts val="1600"/>
              </a:spcAft>
              <a:buNone/>
            </a:pPr>
            <a:r>
              <a:rPr lang="en"/>
              <a:t>Where does that number come from, and how might it help us troubleshoot?</a:t>
            </a:r>
            <a:endParaRPr/>
          </a:p>
        </p:txBody>
      </p:sp>
      <p:sp>
        <p:nvSpPr>
          <p:cNvPr id="122" name="Google Shape;122;p21"/>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change our request to… </a:t>
            </a:r>
            <a:endParaRPr/>
          </a:p>
          <a:p>
            <a:pPr indent="0" lvl="0" marL="0" rtl="0" algn="l">
              <a:spcBef>
                <a:spcPts val="0"/>
              </a:spcBef>
              <a:spcAft>
                <a:spcPts val="0"/>
              </a:spcAft>
              <a:buNone/>
            </a:pPr>
            <a:r>
              <a:rPr lang="en"/>
              <a:t>https://google.com/randompagename</a:t>
            </a:r>
            <a:endParaRPr/>
          </a:p>
        </p:txBody>
      </p:sp>
      <p:pic>
        <p:nvPicPr>
          <p:cNvPr id="123" name="Google Shape;123;p21"/>
          <p:cNvPicPr preferRelativeResize="0"/>
          <p:nvPr/>
        </p:nvPicPr>
        <p:blipFill>
          <a:blip r:embed="rId3">
            <a:alphaModFix/>
          </a:blip>
          <a:stretch>
            <a:fillRect/>
          </a:stretch>
        </p:blipFill>
        <p:spPr>
          <a:xfrm>
            <a:off x="4572000" y="2261837"/>
            <a:ext cx="4572000" cy="28816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Response Status Codes</a:t>
            </a:r>
            <a:endParaRPr/>
          </a:p>
        </p:txBody>
      </p:sp>
      <p:sp>
        <p:nvSpPr>
          <p:cNvPr id="129" name="Google Shape;129;p2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look closely at the top of the response pane, you’ll notice a number (and sometimes text)...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This is referred to as an </a:t>
            </a:r>
            <a:r>
              <a:rPr lang="en" u="sng">
                <a:solidFill>
                  <a:schemeClr val="hlink"/>
                </a:solidFill>
                <a:hlinkClick r:id="rId3"/>
              </a:rPr>
              <a:t>HTTP response status code</a:t>
            </a:r>
            <a:r>
              <a:rPr lang="en"/>
              <a:t>.</a:t>
            </a:r>
            <a:endParaRPr/>
          </a:p>
          <a:p>
            <a:pPr indent="0" lvl="0" marL="0" rtl="0" algn="l">
              <a:spcBef>
                <a:spcPts val="1600"/>
              </a:spcBef>
              <a:spcAft>
                <a:spcPts val="1600"/>
              </a:spcAft>
              <a:buNone/>
            </a:pPr>
            <a:r>
              <a:rPr lang="en"/>
              <a:t>It can be helpful to reference their meanings when receiving unexpected results from a web server.</a:t>
            </a:r>
            <a:endParaRPr/>
          </a:p>
        </p:txBody>
      </p:sp>
      <p:sp>
        <p:nvSpPr>
          <p:cNvPr id="130" name="Google Shape;130;p22"/>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basics look like so…</a:t>
            </a:r>
            <a:endParaRPr/>
          </a:p>
          <a:p>
            <a:pPr indent="-311150" lvl="0" marL="457200" rtl="0" algn="l">
              <a:spcBef>
                <a:spcPts val="1600"/>
              </a:spcBef>
              <a:spcAft>
                <a:spcPts val="0"/>
              </a:spcAft>
              <a:buSzPts val="1300"/>
              <a:buChar char="●"/>
            </a:pPr>
            <a:r>
              <a:rPr lang="en" u="sng">
                <a:solidFill>
                  <a:schemeClr val="hlink"/>
                </a:solidFill>
                <a:hlinkClick r:id="rId4"/>
              </a:rPr>
              <a:t>Info</a:t>
            </a:r>
            <a:r>
              <a:rPr lang="en"/>
              <a:t> (100-199)</a:t>
            </a:r>
            <a:endParaRPr/>
          </a:p>
          <a:p>
            <a:pPr indent="-311150" lvl="0" marL="457200" rtl="0" algn="l">
              <a:spcBef>
                <a:spcPts val="0"/>
              </a:spcBef>
              <a:spcAft>
                <a:spcPts val="0"/>
              </a:spcAft>
              <a:buSzPts val="1300"/>
              <a:buChar char="●"/>
            </a:pPr>
            <a:r>
              <a:rPr lang="en" u="sng">
                <a:solidFill>
                  <a:schemeClr val="hlink"/>
                </a:solidFill>
                <a:hlinkClick r:id="rId5"/>
              </a:rPr>
              <a:t>Success</a:t>
            </a:r>
            <a:r>
              <a:rPr lang="en"/>
              <a:t> (200-299)</a:t>
            </a:r>
            <a:endParaRPr/>
          </a:p>
          <a:p>
            <a:pPr indent="-311150" lvl="0" marL="457200" rtl="0" algn="l">
              <a:spcBef>
                <a:spcPts val="0"/>
              </a:spcBef>
              <a:spcAft>
                <a:spcPts val="0"/>
              </a:spcAft>
              <a:buSzPts val="1300"/>
              <a:buChar char="●"/>
            </a:pPr>
            <a:r>
              <a:rPr lang="en" u="sng">
                <a:solidFill>
                  <a:schemeClr val="hlink"/>
                </a:solidFill>
                <a:hlinkClick r:id="rId6"/>
              </a:rPr>
              <a:t>R</a:t>
            </a:r>
            <a:r>
              <a:rPr lang="en" u="sng">
                <a:solidFill>
                  <a:schemeClr val="hlink"/>
                </a:solidFill>
                <a:hlinkClick r:id="rId7"/>
              </a:rPr>
              <a:t>edirection</a:t>
            </a:r>
            <a:r>
              <a:rPr lang="en"/>
              <a:t> (300-399)</a:t>
            </a:r>
            <a:endParaRPr/>
          </a:p>
          <a:p>
            <a:pPr indent="-311150" lvl="0" marL="457200" rtl="0" algn="l">
              <a:spcBef>
                <a:spcPts val="0"/>
              </a:spcBef>
              <a:spcAft>
                <a:spcPts val="0"/>
              </a:spcAft>
              <a:buSzPts val="1300"/>
              <a:buChar char="●"/>
            </a:pPr>
            <a:r>
              <a:rPr lang="en" u="sng">
                <a:solidFill>
                  <a:schemeClr val="hlink"/>
                </a:solidFill>
                <a:hlinkClick r:id="rId8"/>
              </a:rPr>
              <a:t>Client Error</a:t>
            </a:r>
            <a:r>
              <a:rPr lang="en"/>
              <a:t> (400-499)</a:t>
            </a:r>
            <a:endParaRPr/>
          </a:p>
          <a:p>
            <a:pPr indent="-311150" lvl="0" marL="457200" rtl="0" algn="l">
              <a:spcBef>
                <a:spcPts val="0"/>
              </a:spcBef>
              <a:spcAft>
                <a:spcPts val="0"/>
              </a:spcAft>
              <a:buSzPts val="1300"/>
              <a:buChar char="●"/>
            </a:pPr>
            <a:r>
              <a:rPr lang="en" u="sng">
                <a:solidFill>
                  <a:schemeClr val="hlink"/>
                </a:solidFill>
                <a:hlinkClick r:id="rId9"/>
              </a:rPr>
              <a:t>Server Error</a:t>
            </a:r>
            <a:r>
              <a:rPr lang="en"/>
              <a:t> (500-599)</a:t>
            </a:r>
            <a:endParaRPr/>
          </a:p>
          <a:p>
            <a:pPr indent="0" lvl="0" marL="0" rtl="0" algn="l">
              <a:spcBef>
                <a:spcPts val="1600"/>
              </a:spcBef>
              <a:spcAft>
                <a:spcPts val="0"/>
              </a:spcAft>
              <a:buNone/>
            </a:pPr>
            <a:r>
              <a:rPr lang="en"/>
              <a:t>These are ranges that give you a basic idea, but specific numbers in your response can give you more info as to what is happening.</a:t>
            </a:r>
            <a:endParaRPr/>
          </a:p>
          <a:p>
            <a:pPr indent="0" lvl="0" marL="0" rtl="0" algn="l">
              <a:spcBef>
                <a:spcPts val="1600"/>
              </a:spcBef>
              <a:spcAft>
                <a:spcPts val="1600"/>
              </a:spcAft>
              <a:buNone/>
            </a:pPr>
            <a:r>
              <a:rPr lang="en"/>
              <a:t>Have a look at </a:t>
            </a:r>
            <a:r>
              <a:rPr lang="en" u="sng">
                <a:solidFill>
                  <a:schemeClr val="hlink"/>
                </a:solidFill>
                <a:hlinkClick r:id="rId10"/>
              </a:rPr>
              <a:t>this list</a:t>
            </a:r>
            <a:r>
              <a:rPr lang="en"/>
              <a:t> for more—some might be familiar!</a:t>
            </a:r>
            <a:endParaRPr/>
          </a:p>
        </p:txBody>
      </p:sp>
      <p:pic>
        <p:nvPicPr>
          <p:cNvPr id="131" name="Google Shape;131;p22"/>
          <p:cNvPicPr preferRelativeResize="0"/>
          <p:nvPr/>
        </p:nvPicPr>
        <p:blipFill>
          <a:blip r:embed="rId11">
            <a:alphaModFix/>
          </a:blip>
          <a:stretch>
            <a:fillRect/>
          </a:stretch>
        </p:blipFill>
        <p:spPr>
          <a:xfrm>
            <a:off x="311700" y="2118025"/>
            <a:ext cx="3999900" cy="9397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007C41"/>
      </a:dk1>
      <a:lt1>
        <a:srgbClr val="FFFFFF"/>
      </a:lt1>
      <a:dk2>
        <a:srgbClr val="666666"/>
      </a:dk2>
      <a:lt2>
        <a:srgbClr val="626B73"/>
      </a:lt2>
      <a:accent1>
        <a:srgbClr val="FFDB05"/>
      </a:accent1>
      <a:accent2>
        <a:srgbClr val="FFDB05"/>
      </a:accent2>
      <a:accent3>
        <a:srgbClr val="007C41"/>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