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1fe4d298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1fe4d298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22316d22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22316d22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1fe4d298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1fe4d298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1fe4d298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1fe4d298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 Write to storage.</a:t>
            </a:r>
            <a:endParaRPr/>
          </a:p>
          <a:p>
            <a:pPr indent="0" lvl="0" marL="0" rtl="0" algn="l">
              <a:spcBef>
                <a:spcPts val="0"/>
              </a:spcBef>
              <a:spcAft>
                <a:spcPts val="0"/>
              </a:spcAft>
              <a:buClr>
                <a:schemeClr val="dk1"/>
              </a:buClr>
              <a:buSzPts val="1100"/>
              <a:buFont typeface="Arial"/>
              <a:buNone/>
            </a:pPr>
            <a:r>
              <a:rPr lang="en"/>
              <a:t>localStorage.setItem("myName", "Marcus");</a:t>
            </a:r>
            <a:endParaRPr/>
          </a:p>
          <a:p>
            <a:pPr indent="0" lvl="0" marL="0" rtl="0" algn="l">
              <a:spcBef>
                <a:spcPts val="0"/>
              </a:spcBef>
              <a:spcAft>
                <a:spcPts val="0"/>
              </a:spcAft>
              <a:buClr>
                <a:schemeClr val="dk1"/>
              </a:buClr>
              <a:buSzPts val="1100"/>
              <a:buFont typeface="Arial"/>
              <a:buNone/>
            </a:pPr>
            <a:r>
              <a:rPr lang="en"/>
              <a:t>localStorage.setItem("myAge", 24);</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Read from storage.</a:t>
            </a:r>
            <a:endParaRPr/>
          </a:p>
          <a:p>
            <a:pPr indent="0" lvl="0" marL="0" rtl="0" algn="l">
              <a:spcBef>
                <a:spcPts val="0"/>
              </a:spcBef>
              <a:spcAft>
                <a:spcPts val="0"/>
              </a:spcAft>
              <a:buClr>
                <a:schemeClr val="dk1"/>
              </a:buClr>
              <a:buSzPts val="1100"/>
              <a:buFont typeface="Arial"/>
              <a:buNone/>
            </a:pPr>
            <a:r>
              <a:rPr lang="en"/>
              <a:t>console.log("Name:", localStorage.getItem( "myName"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View full storage.</a:t>
            </a:r>
            <a:endParaRPr/>
          </a:p>
          <a:p>
            <a:pPr indent="0" lvl="0" marL="0" rtl="0" algn="l">
              <a:spcBef>
                <a:spcPts val="0"/>
              </a:spcBef>
              <a:spcAft>
                <a:spcPts val="0"/>
              </a:spcAft>
              <a:buClr>
                <a:schemeClr val="dk1"/>
              </a:buClr>
              <a:buSzPts val="1100"/>
              <a:buFont typeface="Arial"/>
              <a:buNone/>
            </a:pPr>
            <a:r>
              <a:rPr lang="en"/>
              <a:t>console.log("Storage contents:", localStorage);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Remove from storage.</a:t>
            </a:r>
            <a:endParaRPr/>
          </a:p>
          <a:p>
            <a:pPr indent="0" lvl="0" marL="0" rtl="0" algn="l">
              <a:spcBef>
                <a:spcPts val="0"/>
              </a:spcBef>
              <a:spcAft>
                <a:spcPts val="0"/>
              </a:spcAft>
              <a:buClr>
                <a:schemeClr val="dk1"/>
              </a:buClr>
              <a:buSzPts val="1100"/>
              <a:buFont typeface="Arial"/>
              <a:buNone/>
            </a:pPr>
            <a:r>
              <a:rPr lang="en"/>
              <a:t>localStorage.removeItem( "myName"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View full storage (again.)</a:t>
            </a:r>
            <a:endParaRPr/>
          </a:p>
          <a:p>
            <a:pPr indent="0" lvl="0" marL="0" rtl="0" algn="l">
              <a:spcBef>
                <a:spcPts val="0"/>
              </a:spcBef>
              <a:spcAft>
                <a:spcPts val="0"/>
              </a:spcAft>
              <a:buClr>
                <a:schemeClr val="dk1"/>
              </a:buClr>
              <a:buSzPts val="1100"/>
              <a:buFont typeface="Arial"/>
              <a:buNone/>
            </a:pPr>
            <a:r>
              <a:rPr lang="en"/>
              <a:t>console.log("Storage contents:", localStorage);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Clear entire storage (remove all items.)</a:t>
            </a:r>
            <a:endParaRPr/>
          </a:p>
          <a:p>
            <a:pPr indent="0" lvl="0" marL="0" rtl="0" algn="l">
              <a:spcBef>
                <a:spcPts val="0"/>
              </a:spcBef>
              <a:spcAft>
                <a:spcPts val="0"/>
              </a:spcAft>
              <a:buClr>
                <a:schemeClr val="dk1"/>
              </a:buClr>
              <a:buSzPts val="1100"/>
              <a:buFont typeface="Arial"/>
              <a:buNone/>
            </a:pPr>
            <a:r>
              <a:rPr lang="en"/>
              <a:t>localStorage.clear();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localStorage;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22316d22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22316d22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1fe4d29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1fe4d29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“Name” and “Value” columns. These are essentially “key” and “value” pairs. They work much like variables… a name representing a value that may change.</a:t>
            </a:r>
            <a:endParaRPr/>
          </a:p>
          <a:p>
            <a:pPr indent="0" lvl="0" marL="0" rtl="0" algn="l">
              <a:spcBef>
                <a:spcPts val="0"/>
              </a:spcBef>
              <a:spcAft>
                <a:spcPts val="0"/>
              </a:spcAft>
              <a:buNone/>
            </a:pPr>
            <a:r>
              <a:rPr lang="en"/>
              <a:t>Notably, cookies always have some sort of an expiration date.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1fe4d298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1fe4d298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1fe4d29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1fe4d29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example was from a local HTML file, the second was from the Mozilla Developer Network website.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1fe4d298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1fe4d298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1fe4d29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1fe4d29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1fe4d298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1fe4d298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packing this into a little function you can re-use in cookie-intensive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we are using an anonymous arrow function inside of the some() array method. You may use a named function instead if it is easier for you, or you end up using the same functionality elsewhere.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document.cookie.split( ";" ).some( string =&gt; string.trim().startsWith( "KEY=" )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1fe4d298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1fe4d298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document.cookie.split( ";" ).some( string =&gt; string.includes( "KEY=VALUE" )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9" name="Shape 59"/>
        <p:cNvGrpSpPr/>
        <p:nvPr/>
      </p:nvGrpSpPr>
      <p:grpSpPr>
        <a:xfrm>
          <a:off x="0" y="0"/>
          <a:ext cx="0" cy="0"/>
          <a:chOff x="0" y="0"/>
          <a:chExt cx="0" cy="0"/>
        </a:xfrm>
      </p:grpSpPr>
      <p:sp>
        <p:nvSpPr>
          <p:cNvPr id="60" name="Google Shape;60;p12"/>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1" name="Google Shape;61;p12"/>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ONLY_1">
    <p:spTree>
      <p:nvGrpSpPr>
        <p:cNvPr id="36" name="Shape 36"/>
        <p:cNvGrpSpPr/>
        <p:nvPr/>
      </p:nvGrpSpPr>
      <p:grpSpPr>
        <a:xfrm>
          <a:off x="0" y="0"/>
          <a:ext cx="0" cy="0"/>
          <a:chOff x="0" y="0"/>
          <a:chExt cx="0" cy="0"/>
        </a:xfrm>
      </p:grpSpPr>
      <p:sp>
        <p:nvSpPr>
          <p:cNvPr id="37" name="Google Shape;37;p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7"/>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8"/>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4" name="Google Shape;44;p8"/>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6" name="Shape 46"/>
        <p:cNvGrpSpPr/>
        <p:nvPr/>
      </p:nvGrpSpPr>
      <p:grpSpPr>
        <a:xfrm>
          <a:off x="0" y="0"/>
          <a:ext cx="0" cy="0"/>
          <a:chOff x="0" y="0"/>
          <a:chExt cx="0" cy="0"/>
        </a:xfrm>
      </p:grpSpPr>
      <p:sp>
        <p:nvSpPr>
          <p:cNvPr id="47" name="Google Shape;47;p9"/>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10"/>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2" name="Google Shape;52;p1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53" name="Google Shape;53;p1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developer.mozilla.org/en-US/docs/Web/API/Web_Storage_API" TargetMode="External"/><Relationship Id="rId4" Type="http://schemas.openxmlformats.org/officeDocument/2006/relationships/hyperlink" Target="https://developer.mozilla.org/en-US/docs/Web/API/Storage" TargetMode="External"/><Relationship Id="rId5" Type="http://schemas.openxmlformats.org/officeDocument/2006/relationships/hyperlink" Target="https://developer.mozilla.org/en-US/docs/Web/API/Window/sessionStorage" TargetMode="External"/><Relationship Id="rId6" Type="http://schemas.openxmlformats.org/officeDocument/2006/relationships/hyperlink" Target="https://developer.mozilla.org/en-US/docs/Web/API/Window/localStorag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developer.mozilla.org/en-US/docs/Web/API/Web_Storage_API/Using_the_Web_Storage_API"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developer.mozilla.org/en-US/docs/Glossary/Cookie" TargetMode="External"/><Relationship Id="rId4" Type="http://schemas.openxmlformats.org/officeDocument/2006/relationships/hyperlink" Target="https://developer.mozilla.org/en-US/docs/Glossary/origin" TargetMode="External"/><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s://developer.mozilla.org/en-US/docs/Web/API/Document/cookie" TargetMode="External"/><Relationship Id="rId4" Type="http://schemas.openxmlformats.org/officeDocument/2006/relationships/image" Target="../media/image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s://developer.mozilla.org/en-US/docs/Web/JavaScript/Reference/Global_Objects/String/split" TargetMode="External"/><Relationship Id="rId4" Type="http://schemas.openxmlformats.org/officeDocument/2006/relationships/hyperlink" Target="https://developer.mozilla.org/en-US/docs/Web/JavaScript/Reference/Global_Objects/Array/some" TargetMode="External"/><Relationship Id="rId5" Type="http://schemas.openxmlformats.org/officeDocument/2006/relationships/hyperlink" Target="https://developer.mozilla.org/en-US/docs/Web/JavaScript/Reference/Global_Objects/String/startsWith" TargetMode="External"/><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s://developer.mozilla.org/en-US/docs/Web/JavaScript/Reference/Global_Objects/Array/some" TargetMode="External"/><Relationship Id="rId4" Type="http://schemas.openxmlformats.org/officeDocument/2006/relationships/hyperlink" Target="https://developer.mozilla.org/en-US/docs/Web/JavaScript/Reference/Global_Objects/String/Trim" TargetMode="External"/><Relationship Id="rId5" Type="http://schemas.openxmlformats.org/officeDocument/2006/relationships/hyperlink" Target="https://developer.mozilla.org/en-US/docs/Web/JavaScript/Reference/Global_Objects/String/startsWith" TargetMode="External"/><Relationship Id="rId6" Type="http://schemas.openxmlformats.org/officeDocument/2006/relationships/hyperlink" Target="https://developer.mozilla.org/en-US/docs/Web/JavaScript/Reference/Global_Objects/String/includes" TargetMode="External"/><Relationship Id="rId7" Type="http://schemas.openxmlformats.org/officeDocument/2006/relationships/image" Target="../media/image1.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Browser Storage</a:t>
            </a:r>
            <a:endParaRPr>
              <a:solidFill>
                <a:schemeClr val="dk1"/>
              </a:solidFill>
            </a:endParaRPr>
          </a:p>
        </p:txBody>
      </p:sp>
      <p:sp>
        <p:nvSpPr>
          <p:cNvPr id="70" name="Google Shape;70;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26B73"/>
                </a:solidFill>
              </a:rPr>
              <a:t>JavaScript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Reset or Clear a Cookie</a:t>
            </a:r>
            <a:endParaRPr/>
          </a:p>
        </p:txBody>
      </p:sp>
      <p:sp>
        <p:nvSpPr>
          <p:cNvPr id="140" name="Google Shape;140;p23"/>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tell a cookie that it is time to retire.</a:t>
            </a:r>
            <a:endParaRPr/>
          </a:p>
        </p:txBody>
      </p:sp>
      <p:sp>
        <p:nvSpPr>
          <p:cNvPr id="141" name="Google Shape;141;p23"/>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Resetting looks much like declaring or reassigning a cookie, but we set it to an empty value.</a:t>
            </a:r>
            <a:endParaRPr/>
          </a:p>
          <a:p>
            <a:pPr indent="0" lvl="0" marL="0" rtl="0" algn="l">
              <a:spcBef>
                <a:spcPts val="1600"/>
              </a:spcBef>
              <a:spcAft>
                <a:spcPts val="1600"/>
              </a:spcAft>
              <a:buNone/>
            </a:pPr>
            <a:r>
              <a:rPr lang="en"/>
              <a:t>It is best to also give it an expiration date that is well into the past to force its dismissal by the browser (expired cookies are deleted by the browser.)</a:t>
            </a:r>
            <a:endParaRPr/>
          </a:p>
        </p:txBody>
      </p:sp>
      <p:pic>
        <p:nvPicPr>
          <p:cNvPr id="142" name="Google Shape;142;p23"/>
          <p:cNvPicPr preferRelativeResize="0"/>
          <p:nvPr/>
        </p:nvPicPr>
        <p:blipFill>
          <a:blip r:embed="rId3">
            <a:alphaModFix/>
          </a:blip>
          <a:stretch>
            <a:fillRect/>
          </a:stretch>
        </p:blipFill>
        <p:spPr>
          <a:xfrm>
            <a:off x="4571000" y="2541505"/>
            <a:ext cx="4572000" cy="1300995"/>
          </a:xfrm>
          <a:prstGeom prst="rect">
            <a:avLst/>
          </a:prstGeom>
          <a:noFill/>
          <a:ln>
            <a:noFill/>
          </a:ln>
        </p:spPr>
      </p:pic>
      <p:pic>
        <p:nvPicPr>
          <p:cNvPr id="143" name="Google Shape;143;p23"/>
          <p:cNvPicPr preferRelativeResize="0"/>
          <p:nvPr/>
        </p:nvPicPr>
        <p:blipFill>
          <a:blip r:embed="rId4">
            <a:alphaModFix/>
          </a:blip>
          <a:stretch>
            <a:fillRect/>
          </a:stretch>
        </p:blipFill>
        <p:spPr>
          <a:xfrm>
            <a:off x="4569025" y="3842502"/>
            <a:ext cx="4572000" cy="130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Web Storage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Web Storage?</a:t>
            </a:r>
            <a:endParaRPr/>
          </a:p>
        </p:txBody>
      </p:sp>
      <p:sp>
        <p:nvSpPr>
          <p:cNvPr id="154" name="Google Shape;154;p2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u="sng">
                <a:solidFill>
                  <a:schemeClr val="hlink"/>
                </a:solidFill>
                <a:hlinkClick r:id="rId3"/>
              </a:rPr>
              <a:t>Web Storage API</a:t>
            </a:r>
            <a:r>
              <a:rPr lang="en"/>
              <a:t> afforded to JavaScript gives us (at the time of writing this slide) two different browser </a:t>
            </a:r>
            <a:r>
              <a:rPr lang="en" u="sng">
                <a:solidFill>
                  <a:schemeClr val="hlink"/>
                </a:solidFill>
                <a:hlinkClick r:id="rId4"/>
              </a:rPr>
              <a:t>Storage</a:t>
            </a:r>
            <a:r>
              <a:rPr lang="en"/>
              <a:t> objects to work with:</a:t>
            </a:r>
            <a:endParaRPr/>
          </a:p>
          <a:p>
            <a:pPr indent="-311150" lvl="0" marL="457200" rtl="0" algn="l">
              <a:spcBef>
                <a:spcPts val="1600"/>
              </a:spcBef>
              <a:spcAft>
                <a:spcPts val="0"/>
              </a:spcAft>
              <a:buSzPts val="1300"/>
              <a:buChar char="●"/>
            </a:pPr>
            <a:r>
              <a:rPr lang="en" u="sng">
                <a:solidFill>
                  <a:schemeClr val="hlink"/>
                </a:solidFill>
                <a:hlinkClick r:id="rId5"/>
              </a:rPr>
              <a:t>sessionStorage</a:t>
            </a:r>
            <a:br>
              <a:rPr lang="en"/>
            </a:br>
            <a:r>
              <a:rPr lang="en"/>
              <a:t>Origin-specific storage that persists until the tab closes. Different storage instance on a per tab basis.</a:t>
            </a:r>
            <a:br>
              <a:rPr lang="en"/>
            </a:br>
            <a:endParaRPr/>
          </a:p>
          <a:p>
            <a:pPr indent="-311150" lvl="0" marL="457200" rtl="0" algn="l">
              <a:spcBef>
                <a:spcPts val="0"/>
              </a:spcBef>
              <a:spcAft>
                <a:spcPts val="0"/>
              </a:spcAft>
              <a:buSzPts val="1300"/>
              <a:buChar char="●"/>
            </a:pPr>
            <a:r>
              <a:rPr lang="en" u="sng">
                <a:solidFill>
                  <a:schemeClr val="hlink"/>
                </a:solidFill>
                <a:hlinkClick r:id="rId6"/>
              </a:rPr>
              <a:t>localStorage</a:t>
            </a:r>
            <a:br>
              <a:rPr lang="en"/>
            </a:br>
            <a:r>
              <a:rPr lang="en"/>
              <a:t>Origin-specific storage that persists even if the browser itself is closed.</a:t>
            </a:r>
            <a:endParaRPr/>
          </a:p>
          <a:p>
            <a:pPr indent="0" lvl="0" marL="0" rtl="0" algn="l">
              <a:spcBef>
                <a:spcPts val="1600"/>
              </a:spcBef>
              <a:spcAft>
                <a:spcPts val="1600"/>
              </a:spcAft>
              <a:buNone/>
            </a:pPr>
            <a:r>
              <a:t/>
            </a:r>
            <a:endParaRPr/>
          </a:p>
        </p:txBody>
      </p:sp>
      <p:sp>
        <p:nvSpPr>
          <p:cNvPr id="155" name="Google Shape;155;p2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notable difference between cookies and these storage solutions is that cookie data can be shared and even updated based on web server responses (not just JavaScript.)</a:t>
            </a:r>
            <a:endParaRPr/>
          </a:p>
          <a:p>
            <a:pPr indent="0" lvl="0" marL="0" rtl="0" algn="l">
              <a:spcBef>
                <a:spcPts val="1600"/>
              </a:spcBef>
              <a:spcAft>
                <a:spcPts val="0"/>
              </a:spcAft>
              <a:buNone/>
            </a:pPr>
            <a:r>
              <a:rPr lang="en"/>
              <a:t>Web storage is stored on the client / browser device for local reference, and won’t be shared in requests and responses to/from the web server by default. Barring use of ajax, this data won’t do much travelling.</a:t>
            </a:r>
            <a:endParaRPr/>
          </a:p>
          <a:p>
            <a:pPr indent="0" lvl="0" marL="0" rtl="0" algn="l">
              <a:spcBef>
                <a:spcPts val="1600"/>
              </a:spcBef>
              <a:spcAft>
                <a:spcPts val="1600"/>
              </a:spcAft>
              <a:buNone/>
            </a:pPr>
            <a:r>
              <a:rPr lang="en"/>
              <a:t>You’ll often see it used for describing user-specific setting data that may be used page-to-page throughout a website.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Basics of Web Storage</a:t>
            </a:r>
            <a:endParaRPr/>
          </a:p>
        </p:txBody>
      </p:sp>
      <p:sp>
        <p:nvSpPr>
          <p:cNvPr id="161" name="Google Shape;161;p26"/>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the full article on what you can do, check out “</a:t>
            </a:r>
            <a:r>
              <a:rPr lang="en" u="sng">
                <a:solidFill>
                  <a:schemeClr val="hlink"/>
                </a:solidFill>
                <a:hlinkClick r:id="rId3"/>
              </a:rPr>
              <a:t>Using the Web Storage API</a:t>
            </a:r>
            <a:r>
              <a:rPr lang="en"/>
              <a:t>”. These steps look the same for both localStorage and sessionStorage.</a:t>
            </a:r>
            <a:endParaRPr/>
          </a:p>
        </p:txBody>
      </p:sp>
      <p:sp>
        <p:nvSpPr>
          <p:cNvPr id="162" name="Google Shape;162;p26"/>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the way a Map works, we use methods to set, get, and remove values in the storage based on key names.</a:t>
            </a:r>
            <a:endParaRPr/>
          </a:p>
        </p:txBody>
      </p:sp>
      <p:pic>
        <p:nvPicPr>
          <p:cNvPr id="163" name="Google Shape;163;p26"/>
          <p:cNvPicPr preferRelativeResize="0"/>
          <p:nvPr/>
        </p:nvPicPr>
        <p:blipFill>
          <a:blip r:embed="rId4">
            <a:alphaModFix/>
          </a:blip>
          <a:stretch>
            <a:fillRect/>
          </a:stretch>
        </p:blipFill>
        <p:spPr>
          <a:xfrm>
            <a:off x="4572001" y="1430733"/>
            <a:ext cx="4572000" cy="37127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Cookies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Cookie?</a:t>
            </a:r>
            <a:endParaRPr/>
          </a:p>
        </p:txBody>
      </p:sp>
      <p:sp>
        <p:nvSpPr>
          <p:cNvPr id="81" name="Google Shape;81;p1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u="sng">
                <a:solidFill>
                  <a:schemeClr val="hlink"/>
                </a:solidFill>
                <a:hlinkClick r:id="rId3"/>
              </a:rPr>
              <a:t>cookie</a:t>
            </a:r>
            <a:r>
              <a:rPr lang="en"/>
              <a:t> is an </a:t>
            </a:r>
            <a:r>
              <a:rPr lang="en" u="sng">
                <a:solidFill>
                  <a:schemeClr val="hlink"/>
                </a:solidFill>
                <a:hlinkClick r:id="rId4"/>
              </a:rPr>
              <a:t>origin</a:t>
            </a:r>
            <a:r>
              <a:rPr lang="en"/>
              <a:t>-specific key</a:t>
            </a:r>
            <a:r>
              <a:rPr lang="en"/>
              <a:t> and </a:t>
            </a:r>
            <a:r>
              <a:rPr lang="en"/>
              <a:t>value pair, kept track of by the browser.</a:t>
            </a:r>
            <a:endParaRPr/>
          </a:p>
          <a:p>
            <a:pPr indent="0" lvl="0" marL="0" rtl="0" algn="l">
              <a:spcBef>
                <a:spcPts val="1600"/>
              </a:spcBef>
              <a:spcAft>
                <a:spcPts val="0"/>
              </a:spcAft>
              <a:buNone/>
            </a:pPr>
            <a:r>
              <a:rPr lang="en"/>
              <a:t>Origin-specific means, put simply, that you will have a different set of cookies available when visiting Google.com versus visiting Facebook.com, as an example. There are exceptions to this, referred to as “third party cookies” which may be phased out soon.</a:t>
            </a:r>
            <a:endParaRPr/>
          </a:p>
          <a:p>
            <a:pPr indent="0" lvl="0" marL="0" rtl="0" algn="l">
              <a:spcBef>
                <a:spcPts val="1600"/>
              </a:spcBef>
              <a:spcAft>
                <a:spcPts val="1600"/>
              </a:spcAft>
              <a:buNone/>
            </a:pPr>
            <a:r>
              <a:rPr lang="en"/>
              <a:t>The browser typically won’t reveal cookies set visiting one domain to a web server of another.</a:t>
            </a:r>
            <a:endParaRPr/>
          </a:p>
        </p:txBody>
      </p:sp>
      <p:sp>
        <p:nvSpPr>
          <p:cNvPr id="82" name="Google Shape;82;p1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see which cookies are active in any website you visit via your browser’s developer tools.</a:t>
            </a:r>
            <a:endParaRPr/>
          </a:p>
          <a:p>
            <a:pPr indent="0" lvl="0" marL="0" rtl="0" algn="l">
              <a:spcBef>
                <a:spcPts val="1600"/>
              </a:spcBef>
              <a:spcAft>
                <a:spcPts val="0"/>
              </a:spcAft>
              <a:buNone/>
            </a:pPr>
            <a:r>
              <a:rPr lang="en"/>
              <a:t>If you’re using Firefox, cookies should be available via a dropdown in the “Storage” tab.</a:t>
            </a:r>
            <a:endParaRPr/>
          </a:p>
          <a:p>
            <a:pPr indent="0" lvl="0" marL="0" rtl="0" algn="l">
              <a:spcBef>
                <a:spcPts val="1600"/>
              </a:spcBef>
              <a:spcAft>
                <a:spcPts val="1600"/>
              </a:spcAft>
              <a:buNone/>
            </a:pPr>
            <a:r>
              <a:rPr lang="en"/>
              <a:t>For Chrome and Edge, the “Cookies” dropdown should be available under the “Application” tab instead.</a:t>
            </a:r>
            <a:endParaRPr/>
          </a:p>
        </p:txBody>
      </p:sp>
      <p:pic>
        <p:nvPicPr>
          <p:cNvPr id="83" name="Google Shape;83;p16"/>
          <p:cNvPicPr preferRelativeResize="0"/>
          <p:nvPr/>
        </p:nvPicPr>
        <p:blipFill>
          <a:blip r:embed="rId5">
            <a:alphaModFix/>
          </a:blip>
          <a:stretch>
            <a:fillRect/>
          </a:stretch>
        </p:blipFill>
        <p:spPr>
          <a:xfrm>
            <a:off x="4832400" y="3702379"/>
            <a:ext cx="3999901" cy="14411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Cookies?</a:t>
            </a:r>
            <a:endParaRPr/>
          </a:p>
        </p:txBody>
      </p:sp>
      <p:sp>
        <p:nvSpPr>
          <p:cNvPr id="89" name="Google Shape;89;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Cookies are incredibly important on the web, and for use in JavaScript applications.</a:t>
            </a:r>
            <a:endParaRPr/>
          </a:p>
          <a:p>
            <a:pPr indent="0" lvl="0" marL="0" rtl="0" algn="l">
              <a:spcBef>
                <a:spcPts val="1600"/>
              </a:spcBef>
              <a:spcAft>
                <a:spcPts val="0"/>
              </a:spcAft>
              <a:buNone/>
            </a:pPr>
            <a:r>
              <a:rPr lang="en"/>
              <a:t>Storing data in a variable is great until you refresh or leave the web page. Cookies will persist, even if you leave and come back to the website! This is a huge advantage for anything that should stick around longer than a single visit.</a:t>
            </a:r>
            <a:endParaRPr/>
          </a:p>
          <a:p>
            <a:pPr indent="0" lvl="0" marL="0" rtl="0" algn="l">
              <a:spcBef>
                <a:spcPts val="1600"/>
              </a:spcBef>
              <a:spcAft>
                <a:spcPts val="1600"/>
              </a:spcAft>
              <a:buNone/>
            </a:pPr>
            <a:r>
              <a:rPr lang="en"/>
              <a:t>One of the most common uses for cookies is keeping track of who is visiting a website, as a user’s cookies can be communicated to the web server.</a:t>
            </a:r>
            <a:endParaRPr/>
          </a:p>
        </p:txBody>
      </p:sp>
      <p:sp>
        <p:nvSpPr>
          <p:cNvPr id="90" name="Google Shape;90;p1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“Keeping track of who is visiting” often comes in the form of a long ID number or some other identifier. This is usually used to decide if this browser has been logged into a specific account, how long they’ve been on the website, what their site preferences are (is “Dark Mode” enabled for this particular user?)</a:t>
            </a:r>
            <a:endParaRPr/>
          </a:p>
          <a:p>
            <a:pPr indent="0" lvl="0" marL="0" rtl="0" algn="l">
              <a:spcBef>
                <a:spcPts val="1600"/>
              </a:spcBef>
              <a:spcAft>
                <a:spcPts val="1600"/>
              </a:spcAft>
              <a:buNone/>
            </a:pPr>
            <a:r>
              <a:rPr lang="en"/>
              <a:t>There are plenty of other potential reasons for using cookies as well! Very notably Google and Facebook, using third party cookies, like to do their best to track user habits to optimize their advertisements—ensuring ads are more likely to match users’ tastes.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Cookie Data in JavaScript</a:t>
            </a:r>
            <a:endParaRPr/>
          </a:p>
        </p:txBody>
      </p:sp>
      <p:sp>
        <p:nvSpPr>
          <p:cNvPr id="96" name="Google Shape;96;p18"/>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as your browser-accessible JavaScript program is concerned, cookies are accessible via the </a:t>
            </a:r>
            <a:r>
              <a:rPr lang="en" u="sng">
                <a:solidFill>
                  <a:schemeClr val="hlink"/>
                </a:solidFill>
                <a:hlinkClick r:id="rId3"/>
              </a:rPr>
              <a:t>document.cookie</a:t>
            </a:r>
            <a:r>
              <a:rPr lang="en"/>
              <a:t> property.</a:t>
            </a:r>
            <a:endParaRPr/>
          </a:p>
          <a:p>
            <a:pPr indent="0" lvl="0" marL="0" rtl="0" algn="l">
              <a:spcBef>
                <a:spcPts val="1600"/>
              </a:spcBef>
              <a:spcAft>
                <a:spcPts val="0"/>
              </a:spcAft>
              <a:buNone/>
            </a:pPr>
            <a:r>
              <a:rPr lang="en"/>
              <a:t>document.cookie contains a string representation of all current cookie data for the current site / domain.</a:t>
            </a:r>
            <a:endParaRPr/>
          </a:p>
          <a:p>
            <a:pPr indent="0" lvl="0" marL="0" rtl="0" algn="l">
              <a:spcBef>
                <a:spcPts val="1600"/>
              </a:spcBef>
              <a:spcAft>
                <a:spcPts val="1600"/>
              </a:spcAft>
              <a:buNone/>
            </a:pPr>
            <a:br>
              <a:rPr lang="en"/>
            </a:br>
            <a:r>
              <a:rPr lang="en"/>
              <a:t>If there is no cookie data, you’ll be met with an empty string. If there is cookie data, you’ll see key-value pairs one after another as a string. Keys and values are separated via equal signs (=), and each pairing is separated by a semicolon (;).</a:t>
            </a:r>
            <a:endParaRPr/>
          </a:p>
        </p:txBody>
      </p:sp>
      <p:sp>
        <p:nvSpPr>
          <p:cNvPr id="97" name="Google Shape;97;p18"/>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document.cookie to read all cookies available in the current context.</a:t>
            </a:r>
            <a:endParaRPr/>
          </a:p>
        </p:txBody>
      </p:sp>
      <p:pic>
        <p:nvPicPr>
          <p:cNvPr id="98" name="Google Shape;98;p18"/>
          <p:cNvPicPr preferRelativeResize="0"/>
          <p:nvPr/>
        </p:nvPicPr>
        <p:blipFill>
          <a:blip r:embed="rId4">
            <a:alphaModFix/>
          </a:blip>
          <a:stretch>
            <a:fillRect/>
          </a:stretch>
        </p:blipFill>
        <p:spPr>
          <a:xfrm>
            <a:off x="6396600" y="1988375"/>
            <a:ext cx="2747401" cy="533300"/>
          </a:xfrm>
          <a:prstGeom prst="rect">
            <a:avLst/>
          </a:prstGeom>
          <a:noFill/>
          <a:ln>
            <a:noFill/>
          </a:ln>
        </p:spPr>
      </p:pic>
      <p:pic>
        <p:nvPicPr>
          <p:cNvPr id="99" name="Google Shape;99;p18"/>
          <p:cNvPicPr preferRelativeResize="0"/>
          <p:nvPr/>
        </p:nvPicPr>
        <p:blipFill>
          <a:blip r:embed="rId5">
            <a:alphaModFix/>
          </a:blip>
          <a:stretch>
            <a:fillRect/>
          </a:stretch>
        </p:blipFill>
        <p:spPr>
          <a:xfrm>
            <a:off x="4572000" y="3727835"/>
            <a:ext cx="4572001" cy="14156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Cookies via JavaScript</a:t>
            </a:r>
            <a:endParaRPr/>
          </a:p>
        </p:txBody>
      </p:sp>
      <p:sp>
        <p:nvSpPr>
          <p:cNvPr id="105" name="Google Shape;105;p1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assign a new cookie, we can follow document.cookie with an assignment.</a:t>
            </a:r>
            <a:endParaRPr/>
          </a:p>
        </p:txBody>
      </p:sp>
      <p:sp>
        <p:nvSpPr>
          <p:cNvPr id="106" name="Google Shape;106;p1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assigning a cookie it is important to follow the expected formatting.</a:t>
            </a:r>
            <a:endParaRPr/>
          </a:p>
          <a:p>
            <a:pPr indent="0" lvl="0" marL="0" rtl="0" algn="l">
              <a:spcBef>
                <a:spcPts val="1600"/>
              </a:spcBef>
              <a:spcAft>
                <a:spcPts val="0"/>
              </a:spcAft>
              <a:buNone/>
            </a:pPr>
            <a:r>
              <a:rPr lang="en"/>
              <a:t>The string you assign should consist of the key name, an equal sign, and finally the value you’d like to associate with that key.</a:t>
            </a:r>
            <a:endParaRPr/>
          </a:p>
          <a:p>
            <a:pPr indent="0" lvl="0" marL="0" rtl="0" algn="l">
              <a:spcBef>
                <a:spcPts val="1600"/>
              </a:spcBef>
              <a:spcAft>
                <a:spcPts val="1600"/>
              </a:spcAft>
              <a:buNone/>
            </a:pPr>
            <a:r>
              <a:rPr lang="en"/>
              <a:t>If added one at a time in this fashion, note that you do not need to succeed the value with a semicolon—it will display for you when calling upon the list </a:t>
            </a:r>
            <a:r>
              <a:rPr lang="en"/>
              <a:t>(string)</a:t>
            </a:r>
            <a:r>
              <a:rPr lang="en"/>
              <a:t> of cookies.</a:t>
            </a:r>
            <a:endParaRPr/>
          </a:p>
        </p:txBody>
      </p:sp>
      <p:pic>
        <p:nvPicPr>
          <p:cNvPr id="107" name="Google Shape;107;p19"/>
          <p:cNvPicPr preferRelativeResize="0"/>
          <p:nvPr/>
        </p:nvPicPr>
        <p:blipFill>
          <a:blip r:embed="rId3">
            <a:alphaModFix/>
          </a:blip>
          <a:stretch>
            <a:fillRect/>
          </a:stretch>
        </p:blipFill>
        <p:spPr>
          <a:xfrm>
            <a:off x="4572000" y="3160125"/>
            <a:ext cx="4572000" cy="1314450"/>
          </a:xfrm>
          <a:prstGeom prst="rect">
            <a:avLst/>
          </a:prstGeom>
          <a:noFill/>
          <a:ln>
            <a:noFill/>
          </a:ln>
        </p:spPr>
      </p:pic>
      <p:pic>
        <p:nvPicPr>
          <p:cNvPr id="108" name="Google Shape;108;p19"/>
          <p:cNvPicPr preferRelativeResize="0"/>
          <p:nvPr/>
        </p:nvPicPr>
        <p:blipFill>
          <a:blip r:embed="rId4">
            <a:alphaModFix/>
          </a:blip>
          <a:stretch>
            <a:fillRect/>
          </a:stretch>
        </p:blipFill>
        <p:spPr>
          <a:xfrm>
            <a:off x="4570025" y="4210050"/>
            <a:ext cx="4572000" cy="131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 a Cookie’s Value</a:t>
            </a:r>
            <a:endParaRPr/>
          </a:p>
        </p:txBody>
      </p:sp>
      <p:sp>
        <p:nvSpPr>
          <p:cNvPr id="114" name="Google Shape;114;p2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To reassign a cookie, we can follow document.cookie with an assignment like before; ensure the key name in your string matches your target cookie.</a:t>
            </a:r>
            <a:endParaRPr/>
          </a:p>
        </p:txBody>
      </p:sp>
      <p:sp>
        <p:nvSpPr>
          <p:cNvPr id="115" name="Google Shape;115;p2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cookie’s value isn’t set in stone. We can reassign it if or when we need to.</a:t>
            </a:r>
            <a:endParaRPr/>
          </a:p>
          <a:p>
            <a:pPr indent="0" lvl="0" marL="0" rtl="0" algn="l">
              <a:spcBef>
                <a:spcPts val="1600"/>
              </a:spcBef>
              <a:spcAft>
                <a:spcPts val="1600"/>
              </a:spcAft>
              <a:buNone/>
            </a:pPr>
            <a:r>
              <a:rPr lang="en"/>
              <a:t>Simply and thankfully, it is the same process as the initial assignment!</a:t>
            </a:r>
            <a:endParaRPr/>
          </a:p>
        </p:txBody>
      </p:sp>
      <p:pic>
        <p:nvPicPr>
          <p:cNvPr id="116" name="Google Shape;116;p20"/>
          <p:cNvPicPr preferRelativeResize="0"/>
          <p:nvPr/>
        </p:nvPicPr>
        <p:blipFill>
          <a:blip r:embed="rId3">
            <a:alphaModFix/>
          </a:blip>
          <a:stretch>
            <a:fillRect/>
          </a:stretch>
        </p:blipFill>
        <p:spPr>
          <a:xfrm>
            <a:off x="4572000" y="2689397"/>
            <a:ext cx="4572000" cy="1227050"/>
          </a:xfrm>
          <a:prstGeom prst="rect">
            <a:avLst/>
          </a:prstGeom>
          <a:noFill/>
          <a:ln>
            <a:noFill/>
          </a:ln>
        </p:spPr>
      </p:pic>
      <p:pic>
        <p:nvPicPr>
          <p:cNvPr id="117" name="Google Shape;117;p20"/>
          <p:cNvPicPr preferRelativeResize="0"/>
          <p:nvPr/>
        </p:nvPicPr>
        <p:blipFill>
          <a:blip r:embed="rId4">
            <a:alphaModFix/>
          </a:blip>
          <a:stretch>
            <a:fillRect/>
          </a:stretch>
        </p:blipFill>
        <p:spPr>
          <a:xfrm>
            <a:off x="4572000" y="3916450"/>
            <a:ext cx="4572000" cy="122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if a Cookie Exists</a:t>
            </a:r>
            <a:endParaRPr/>
          </a:p>
        </p:txBody>
      </p:sp>
      <p:sp>
        <p:nvSpPr>
          <p:cNvPr id="123" name="Google Shape;123;p21"/>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isn’t a built-in feature, but with a little code we can quickly check by name if a cookie exists!</a:t>
            </a:r>
            <a:endParaRPr/>
          </a:p>
        </p:txBody>
      </p:sp>
      <p:sp>
        <p:nvSpPr>
          <p:cNvPr id="124" name="Google Shape;124;p21"/>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document.cookie gives us a string representation of the key-value pairs that each cookie is made up of. If we want to check if there is a particular key-value pair—cookie—present and available to us (usually for “if” statements / decisions), we can use the following… </a:t>
            </a:r>
            <a:endParaRPr/>
          </a:p>
          <a:p>
            <a:pPr indent="-311150" lvl="0" marL="457200" rtl="0" algn="l">
              <a:spcBef>
                <a:spcPts val="1600"/>
              </a:spcBef>
              <a:spcAft>
                <a:spcPts val="0"/>
              </a:spcAft>
              <a:buSzPts val="1300"/>
              <a:buAutoNum type="arabicPeriod"/>
            </a:pPr>
            <a:r>
              <a:rPr lang="en" u="sng">
                <a:solidFill>
                  <a:schemeClr val="hlink"/>
                </a:solidFill>
                <a:hlinkClick r:id="rId3"/>
              </a:rPr>
              <a:t>split()</a:t>
            </a:r>
            <a:br>
              <a:rPr lang="en"/>
            </a:br>
            <a:r>
              <a:rPr lang="en" sz="900"/>
              <a:t>Cut up the string based on the cookie separator character (semicolon);  returns an array of strings.</a:t>
            </a:r>
            <a:endParaRPr sz="900"/>
          </a:p>
          <a:p>
            <a:pPr indent="-311150" lvl="0" marL="457200" rtl="0" algn="l">
              <a:spcBef>
                <a:spcPts val="0"/>
              </a:spcBef>
              <a:spcAft>
                <a:spcPts val="0"/>
              </a:spcAft>
              <a:buSzPts val="1300"/>
              <a:buAutoNum type="arabicPeriod"/>
            </a:pPr>
            <a:r>
              <a:rPr lang="en" u="sng">
                <a:solidFill>
                  <a:schemeClr val="hlink"/>
                </a:solidFill>
                <a:hlinkClick r:id="rId4"/>
              </a:rPr>
              <a:t>some()</a:t>
            </a:r>
            <a:br>
              <a:rPr lang="en"/>
            </a:br>
            <a:r>
              <a:rPr lang="en" sz="900"/>
              <a:t>Check each of these key-value pairs (strings) in the array for at least one match. Returns true if there is even one success.</a:t>
            </a:r>
            <a:endParaRPr sz="900"/>
          </a:p>
          <a:p>
            <a:pPr indent="-311150" lvl="0" marL="457200" rtl="0" algn="l">
              <a:spcBef>
                <a:spcPts val="0"/>
              </a:spcBef>
              <a:spcAft>
                <a:spcPts val="0"/>
              </a:spcAft>
              <a:buSzPts val="1300"/>
              <a:buAutoNum type="arabicPeriod"/>
            </a:pPr>
            <a:r>
              <a:rPr lang="en" u="sng">
                <a:solidFill>
                  <a:schemeClr val="hlink"/>
                </a:solidFill>
                <a:hlinkClick r:id="rId5"/>
              </a:rPr>
              <a:t>startsWith()</a:t>
            </a:r>
            <a:br>
              <a:rPr lang="en"/>
            </a:br>
            <a:r>
              <a:rPr lang="en" sz="900"/>
              <a:t>Returns a success if the key-value pair starts with the target key name.</a:t>
            </a:r>
            <a:endParaRPr sz="900"/>
          </a:p>
        </p:txBody>
      </p:sp>
      <p:pic>
        <p:nvPicPr>
          <p:cNvPr id="125" name="Google Shape;125;p21"/>
          <p:cNvPicPr preferRelativeResize="0"/>
          <p:nvPr/>
        </p:nvPicPr>
        <p:blipFill>
          <a:blip r:embed="rId6">
            <a:alphaModFix/>
          </a:blip>
          <a:stretch>
            <a:fillRect/>
          </a:stretch>
        </p:blipFill>
        <p:spPr>
          <a:xfrm>
            <a:off x="4572000" y="3843455"/>
            <a:ext cx="4572000" cy="13000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if a Specific Cookie is Assigned a Specific Value</a:t>
            </a:r>
            <a:endParaRPr/>
          </a:p>
        </p:txBody>
      </p:sp>
      <p:sp>
        <p:nvSpPr>
          <p:cNvPr id="131" name="Google Shape;131;p22"/>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This, as well, is not a built-in feature, but with a little code we can quickly check by name if a cookie has the value we’re checking for!</a:t>
            </a:r>
            <a:endParaRPr/>
          </a:p>
        </p:txBody>
      </p:sp>
      <p:sp>
        <p:nvSpPr>
          <p:cNvPr id="132" name="Google Shape;132;p22"/>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Much like checking for existence of a cookie, here we’ll still want to split the string into an array, and use </a:t>
            </a:r>
            <a:r>
              <a:rPr lang="en" u="sng">
                <a:solidFill>
                  <a:schemeClr val="hlink"/>
                </a:solidFill>
                <a:hlinkClick r:id="rId3"/>
              </a:rPr>
              <a:t>some()</a:t>
            </a:r>
            <a:r>
              <a:rPr lang="en"/>
              <a:t> to check for any matches.</a:t>
            </a:r>
            <a:endParaRPr/>
          </a:p>
          <a:p>
            <a:pPr indent="0" lvl="0" marL="0" rtl="0" algn="l">
              <a:spcBef>
                <a:spcPts val="1600"/>
              </a:spcBef>
              <a:spcAft>
                <a:spcPts val="1600"/>
              </a:spcAft>
              <a:buNone/>
            </a:pPr>
            <a:r>
              <a:rPr lang="en"/>
              <a:t>It is the match </a:t>
            </a:r>
            <a:r>
              <a:rPr lang="en"/>
              <a:t>criteria</a:t>
            </a:r>
            <a:r>
              <a:rPr lang="en"/>
              <a:t> itself that will change. This time, instead of using both </a:t>
            </a:r>
            <a:r>
              <a:rPr lang="en" u="sng">
                <a:solidFill>
                  <a:schemeClr val="hlink"/>
                </a:solidFill>
                <a:hlinkClick r:id="rId4"/>
              </a:rPr>
              <a:t>trim()</a:t>
            </a:r>
            <a:r>
              <a:rPr lang="en"/>
              <a:t> and </a:t>
            </a:r>
            <a:r>
              <a:rPr lang="en" u="sng">
                <a:solidFill>
                  <a:schemeClr val="hlink"/>
                </a:solidFill>
                <a:hlinkClick r:id="rId5"/>
              </a:rPr>
              <a:t>startsWith()</a:t>
            </a:r>
            <a:r>
              <a:rPr lang="en"/>
              <a:t>, we can get away with using just </a:t>
            </a:r>
            <a:r>
              <a:rPr lang="en" u="sng">
                <a:solidFill>
                  <a:schemeClr val="hlink"/>
                </a:solidFill>
                <a:hlinkClick r:id="rId6"/>
              </a:rPr>
              <a:t>includes()</a:t>
            </a:r>
            <a:r>
              <a:rPr lang="en"/>
              <a:t>.</a:t>
            </a:r>
            <a:endParaRPr/>
          </a:p>
        </p:txBody>
      </p:sp>
      <p:pic>
        <p:nvPicPr>
          <p:cNvPr id="133" name="Google Shape;133;p22"/>
          <p:cNvPicPr preferRelativeResize="0"/>
          <p:nvPr/>
        </p:nvPicPr>
        <p:blipFill>
          <a:blip r:embed="rId7">
            <a:alphaModFix/>
          </a:blip>
          <a:stretch>
            <a:fillRect/>
          </a:stretch>
        </p:blipFill>
        <p:spPr>
          <a:xfrm>
            <a:off x="4570025" y="3842502"/>
            <a:ext cx="4572000" cy="1301000"/>
          </a:xfrm>
          <a:prstGeom prst="rect">
            <a:avLst/>
          </a:prstGeom>
          <a:noFill/>
          <a:ln>
            <a:noFill/>
          </a:ln>
        </p:spPr>
      </p:pic>
      <p:pic>
        <p:nvPicPr>
          <p:cNvPr id="134" name="Google Shape;134;p22"/>
          <p:cNvPicPr preferRelativeResize="0"/>
          <p:nvPr/>
        </p:nvPicPr>
        <p:blipFill>
          <a:blip r:embed="rId8">
            <a:alphaModFix/>
          </a:blip>
          <a:stretch>
            <a:fillRect/>
          </a:stretch>
        </p:blipFill>
        <p:spPr>
          <a:xfrm>
            <a:off x="4571956" y="2541500"/>
            <a:ext cx="4572045" cy="130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007C41"/>
      </a:dk1>
      <a:lt1>
        <a:srgbClr val="FFFFFF"/>
      </a:lt1>
      <a:dk2>
        <a:srgbClr val="666666"/>
      </a:dk2>
      <a:lt2>
        <a:srgbClr val="626B73"/>
      </a:lt2>
      <a:accent1>
        <a:srgbClr val="FFDB05"/>
      </a:accent1>
      <a:accent2>
        <a:srgbClr val="FFDB05"/>
      </a:accent2>
      <a:accent3>
        <a:srgbClr val="007C41"/>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