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odejs.org/en/" TargetMode="External"/><Relationship Id="rId3" Type="http://schemas.openxmlformats.org/officeDocument/2006/relationships/hyperlink" Target="https://www.npmjs.com/" TargetMode="External"/><Relationship Id="rId4" Type="http://schemas.openxmlformats.org/officeDocument/2006/relationships/hyperlink" Target="https://yarnpkg.com/" TargetMode="External"/><Relationship Id="rId5" Type="http://schemas.openxmlformats.org/officeDocument/2006/relationships/hyperlink" Target="https://webpack.js.org/guides/getting-started/" TargetMode="External"/><Relationship Id="rId6" Type="http://schemas.openxmlformats.org/officeDocument/2006/relationships/hyperlink" Target="https://gulpjs.com/" TargetMode="External"/><Relationship Id="rId7" Type="http://schemas.openxmlformats.org/officeDocument/2006/relationships/hyperlink" Target="https://developer.mozilla.org/en-US/docs/Web/HTTP/COR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2316d25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2316d25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22316d25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22316d25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br>
              <a:rPr lang="en"/>
            </a:br>
            <a:r>
              <a:rPr lang="en"/>
              <a:t>&lt;!DOCTYPE html&gt;</a:t>
            </a:r>
            <a:endParaRPr/>
          </a:p>
          <a:p>
            <a:pPr indent="0" lvl="0" marL="0" rtl="0" algn="l">
              <a:spcBef>
                <a:spcPts val="0"/>
              </a:spcBef>
              <a:spcAft>
                <a:spcPts val="0"/>
              </a:spcAft>
              <a:buClr>
                <a:schemeClr val="dk1"/>
              </a:buClr>
              <a:buSzPts val="1100"/>
              <a:buFont typeface="Arial"/>
              <a:buNone/>
            </a:pPr>
            <a:r>
              <a:rPr lang="en"/>
              <a:t>&lt;html lang="en"&gt;</a:t>
            </a:r>
            <a:endParaRPr/>
          </a:p>
          <a:p>
            <a:pPr indent="0" lvl="0" marL="0" rtl="0" algn="l">
              <a:spcBef>
                <a:spcPts val="0"/>
              </a:spcBef>
              <a:spcAft>
                <a:spcPts val="0"/>
              </a:spcAft>
              <a:buClr>
                <a:schemeClr val="dk1"/>
              </a:buClr>
              <a:buSzPts val="1100"/>
              <a:buFont typeface="Arial"/>
              <a:buNone/>
            </a:pPr>
            <a:r>
              <a:rPr lang="en"/>
              <a:t>&lt;head&gt;</a:t>
            </a:r>
            <a:endParaRPr/>
          </a:p>
          <a:p>
            <a:pPr indent="0" lvl="0" marL="0" rtl="0" algn="l">
              <a:spcBef>
                <a:spcPts val="0"/>
              </a:spcBef>
              <a:spcAft>
                <a:spcPts val="0"/>
              </a:spcAft>
              <a:buClr>
                <a:schemeClr val="dk1"/>
              </a:buClr>
              <a:buSzPts val="1100"/>
              <a:buFont typeface="Arial"/>
              <a:buNone/>
            </a:pPr>
            <a:r>
              <a:rPr lang="en"/>
              <a:t>  &lt;meta charset="UTF-8"&gt;</a:t>
            </a:r>
            <a:endParaRPr/>
          </a:p>
          <a:p>
            <a:pPr indent="0" lvl="0" marL="0" rtl="0" algn="l">
              <a:spcBef>
                <a:spcPts val="0"/>
              </a:spcBef>
              <a:spcAft>
                <a:spcPts val="0"/>
              </a:spcAft>
              <a:buClr>
                <a:schemeClr val="dk1"/>
              </a:buClr>
              <a:buSzPts val="1100"/>
              <a:buFont typeface="Arial"/>
              <a:buNone/>
            </a:pPr>
            <a:r>
              <a:rPr lang="en"/>
              <a:t>  &lt;meta</a:t>
            </a:r>
            <a:endParaRPr/>
          </a:p>
          <a:p>
            <a:pPr indent="0" lvl="0" marL="0" rtl="0" algn="l">
              <a:spcBef>
                <a:spcPts val="0"/>
              </a:spcBef>
              <a:spcAft>
                <a:spcPts val="0"/>
              </a:spcAft>
              <a:buClr>
                <a:schemeClr val="dk1"/>
              </a:buClr>
              <a:buSzPts val="1100"/>
              <a:buFont typeface="Arial"/>
              <a:buNone/>
            </a:pPr>
            <a:r>
              <a:rPr lang="en"/>
              <a:t>    name="viewport"</a:t>
            </a:r>
            <a:endParaRPr/>
          </a:p>
          <a:p>
            <a:pPr indent="0" lvl="0" marL="0" rtl="0" algn="l">
              <a:spcBef>
                <a:spcPts val="0"/>
              </a:spcBef>
              <a:spcAft>
                <a:spcPts val="0"/>
              </a:spcAft>
              <a:buClr>
                <a:schemeClr val="dk1"/>
              </a:buClr>
              <a:buSzPts val="1100"/>
              <a:buFont typeface="Arial"/>
              <a:buNone/>
            </a:pPr>
            <a:r>
              <a:rPr lang="en"/>
              <a:t>    content="width=device-width, initial-scale=1.0"&gt;</a:t>
            </a:r>
            <a:endParaRPr/>
          </a:p>
          <a:p>
            <a:pPr indent="0" lvl="0" marL="0" rtl="0" algn="l">
              <a:spcBef>
                <a:spcPts val="0"/>
              </a:spcBef>
              <a:spcAft>
                <a:spcPts val="0"/>
              </a:spcAft>
              <a:buClr>
                <a:schemeClr val="dk1"/>
              </a:buClr>
              <a:buSzPts val="1100"/>
              <a:buFont typeface="Arial"/>
              <a:buNone/>
            </a:pPr>
            <a:r>
              <a:rPr lang="en"/>
              <a:t>  &lt;title&gt;JavaScript Library Practice&lt;/title&gt;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&lt;!-- Stylesheet(s) --&gt;</a:t>
            </a:r>
            <a:endParaRPr/>
          </a:p>
          <a:p>
            <a:pPr indent="0" lvl="0" marL="0" rtl="0" algn="l">
              <a:spcBef>
                <a:spcPts val="0"/>
              </a:spcBef>
              <a:spcAft>
                <a:spcPts val="0"/>
              </a:spcAft>
              <a:buClr>
                <a:schemeClr val="dk1"/>
              </a:buClr>
              <a:buSzPts val="1100"/>
              <a:buFont typeface="Arial"/>
              <a:buNone/>
            </a:pPr>
            <a:r>
              <a:rPr lang="en"/>
              <a:t>  &lt;link</a:t>
            </a:r>
            <a:endParaRPr/>
          </a:p>
          <a:p>
            <a:pPr indent="0" lvl="0" marL="0" rtl="0" algn="l">
              <a:spcBef>
                <a:spcPts val="0"/>
              </a:spcBef>
              <a:spcAft>
                <a:spcPts val="0"/>
              </a:spcAft>
              <a:buClr>
                <a:schemeClr val="dk1"/>
              </a:buClr>
              <a:buSzPts val="1100"/>
              <a:buFont typeface="Arial"/>
              <a:buNone/>
            </a:pPr>
            <a:r>
              <a:rPr lang="en"/>
              <a:t>    rel="stylesheet"</a:t>
            </a:r>
            <a:endParaRPr/>
          </a:p>
          <a:p>
            <a:pPr indent="0" lvl="0" marL="0" rtl="0" algn="l">
              <a:spcBef>
                <a:spcPts val="0"/>
              </a:spcBef>
              <a:spcAft>
                <a:spcPts val="0"/>
              </a:spcAft>
              <a:buClr>
                <a:schemeClr val="dk1"/>
              </a:buClr>
              <a:buSzPts val="1100"/>
              <a:buFont typeface="Arial"/>
              <a:buNone/>
            </a:pPr>
            <a:r>
              <a:rPr lang="en"/>
              <a:t>    type="text/css"</a:t>
            </a:r>
            <a:endParaRPr/>
          </a:p>
          <a:p>
            <a:pPr indent="0" lvl="0" marL="0" rtl="0" algn="l">
              <a:spcBef>
                <a:spcPts val="0"/>
              </a:spcBef>
              <a:spcAft>
                <a:spcPts val="0"/>
              </a:spcAft>
              <a:buClr>
                <a:schemeClr val="dk1"/>
              </a:buClr>
              <a:buSzPts val="1100"/>
              <a:buFont typeface="Arial"/>
              <a:buNone/>
            </a:pPr>
            <a:r>
              <a:rPr lang="en"/>
              <a:t>    href="css/main.css"&gt;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&lt;!-- Script(s) --&gt;</a:t>
            </a:r>
            <a:endParaRPr/>
          </a:p>
          <a:p>
            <a:pPr indent="0" lvl="0" marL="0" rtl="0" algn="l">
              <a:spcBef>
                <a:spcPts val="0"/>
              </a:spcBef>
              <a:spcAft>
                <a:spcPts val="0"/>
              </a:spcAft>
              <a:buClr>
                <a:schemeClr val="dk1"/>
              </a:buClr>
              <a:buSzPts val="1100"/>
              <a:buFont typeface="Arial"/>
              <a:buNone/>
            </a:pPr>
            <a:r>
              <a:rPr lang="en"/>
              <a:t>  &lt;!-- Luxon Library --&gt;</a:t>
            </a:r>
            <a:endParaRPr/>
          </a:p>
          <a:p>
            <a:pPr indent="0" lvl="0" marL="0" rtl="0" algn="l">
              <a:spcBef>
                <a:spcPts val="0"/>
              </a:spcBef>
              <a:spcAft>
                <a:spcPts val="0"/>
              </a:spcAft>
              <a:buClr>
                <a:schemeClr val="dk1"/>
              </a:buClr>
              <a:buSzPts val="1100"/>
              <a:buFont typeface="Arial"/>
              <a:buNone/>
            </a:pPr>
            <a:r>
              <a:rPr lang="en"/>
              <a:t>  &lt;script</a:t>
            </a:r>
            <a:endParaRPr/>
          </a:p>
          <a:p>
            <a:pPr indent="0" lvl="0" marL="0" rtl="0" algn="l">
              <a:spcBef>
                <a:spcPts val="0"/>
              </a:spcBef>
              <a:spcAft>
                <a:spcPts val="0"/>
              </a:spcAft>
              <a:buClr>
                <a:schemeClr val="dk1"/>
              </a:buClr>
              <a:buSzPts val="1100"/>
              <a:buFont typeface="Arial"/>
              <a:buNone/>
            </a:pPr>
            <a:r>
              <a:rPr lang="en"/>
              <a:t>    type="text/JavaScript"</a:t>
            </a:r>
            <a:endParaRPr/>
          </a:p>
          <a:p>
            <a:pPr indent="0" lvl="0" marL="0" rtl="0" algn="l">
              <a:spcBef>
                <a:spcPts val="0"/>
              </a:spcBef>
              <a:spcAft>
                <a:spcPts val="0"/>
              </a:spcAft>
              <a:buClr>
                <a:schemeClr val="dk1"/>
              </a:buClr>
              <a:buSzPts val="1100"/>
              <a:buFont typeface="Arial"/>
              <a:buNone/>
            </a:pPr>
            <a:r>
              <a:rPr lang="en"/>
              <a:t>    src="vendor/luxon/luxon.min.js"</a:t>
            </a:r>
            <a:endParaRPr/>
          </a:p>
          <a:p>
            <a:pPr indent="0" lvl="0" marL="0" rtl="0" algn="l">
              <a:spcBef>
                <a:spcPts val="0"/>
              </a:spcBef>
              <a:spcAft>
                <a:spcPts val="0"/>
              </a:spcAft>
              <a:buClr>
                <a:schemeClr val="dk1"/>
              </a:buClr>
              <a:buSzPts val="1100"/>
              <a:buFont typeface="Arial"/>
              <a:buNone/>
            </a:pPr>
            <a:r>
              <a:rPr lang="en"/>
              <a:t>    defer&gt;&lt;/script&gt;</a:t>
            </a:r>
            <a:endParaRPr/>
          </a:p>
          <a:p>
            <a:pPr indent="0" lvl="0" marL="0" rtl="0" algn="l">
              <a:spcBef>
                <a:spcPts val="0"/>
              </a:spcBef>
              <a:spcAft>
                <a:spcPts val="0"/>
              </a:spcAft>
              <a:buClr>
                <a:schemeClr val="dk1"/>
              </a:buClr>
              <a:buSzPts val="1100"/>
              <a:buFont typeface="Arial"/>
              <a:buNone/>
            </a:pPr>
            <a:r>
              <a:rPr lang="en"/>
              <a:t>  &lt;!-- My Script --&gt;</a:t>
            </a:r>
            <a:endParaRPr/>
          </a:p>
          <a:p>
            <a:pPr indent="0" lvl="0" marL="0" rtl="0" algn="l">
              <a:spcBef>
                <a:spcPts val="0"/>
              </a:spcBef>
              <a:spcAft>
                <a:spcPts val="0"/>
              </a:spcAft>
              <a:buClr>
                <a:schemeClr val="dk1"/>
              </a:buClr>
              <a:buSzPts val="1100"/>
              <a:buFont typeface="Arial"/>
              <a:buNone/>
            </a:pPr>
            <a:r>
              <a:rPr lang="en"/>
              <a:t>  &lt;script</a:t>
            </a:r>
            <a:endParaRPr/>
          </a:p>
          <a:p>
            <a:pPr indent="0" lvl="0" marL="0" rtl="0" algn="l">
              <a:spcBef>
                <a:spcPts val="0"/>
              </a:spcBef>
              <a:spcAft>
                <a:spcPts val="0"/>
              </a:spcAft>
              <a:buClr>
                <a:schemeClr val="dk1"/>
              </a:buClr>
              <a:buSzPts val="1100"/>
              <a:buFont typeface="Arial"/>
              <a:buNone/>
            </a:pPr>
            <a:r>
              <a:rPr lang="en"/>
              <a:t>    type="text/JavaScript"</a:t>
            </a:r>
            <a:endParaRPr/>
          </a:p>
          <a:p>
            <a:pPr indent="0" lvl="0" marL="0" rtl="0" algn="l">
              <a:spcBef>
                <a:spcPts val="0"/>
              </a:spcBef>
              <a:spcAft>
                <a:spcPts val="0"/>
              </a:spcAft>
              <a:buClr>
                <a:schemeClr val="dk1"/>
              </a:buClr>
              <a:buSzPts val="1100"/>
              <a:buFont typeface="Arial"/>
              <a:buNone/>
            </a:pPr>
            <a:r>
              <a:rPr lang="en"/>
              <a:t>    src="js/scripts.js"</a:t>
            </a:r>
            <a:endParaRPr/>
          </a:p>
          <a:p>
            <a:pPr indent="0" lvl="0" marL="0" rtl="0" algn="l">
              <a:spcBef>
                <a:spcPts val="0"/>
              </a:spcBef>
              <a:spcAft>
                <a:spcPts val="0"/>
              </a:spcAft>
              <a:buClr>
                <a:schemeClr val="dk1"/>
              </a:buClr>
              <a:buSzPts val="1100"/>
              <a:buFont typeface="Arial"/>
              <a:buNone/>
            </a:pPr>
            <a:r>
              <a:rPr lang="en"/>
              <a:t>    defer&gt;&lt;/script&gt;</a:t>
            </a:r>
            <a:endParaRPr/>
          </a:p>
          <a:p>
            <a:pPr indent="0" lvl="0" marL="0" rtl="0" algn="l">
              <a:spcBef>
                <a:spcPts val="0"/>
              </a:spcBef>
              <a:spcAft>
                <a:spcPts val="0"/>
              </a:spcAft>
              <a:buClr>
                <a:schemeClr val="dk1"/>
              </a:buClr>
              <a:buSzPts val="1100"/>
              <a:buFont typeface="Arial"/>
              <a:buNone/>
            </a:pPr>
            <a:r>
              <a:rPr lang="en"/>
              <a:t>&lt;/head&gt;</a:t>
            </a:r>
            <a:endParaRPr/>
          </a:p>
          <a:p>
            <a:pPr indent="0" lvl="0" marL="0" rtl="0" algn="l">
              <a:spcBef>
                <a:spcPts val="0"/>
              </a:spcBef>
              <a:spcAft>
                <a:spcPts val="0"/>
              </a:spcAft>
              <a:buClr>
                <a:schemeClr val="dk1"/>
              </a:buClr>
              <a:buSzPts val="1100"/>
              <a:buFont typeface="Arial"/>
              <a:buNone/>
            </a:pPr>
            <a:r>
              <a:rPr lang="en"/>
              <a:t>&lt;body&gt;</a:t>
            </a:r>
            <a:endParaRPr/>
          </a:p>
          <a:p>
            <a:pPr indent="0" lvl="0" marL="0" rtl="0" algn="l">
              <a:spcBef>
                <a:spcPts val="0"/>
              </a:spcBef>
              <a:spcAft>
                <a:spcPts val="0"/>
              </a:spcAft>
              <a:buClr>
                <a:schemeClr val="dk1"/>
              </a:buClr>
              <a:buSzPts val="1100"/>
              <a:buFont typeface="Arial"/>
              <a:buNone/>
            </a:pPr>
            <a:r>
              <a:rPr lang="en"/>
              <a:t>  &lt;h1&gt;JavaScript Library Practice&lt;/h1&gt;</a:t>
            </a:r>
            <a:endParaRPr/>
          </a:p>
          <a:p>
            <a:pPr indent="0" lvl="0" marL="0" rtl="0" algn="l">
              <a:spcBef>
                <a:spcPts val="0"/>
              </a:spcBef>
              <a:spcAft>
                <a:spcPts val="0"/>
              </a:spcAft>
              <a:buClr>
                <a:schemeClr val="dk1"/>
              </a:buClr>
              <a:buSzPts val="1100"/>
              <a:buFont typeface="Arial"/>
              <a:buNone/>
            </a:pPr>
            <a:r>
              <a:rPr lang="en"/>
              <a:t>  &lt;p&gt;</a:t>
            </a:r>
            <a:endParaRPr/>
          </a:p>
          <a:p>
            <a:pPr indent="0" lvl="0" marL="0" rtl="0" algn="l">
              <a:spcBef>
                <a:spcPts val="0"/>
              </a:spcBef>
              <a:spcAft>
                <a:spcPts val="0"/>
              </a:spcAft>
              <a:buClr>
                <a:schemeClr val="dk1"/>
              </a:buClr>
              <a:buSzPts val="1100"/>
              <a:buFont typeface="Arial"/>
              <a:buNone/>
            </a:pPr>
            <a:r>
              <a:rPr lang="en"/>
              <a:t>    This project is used for testing</a:t>
            </a:r>
            <a:endParaRPr/>
          </a:p>
          <a:p>
            <a:pPr indent="0" lvl="0" marL="0" rtl="0" algn="l">
              <a:spcBef>
                <a:spcPts val="0"/>
              </a:spcBef>
              <a:spcAft>
                <a:spcPts val="0"/>
              </a:spcAft>
              <a:buClr>
                <a:schemeClr val="dk1"/>
              </a:buClr>
              <a:buSzPts val="1100"/>
              <a:buFont typeface="Arial"/>
              <a:buNone/>
            </a:pPr>
            <a:r>
              <a:rPr lang="en"/>
              <a:t>    installation and use of JavaScript</a:t>
            </a:r>
            <a:endParaRPr/>
          </a:p>
          <a:p>
            <a:pPr indent="0" lvl="0" marL="0" rtl="0" algn="l">
              <a:spcBef>
                <a:spcPts val="0"/>
              </a:spcBef>
              <a:spcAft>
                <a:spcPts val="0"/>
              </a:spcAft>
              <a:buClr>
                <a:schemeClr val="dk1"/>
              </a:buClr>
              <a:buSzPts val="1100"/>
              <a:buFont typeface="Arial"/>
              <a:buNone/>
            </a:pPr>
            <a:r>
              <a:rPr lang="en"/>
              <a:t>    Libraries.</a:t>
            </a:r>
            <a:endParaRPr/>
          </a:p>
          <a:p>
            <a:pPr indent="0" lvl="0" marL="0" rtl="0" algn="l">
              <a:spcBef>
                <a:spcPts val="0"/>
              </a:spcBef>
              <a:spcAft>
                <a:spcPts val="0"/>
              </a:spcAft>
              <a:buClr>
                <a:schemeClr val="dk1"/>
              </a:buClr>
              <a:buSzPts val="1100"/>
              <a:buFont typeface="Arial"/>
              <a:buNone/>
            </a:pPr>
            <a:r>
              <a:rPr lang="en"/>
              <a:t>  &lt;/p&gt;</a:t>
            </a:r>
            <a:endParaRPr/>
          </a:p>
          <a:p>
            <a:pPr indent="0" lvl="0" marL="0" rtl="0" algn="l">
              <a:spcBef>
                <a:spcPts val="0"/>
              </a:spcBef>
              <a:spcAft>
                <a:spcPts val="0"/>
              </a:spcAft>
              <a:buClr>
                <a:schemeClr val="dk1"/>
              </a:buClr>
              <a:buSzPts val="1100"/>
              <a:buFont typeface="Arial"/>
              <a:buNone/>
            </a:pPr>
            <a:r>
              <a:rPr lang="en"/>
              <a:t>  &lt;h2&gt;Luxon Test&lt;/h2&gt;</a:t>
            </a:r>
            <a:endParaRPr/>
          </a:p>
          <a:p>
            <a:pPr indent="0" lvl="0" marL="0" rtl="0" algn="l">
              <a:spcBef>
                <a:spcPts val="0"/>
              </a:spcBef>
              <a:spcAft>
                <a:spcPts val="0"/>
              </a:spcAft>
              <a:buClr>
                <a:schemeClr val="dk1"/>
              </a:buClr>
              <a:buSzPts val="1100"/>
              <a:buFont typeface="Arial"/>
              <a:buNone/>
            </a:pPr>
            <a:r>
              <a:rPr lang="en"/>
              <a:t>  &lt;p&gt;</a:t>
            </a:r>
            <a:endParaRPr/>
          </a:p>
          <a:p>
            <a:pPr indent="0" lvl="0" marL="0" rtl="0" algn="l">
              <a:spcBef>
                <a:spcPts val="0"/>
              </a:spcBef>
              <a:spcAft>
                <a:spcPts val="0"/>
              </a:spcAft>
              <a:buClr>
                <a:schemeClr val="dk1"/>
              </a:buClr>
              <a:buSzPts val="1100"/>
              <a:buFont typeface="Arial"/>
              <a:buNone/>
            </a:pPr>
            <a:r>
              <a:rPr lang="en"/>
              <a:t>    The current day and time, in</a:t>
            </a:r>
            <a:endParaRPr/>
          </a:p>
          <a:p>
            <a:pPr indent="0" lvl="0" marL="0" rtl="0" algn="l">
              <a:spcBef>
                <a:spcPts val="0"/>
              </a:spcBef>
              <a:spcAft>
                <a:spcPts val="0"/>
              </a:spcAft>
              <a:buClr>
                <a:schemeClr val="dk1"/>
              </a:buClr>
              <a:buSzPts val="1100"/>
              <a:buFont typeface="Arial"/>
              <a:buNone/>
            </a:pPr>
            <a:r>
              <a:rPr lang="en"/>
              <a:t>    extensive human-readable format</a:t>
            </a:r>
            <a:endParaRPr/>
          </a:p>
          <a:p>
            <a:pPr indent="0" lvl="0" marL="0" rtl="0" algn="l">
              <a:spcBef>
                <a:spcPts val="0"/>
              </a:spcBef>
              <a:spcAft>
                <a:spcPts val="0"/>
              </a:spcAft>
              <a:buClr>
                <a:schemeClr val="dk1"/>
              </a:buClr>
              <a:buSzPts val="1100"/>
              <a:buFont typeface="Arial"/>
              <a:buNone/>
            </a:pPr>
            <a:r>
              <a:rPr lang="en"/>
              <a:t>    is:</a:t>
            </a:r>
            <a:endParaRPr/>
          </a:p>
          <a:p>
            <a:pPr indent="0" lvl="0" marL="0" rtl="0" algn="l">
              <a:spcBef>
                <a:spcPts val="0"/>
              </a:spcBef>
              <a:spcAft>
                <a:spcPts val="0"/>
              </a:spcAft>
              <a:buClr>
                <a:schemeClr val="dk1"/>
              </a:buClr>
              <a:buSzPts val="1100"/>
              <a:buFont typeface="Arial"/>
              <a:buNone/>
            </a:pPr>
            <a:r>
              <a:rPr lang="en"/>
              <a:t>    &lt;span id="current-datetime"&gt;&lt;/span&gt;</a:t>
            </a:r>
            <a:endParaRPr/>
          </a:p>
          <a:p>
            <a:pPr indent="0" lvl="0" marL="0" rtl="0" algn="l">
              <a:spcBef>
                <a:spcPts val="0"/>
              </a:spcBef>
              <a:spcAft>
                <a:spcPts val="0"/>
              </a:spcAft>
              <a:buClr>
                <a:schemeClr val="dk1"/>
              </a:buClr>
              <a:buSzPts val="1100"/>
              <a:buFont typeface="Arial"/>
              <a:buNone/>
            </a:pPr>
            <a:r>
              <a:rPr lang="en"/>
              <a:t>  &lt;/p&gt;</a:t>
            </a:r>
            <a:endParaRPr/>
          </a:p>
          <a:p>
            <a:pPr indent="0" lvl="0" marL="0" rtl="0" algn="l">
              <a:spcBef>
                <a:spcPts val="0"/>
              </a:spcBef>
              <a:spcAft>
                <a:spcPts val="0"/>
              </a:spcAft>
              <a:buClr>
                <a:schemeClr val="dk1"/>
              </a:buClr>
              <a:buSzPts val="1100"/>
              <a:buFont typeface="Arial"/>
              <a:buNone/>
            </a:pPr>
            <a:r>
              <a:rPr lang="en"/>
              <a:t>&lt;/body&gt;</a:t>
            </a:r>
            <a:endParaRPr/>
          </a:p>
          <a:p>
            <a:pPr indent="0" lvl="0" marL="0" rtl="0" algn="l">
              <a:spcBef>
                <a:spcPts val="0"/>
              </a:spcBef>
              <a:spcAft>
                <a:spcPts val="0"/>
              </a:spcAft>
              <a:buClr>
                <a:schemeClr val="dk1"/>
              </a:buClr>
              <a:buSzPts val="1100"/>
              <a:buFont typeface="Arial"/>
              <a:buNone/>
            </a:pPr>
            <a:r>
              <a:rPr lang="en"/>
              <a:t>&lt;/html&gt;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22316d25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22316d25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other formats do you see in the documentation? Do you think this library may be useful for you in the future?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Retrieve the element we'd like to use for output.</a:t>
            </a:r>
            <a:endParaRPr/>
          </a:p>
          <a:p>
            <a:pPr indent="0" lvl="0" marL="0" rtl="0" algn="l">
              <a:spcBef>
                <a:spcPts val="0"/>
              </a:spcBef>
              <a:spcAft>
                <a:spcPts val="0"/>
              </a:spcAft>
              <a:buClr>
                <a:schemeClr val="dk1"/>
              </a:buClr>
              <a:buSzPts val="1100"/>
              <a:buFont typeface="Arial"/>
              <a:buNone/>
            </a:pPr>
            <a:r>
              <a:rPr lang="en"/>
              <a:t>const datetimeHTMLElement = document.querySelector(</a:t>
            </a:r>
            <a:endParaRPr/>
          </a:p>
          <a:p>
            <a:pPr indent="0" lvl="0" marL="0" rtl="0" algn="l">
              <a:spcBef>
                <a:spcPts val="0"/>
              </a:spcBef>
              <a:spcAft>
                <a:spcPts val="0"/>
              </a:spcAft>
              <a:buClr>
                <a:schemeClr val="dk1"/>
              </a:buClr>
              <a:buSzPts val="1100"/>
              <a:buFont typeface="Arial"/>
              <a:buNone/>
            </a:pPr>
            <a:r>
              <a:rPr lang="en"/>
              <a:t>  "#current-datetime"</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@link https://moment.github.io/luxon/docs/manual/tour.html#your-first-datetime</a:t>
            </a:r>
            <a:endParaRPr/>
          </a:p>
          <a:p>
            <a:pPr indent="0" lvl="0" marL="0" rtl="0" algn="l">
              <a:spcBef>
                <a:spcPts val="0"/>
              </a:spcBef>
              <a:spcAft>
                <a:spcPts val="0"/>
              </a:spcAft>
              <a:buClr>
                <a:schemeClr val="dk1"/>
              </a:buClr>
              <a:buSzPts val="1100"/>
              <a:buFont typeface="Arial"/>
              <a:buNone/>
            </a:pPr>
            <a:r>
              <a:rPr lang="en"/>
              <a:t>// Get current time using Luxon library.</a:t>
            </a:r>
            <a:endParaRPr/>
          </a:p>
          <a:p>
            <a:pPr indent="0" lvl="0" marL="0" rtl="0" algn="l">
              <a:spcBef>
                <a:spcPts val="0"/>
              </a:spcBef>
              <a:spcAft>
                <a:spcPts val="0"/>
              </a:spcAft>
              <a:buClr>
                <a:schemeClr val="dk1"/>
              </a:buClr>
              <a:buSzPts val="1100"/>
              <a:buFont typeface="Arial"/>
              <a:buNone/>
            </a:pPr>
            <a:r>
              <a:rPr lang="en"/>
              <a:t>const currentDatetime = luxon.DateTime.local();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@link https://moment.github.io/luxon/docs/manual/formatting.html#intl-datetimeformat</a:t>
            </a:r>
            <a:endParaRPr/>
          </a:p>
          <a:p>
            <a:pPr indent="0" lvl="0" marL="0" rtl="0" algn="l">
              <a:spcBef>
                <a:spcPts val="0"/>
              </a:spcBef>
              <a:spcAft>
                <a:spcPts val="0"/>
              </a:spcAft>
              <a:buClr>
                <a:schemeClr val="dk1"/>
              </a:buClr>
              <a:buSzPts val="1100"/>
              <a:buFont typeface="Arial"/>
              <a:buNone/>
            </a:pPr>
            <a:r>
              <a:rPr lang="en"/>
              <a:t>// Format a full human-readable datetime string.</a:t>
            </a:r>
            <a:endParaRPr/>
          </a:p>
          <a:p>
            <a:pPr indent="0" lvl="0" marL="0" rtl="0" algn="l">
              <a:spcBef>
                <a:spcPts val="0"/>
              </a:spcBef>
              <a:spcAft>
                <a:spcPts val="0"/>
              </a:spcAft>
              <a:buClr>
                <a:schemeClr val="dk1"/>
              </a:buClr>
              <a:buSzPts val="1100"/>
              <a:buFont typeface="Arial"/>
              <a:buNone/>
            </a:pPr>
            <a:r>
              <a:rPr lang="en"/>
              <a:t>const currentDatetimeString =</a:t>
            </a:r>
            <a:endParaRPr/>
          </a:p>
          <a:p>
            <a:pPr indent="0" lvl="0" marL="0" rtl="0" algn="l">
              <a:spcBef>
                <a:spcPts val="0"/>
              </a:spcBef>
              <a:spcAft>
                <a:spcPts val="0"/>
              </a:spcAft>
              <a:buClr>
                <a:schemeClr val="dk1"/>
              </a:buClr>
              <a:buSzPts val="1100"/>
              <a:buFont typeface="Arial"/>
              <a:buNone/>
            </a:pPr>
            <a:r>
              <a:rPr lang="en"/>
              <a:t>  currentDatetime.toLocaleString(</a:t>
            </a:r>
            <a:endParaRPr/>
          </a:p>
          <a:p>
            <a:pPr indent="0" lvl="0" marL="0" rtl="0" algn="l">
              <a:spcBef>
                <a:spcPts val="0"/>
              </a:spcBef>
              <a:spcAft>
                <a:spcPts val="0"/>
              </a:spcAft>
              <a:buClr>
                <a:schemeClr val="dk1"/>
              </a:buClr>
              <a:buSzPts val="1100"/>
              <a:buFont typeface="Arial"/>
              <a:buNone/>
            </a:pPr>
            <a:r>
              <a:rPr lang="en"/>
              <a:t>    luxon.DateTime.DATETIME_FULL</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Print the result in our output element.</a:t>
            </a:r>
            <a:endParaRPr/>
          </a:p>
          <a:p>
            <a:pPr indent="0" lvl="0" marL="0" rtl="0" algn="l">
              <a:spcBef>
                <a:spcPts val="0"/>
              </a:spcBef>
              <a:spcAft>
                <a:spcPts val="0"/>
              </a:spcAft>
              <a:buClr>
                <a:schemeClr val="dk1"/>
              </a:buClr>
              <a:buSzPts val="1100"/>
              <a:buFont typeface="Arial"/>
              <a:buNone/>
            </a:pPr>
            <a:r>
              <a:rPr lang="en"/>
              <a:t>datetimeHTMLElement.textContent = currentDatetimeString;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2316d25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2316d25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 file starts with the addition of “import { DateTime } from “vendor/js/luxon”’;”, you won’t need to include the additional &lt;script&gt; and source in your HTML. This will make DateTime available by name in the rest of your document (assuming that your import was successful.) Note that we don’t need to mention the file extension/type “.js” in our import instructions.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import feature is incredibly common in </a:t>
            </a:r>
            <a:r>
              <a:rPr lang="en" u="sng">
                <a:solidFill>
                  <a:schemeClr val="hlink"/>
                </a:solidFill>
                <a:hlinkClick r:id="rId2"/>
              </a:rPr>
              <a:t>Node.JS</a:t>
            </a:r>
            <a:r>
              <a:rPr lang="en"/>
              <a:t> (back-end programming with JavaScript) projects, or any projects that use a package/library manager program like </a:t>
            </a:r>
            <a:r>
              <a:rPr lang="en" u="sng">
                <a:solidFill>
                  <a:schemeClr val="hlink"/>
                </a:solidFill>
                <a:hlinkClick r:id="rId3"/>
              </a:rPr>
              <a:t>NPM</a:t>
            </a:r>
            <a:r>
              <a:rPr lang="en"/>
              <a:t> or </a:t>
            </a:r>
            <a:r>
              <a:rPr lang="en" u="sng">
                <a:solidFill>
                  <a:schemeClr val="hlink"/>
                </a:solidFill>
                <a:hlinkClick r:id="rId4"/>
              </a:rPr>
              <a:t>Yarn</a:t>
            </a:r>
            <a:r>
              <a:rPr lang="en"/>
              <a:t> in combination a module bundler solution like </a:t>
            </a:r>
            <a:r>
              <a:rPr lang="en" u="sng">
                <a:solidFill>
                  <a:schemeClr val="hlink"/>
                </a:solidFill>
                <a:hlinkClick r:id="rId5"/>
              </a:rPr>
              <a:t>Webpack</a:t>
            </a:r>
            <a:r>
              <a:rPr lang="en"/>
              <a:t> or </a:t>
            </a:r>
            <a:r>
              <a:rPr lang="en" u="sng">
                <a:solidFill>
                  <a:schemeClr val="hlink"/>
                </a:solidFill>
                <a:hlinkClick r:id="rId6"/>
              </a:rPr>
              <a:t>Gulp</a:t>
            </a:r>
            <a:r>
              <a:rPr lang="en"/>
              <a:t>. Webpack and Gulp can be used to combine all JavaScript project files into one, and even minify the combined file for you if you’d like. They know which file(s) and the order to include them based on imports—which there may be many of in larger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this can be difficult to test when using the file:// protocol (loading files from your local computer) as the </a:t>
            </a:r>
            <a:r>
              <a:rPr lang="en" u="sng">
                <a:solidFill>
                  <a:schemeClr val="hlink"/>
                </a:solidFill>
                <a:hlinkClick r:id="rId7"/>
              </a:rPr>
              <a:t>CORS</a:t>
            </a:r>
            <a:r>
              <a:rPr lang="en"/>
              <a:t>  protection feature in most browsers won’t allow much, if any, crawling of your filesystem by web browsers to protect you and your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22316d25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22316d25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local this won’t work as expected due to the origin (file://, your personal PC) being protected. If hosted (either on a local server or on a real online public server), this solution should be just fine though!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2316d2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2316d2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22316d2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22316d2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22316d2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22316d2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2316d25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2316d25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2316d25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2316d25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22316d25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22316d25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22316d25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22316d25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22316d25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22316d25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depending on the team you work with or company rules and guidelines, you may be expected to use a different file/folder structure!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1" name="Google Shape;61;p12"/>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1">
    <p:spTree>
      <p:nvGrpSpPr>
        <p:cNvPr id="36" name="Shape 36"/>
        <p:cNvGrpSpPr/>
        <p:nvPr/>
      </p:nvGrpSpPr>
      <p:grpSpPr>
        <a:xfrm>
          <a:off x="0" y="0"/>
          <a:ext cx="0" cy="0"/>
          <a:chOff x="0" y="0"/>
          <a:chExt cx="0" cy="0"/>
        </a:xfrm>
      </p:grpSpPr>
      <p:sp>
        <p:nvSpPr>
          <p:cNvPr id="37" name="Google Shape;37;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4" name="Google Shape;44;p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1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3" name="Google Shape;53;p1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moment.github.io/luxon/docs/manual/formatting.html" TargetMode="External"/><Relationship Id="rId4" Type="http://schemas.openxmlformats.org/officeDocument/2006/relationships/image" Target="../media/image9.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eveloper.mozilla.org/en-US/docs/Web/JavaScript/Reference/Statements/import" TargetMode="External"/><Relationship Id="rId4" Type="http://schemas.openxmlformats.org/officeDocument/2006/relationships/hyperlink" Target="https://moment.github.io/luxon/docs/manual/install.html#es6" TargetMode="External"/><Relationship Id="rId5" Type="http://schemas.openxmlformats.org/officeDocument/2006/relationships/hyperlink" Target="https://en.wikipedia.org/w/index.php?title=Dependency_(computer_scie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1" Type="http://schemas.openxmlformats.org/officeDocument/2006/relationships/hyperlink" Target="https://jquery.com/" TargetMode="External"/><Relationship Id="rId10" Type="http://schemas.openxmlformats.org/officeDocument/2006/relationships/hyperlink" Target="https://threejs.org/" TargetMode="External"/><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en.wikipedia.org/wiki/Library_(computing)" TargetMode="External"/><Relationship Id="rId4" Type="http://schemas.openxmlformats.org/officeDocument/2006/relationships/hyperlink" Target="https://github.com/axios/axios" TargetMode="External"/><Relationship Id="rId9" Type="http://schemas.openxmlformats.org/officeDocument/2006/relationships/hyperlink" Target="https://animejs.com/" TargetMode="External"/><Relationship Id="rId5" Type="http://schemas.openxmlformats.org/officeDocument/2006/relationships/hyperlink" Target="https://reactjs.org/" TargetMode="External"/><Relationship Id="rId6" Type="http://schemas.openxmlformats.org/officeDocument/2006/relationships/hyperlink" Target="https://moment.github.io/luxon/" TargetMode="External"/><Relationship Id="rId7" Type="http://schemas.openxmlformats.org/officeDocument/2006/relationships/hyperlink" Target="https://popper.js.org/" TargetMode="External"/><Relationship Id="rId8" Type="http://schemas.openxmlformats.org/officeDocument/2006/relationships/hyperlink" Target="https://nosir.github.io/cleave.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eveloper.mozilla.org/en-US/docs/Web/JavaScript/Reference/Statements/impo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google.com/search?q=JavaScript+library+date+formatting" TargetMode="External"/><Relationship Id="rId4" Type="http://schemas.openxmlformats.org/officeDocument/2006/relationships/image" Target="../media/image11.png"/><Relationship Id="rId5" Type="http://schemas.openxmlformats.org/officeDocument/2006/relationships/hyperlink" Target="https://blog.logrocket.com/javascript-date-libraries/"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momentjs.com/docs/" TargetMode="External"/><Relationship Id="rId4" Type="http://schemas.openxmlformats.org/officeDocument/2006/relationships/hyperlink" Target="https://moment.github.io/luxon/" TargetMode="External"/><Relationship Id="rId9" Type="http://schemas.openxmlformats.org/officeDocument/2006/relationships/hyperlink" Target="https://github.com/moment/luxon/blob/master/license.md" TargetMode="External"/><Relationship Id="rId5" Type="http://schemas.openxmlformats.org/officeDocument/2006/relationships/hyperlink" Target="https://en.wikipedia.org/wiki/Minification_(programming)" TargetMode="External"/><Relationship Id="rId6" Type="http://schemas.openxmlformats.org/officeDocument/2006/relationships/hyperlink" Target="https://moment.github.io/luxon/docs/manual/tour.html" TargetMode="External"/><Relationship Id="rId7" Type="http://schemas.openxmlformats.org/officeDocument/2006/relationships/hyperlink" Target="https://github.com/moment/luxon" TargetMode="External"/><Relationship Id="rId8" Type="http://schemas.openxmlformats.org/officeDocument/2006/relationships/hyperlink" Target="https://github.com/moment/luxon/issu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moment.github.io/luxon/docs/manual/install.html" TargetMode="External"/><Relationship Id="rId4" Type="http://schemas.openxmlformats.org/officeDocument/2006/relationships/hyperlink" Target="https://moment.github.io/luxon/global/luxon.min.js" TargetMode="External"/><Relationship Id="rId5" Type="http://schemas.openxmlformats.org/officeDocument/2006/relationships/hyperlink" Target="https://javascript-minifier.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Libraries</a:t>
            </a:r>
            <a:endParaRPr>
              <a:solidFill>
                <a:schemeClr val="dk1"/>
              </a:solidFill>
            </a:endParaRPr>
          </a:p>
        </p:txBody>
      </p:sp>
      <p:sp>
        <p:nvSpPr>
          <p:cNvPr id="70" name="Google Shape;70;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26B73"/>
                </a:solidFill>
              </a:rPr>
              <a:t>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Luxon in your Project</a:t>
            </a:r>
            <a:endParaRPr/>
          </a:p>
        </p:txBody>
      </p:sp>
      <p:sp>
        <p:nvSpPr>
          <p:cNvPr id="135" name="Google Shape;135;p23"/>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Remember: order matters; if we want to be able to use Luxon in our script, we’ll need to ensure it is loaded into the page first!</a:t>
            </a:r>
            <a:endParaRPr/>
          </a:p>
        </p:txBody>
      </p:sp>
      <p:sp>
        <p:nvSpPr>
          <p:cNvPr id="136" name="Google Shape;136;p23"/>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the minifed version of the project, and include a new &lt;script&gt; element in your page that references it.</a:t>
            </a:r>
            <a:endParaRPr/>
          </a:p>
        </p:txBody>
      </p:sp>
      <p:pic>
        <p:nvPicPr>
          <p:cNvPr id="137" name="Google Shape;137;p23"/>
          <p:cNvPicPr preferRelativeResize="0"/>
          <p:nvPr/>
        </p:nvPicPr>
        <p:blipFill>
          <a:blip r:embed="rId3">
            <a:alphaModFix/>
          </a:blip>
          <a:stretch>
            <a:fillRect/>
          </a:stretch>
        </p:blipFill>
        <p:spPr>
          <a:xfrm>
            <a:off x="4570025" y="3242723"/>
            <a:ext cx="4572001" cy="1900775"/>
          </a:xfrm>
          <a:prstGeom prst="rect">
            <a:avLst/>
          </a:prstGeom>
          <a:noFill/>
          <a:ln>
            <a:noFill/>
          </a:ln>
        </p:spPr>
      </p:pic>
      <p:pic>
        <p:nvPicPr>
          <p:cNvPr id="138" name="Google Shape;138;p23"/>
          <p:cNvPicPr preferRelativeResize="0"/>
          <p:nvPr/>
        </p:nvPicPr>
        <p:blipFill>
          <a:blip r:embed="rId4">
            <a:alphaModFix/>
          </a:blip>
          <a:stretch>
            <a:fillRect/>
          </a:stretch>
        </p:blipFill>
        <p:spPr>
          <a:xfrm>
            <a:off x="4570025" y="1644814"/>
            <a:ext cx="4572001" cy="15979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for Output</a:t>
            </a:r>
            <a:endParaRPr/>
          </a:p>
        </p:txBody>
      </p:sp>
      <p:sp>
        <p:nvSpPr>
          <p:cNvPr id="144" name="Google Shape;144;p2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ensure it is working properly, check for errors in the Web Console. If it is all clear, try some code that uses the library!</a:t>
            </a:r>
            <a:endParaRPr/>
          </a:p>
          <a:p>
            <a:pPr indent="0" lvl="0" marL="0" rtl="0" algn="l">
              <a:spcBef>
                <a:spcPts val="1600"/>
              </a:spcBef>
              <a:spcAft>
                <a:spcPts val="0"/>
              </a:spcAft>
              <a:buNone/>
            </a:pPr>
            <a:r>
              <a:rPr lang="en"/>
              <a:t>For the sake of our example, the problem was date formatting. Let’s see if this library will format a date for us, or if we made a mistake in our installation</a:t>
            </a:r>
            <a:r>
              <a:rPr lang="en"/>
              <a:t>.</a:t>
            </a:r>
            <a:endParaRPr/>
          </a:p>
          <a:p>
            <a:pPr indent="0" lvl="0" marL="0" rtl="0" algn="l">
              <a:spcBef>
                <a:spcPts val="1600"/>
              </a:spcBef>
              <a:spcAft>
                <a:spcPts val="1600"/>
              </a:spcAft>
              <a:buNone/>
            </a:pPr>
            <a:r>
              <a:rPr lang="en"/>
              <a:t>Add a bit more HTML so that we can easily output results into the browser.</a:t>
            </a:r>
            <a:endParaRPr/>
          </a:p>
        </p:txBody>
      </p:sp>
      <p:sp>
        <p:nvSpPr>
          <p:cNvPr id="145" name="Google Shape;145;p2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4"/>
          <p:cNvPicPr preferRelativeResize="0"/>
          <p:nvPr/>
        </p:nvPicPr>
        <p:blipFill>
          <a:blip r:embed="rId3">
            <a:alphaModFix/>
          </a:blip>
          <a:stretch>
            <a:fillRect/>
          </a:stretch>
        </p:blipFill>
        <p:spPr>
          <a:xfrm>
            <a:off x="4832399" y="1262176"/>
            <a:ext cx="4311599" cy="3881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Luxon</a:t>
            </a:r>
            <a:endParaRPr/>
          </a:p>
        </p:txBody>
      </p:sp>
      <p:sp>
        <p:nvSpPr>
          <p:cNvPr id="152" name="Google Shape;152;p2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writing some code that makes use of the class(es) Luxon provides.</a:t>
            </a:r>
            <a:endParaRPr/>
          </a:p>
        </p:txBody>
      </p:sp>
      <p:sp>
        <p:nvSpPr>
          <p:cNvPr id="153" name="Google Shape;153;p2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accent5"/>
                </a:solidFill>
                <a:hlinkClick r:id="rId3">
                  <a:extLst>
                    <a:ext uri="{A12FA001-AC4F-418D-AE19-62706E023703}">
                      <ahyp:hlinkClr val="tx"/>
                    </a:ext>
                  </a:extLst>
                </a:hlinkClick>
              </a:rPr>
              <a:t>Read up on how to format dates using the library</a:t>
            </a:r>
            <a:r>
              <a:rPr lang="en"/>
              <a:t>, and give it a shot!</a:t>
            </a:r>
            <a:endParaRPr/>
          </a:p>
        </p:txBody>
      </p:sp>
      <p:pic>
        <p:nvPicPr>
          <p:cNvPr id="154" name="Google Shape;154;p25"/>
          <p:cNvPicPr preferRelativeResize="0"/>
          <p:nvPr/>
        </p:nvPicPr>
        <p:blipFill>
          <a:blip r:embed="rId4">
            <a:alphaModFix/>
          </a:blip>
          <a:stretch>
            <a:fillRect/>
          </a:stretch>
        </p:blipFill>
        <p:spPr>
          <a:xfrm>
            <a:off x="4570025" y="1024055"/>
            <a:ext cx="4571999" cy="2854833"/>
          </a:xfrm>
          <a:prstGeom prst="rect">
            <a:avLst/>
          </a:prstGeom>
          <a:noFill/>
          <a:ln>
            <a:noFill/>
          </a:ln>
        </p:spPr>
      </p:pic>
      <p:pic>
        <p:nvPicPr>
          <p:cNvPr id="155" name="Google Shape;155;p25"/>
          <p:cNvPicPr preferRelativeResize="0"/>
          <p:nvPr/>
        </p:nvPicPr>
        <p:blipFill>
          <a:blip r:embed="rId5">
            <a:alphaModFix/>
          </a:blip>
          <a:stretch>
            <a:fillRect/>
          </a:stretch>
        </p:blipFill>
        <p:spPr>
          <a:xfrm>
            <a:off x="4572000" y="3878904"/>
            <a:ext cx="4572000" cy="12645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t>
            </a:r>
            <a:endParaRPr/>
          </a:p>
        </p:txBody>
      </p:sp>
      <p:sp>
        <p:nvSpPr>
          <p:cNvPr id="161" name="Google Shape;161;p2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 was using a feature from a library! We encourage you to continue exploring what Luxon (or any library) offers, as this was just scratching the very surface of one feature.</a:t>
            </a:r>
            <a:endParaRPr/>
          </a:p>
          <a:p>
            <a:pPr indent="0" lvl="0" marL="0" rtl="0" algn="l">
              <a:spcBef>
                <a:spcPts val="1600"/>
              </a:spcBef>
              <a:spcAft>
                <a:spcPts val="0"/>
              </a:spcAft>
              <a:buNone/>
            </a:pPr>
            <a:r>
              <a:rPr lang="en"/>
              <a:t>Earlier we had mentioned that there was the traditional, manual, way of installing a library as well as the newer import way of doing things.</a:t>
            </a:r>
            <a:endParaRPr/>
          </a:p>
          <a:p>
            <a:pPr indent="0" lvl="0" marL="0" rtl="0" algn="l">
              <a:spcBef>
                <a:spcPts val="1600"/>
              </a:spcBef>
              <a:spcAft>
                <a:spcPts val="1600"/>
              </a:spcAft>
              <a:buNone/>
            </a:pPr>
            <a:r>
              <a:rPr lang="en"/>
              <a:t>The </a:t>
            </a:r>
            <a:r>
              <a:rPr lang="en" u="sng">
                <a:solidFill>
                  <a:schemeClr val="hlink"/>
                </a:solidFill>
                <a:hlinkClick r:id="rId3"/>
              </a:rPr>
              <a:t>import</a:t>
            </a:r>
            <a:r>
              <a:rPr lang="en"/>
              <a:t> keyword was introduced in ES6, and </a:t>
            </a:r>
            <a:r>
              <a:rPr lang="en" u="sng">
                <a:solidFill>
                  <a:schemeClr val="hlink"/>
                </a:solidFill>
                <a:hlinkClick r:id="rId4"/>
              </a:rPr>
              <a:t>Luxon is nice enough to provide installation instructions</a:t>
            </a:r>
            <a:r>
              <a:rPr lang="en"/>
              <a:t> if you’re following this standard as well!</a:t>
            </a:r>
            <a:endParaRPr/>
          </a:p>
        </p:txBody>
      </p:sp>
      <p:sp>
        <p:nvSpPr>
          <p:cNvPr id="162" name="Google Shape;162;p2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full list of ways that the import keyword can be used are described in great detail by the MDN docs, but for our purposes here we’ll only need to know one or two of the available syntaxes.</a:t>
            </a:r>
            <a:endParaRPr/>
          </a:p>
          <a:p>
            <a:pPr indent="0" lvl="0" marL="0" rtl="0" algn="l">
              <a:spcBef>
                <a:spcPts val="1600"/>
              </a:spcBef>
              <a:spcAft>
                <a:spcPts val="0"/>
              </a:spcAft>
              <a:buNone/>
            </a:pPr>
            <a:r>
              <a:rPr lang="en"/>
              <a:t>We just require the DateTime piece of the Luxon source code, so we can get away with using…</a:t>
            </a:r>
            <a:endParaRPr/>
          </a:p>
          <a:p>
            <a:pPr indent="0" lvl="0" marL="0" rtl="0" algn="l">
              <a:spcBef>
                <a:spcPts val="1600"/>
              </a:spcBef>
              <a:spcAft>
                <a:spcPts val="0"/>
              </a:spcAft>
              <a:buNone/>
            </a:pPr>
            <a:r>
              <a:rPr lang="en"/>
              <a:t>import { DateTime } from “vendor/js/luxon”’;</a:t>
            </a:r>
            <a:endParaRPr/>
          </a:p>
          <a:p>
            <a:pPr indent="0" lvl="0" marL="0" rtl="0" algn="l">
              <a:spcBef>
                <a:spcPts val="1600"/>
              </a:spcBef>
              <a:spcAft>
                <a:spcPts val="1600"/>
              </a:spcAft>
              <a:buNone/>
            </a:pPr>
            <a:r>
              <a:rPr lang="en"/>
              <a:t>Using the import keyword replaces the need for having multiple &lt;script&gt; calls in your HTML. A single JavaScript file can call upon all required </a:t>
            </a:r>
            <a:r>
              <a:rPr lang="en" u="sng">
                <a:solidFill>
                  <a:schemeClr val="hlink"/>
                </a:solidFill>
                <a:hlinkClick r:id="rId5"/>
              </a:rPr>
              <a:t>dependencies</a:t>
            </a:r>
            <a:r>
              <a:rPr lang="en"/>
              <a:t> on its own this way</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Import</a:t>
            </a:r>
            <a:endParaRPr/>
          </a:p>
        </p:txBody>
      </p:sp>
      <p:sp>
        <p:nvSpPr>
          <p:cNvPr id="168" name="Google Shape;168;p2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9" name="Google Shape;169;p2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 the &lt;script&gt; that referenced Luxon; add type=”module” to your original &lt;script&gt; element; and update your scripts.js file accordingly.</a:t>
            </a:r>
            <a:endParaRPr/>
          </a:p>
        </p:txBody>
      </p:sp>
      <p:pic>
        <p:nvPicPr>
          <p:cNvPr id="170" name="Google Shape;170;p27"/>
          <p:cNvPicPr preferRelativeResize="0"/>
          <p:nvPr/>
        </p:nvPicPr>
        <p:blipFill>
          <a:blip r:embed="rId3">
            <a:alphaModFix/>
          </a:blip>
          <a:stretch>
            <a:fillRect/>
          </a:stretch>
        </p:blipFill>
        <p:spPr>
          <a:xfrm>
            <a:off x="4570025" y="603798"/>
            <a:ext cx="4572001" cy="1429825"/>
          </a:xfrm>
          <a:prstGeom prst="rect">
            <a:avLst/>
          </a:prstGeom>
          <a:noFill/>
          <a:ln>
            <a:noFill/>
          </a:ln>
        </p:spPr>
      </p:pic>
      <p:pic>
        <p:nvPicPr>
          <p:cNvPr id="171" name="Google Shape;171;p27"/>
          <p:cNvPicPr preferRelativeResize="0"/>
          <p:nvPr/>
        </p:nvPicPr>
        <p:blipFill>
          <a:blip r:embed="rId4">
            <a:alphaModFix/>
          </a:blip>
          <a:stretch>
            <a:fillRect/>
          </a:stretch>
        </p:blipFill>
        <p:spPr>
          <a:xfrm>
            <a:off x="4571999" y="2033617"/>
            <a:ext cx="4572000" cy="31255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u="sng">
                <a:solidFill>
                  <a:schemeClr val="hlink"/>
                </a:solidFill>
                <a:hlinkClick r:id="rId3"/>
              </a:rPr>
              <a:t>library</a:t>
            </a:r>
            <a:r>
              <a:rPr lang="en"/>
              <a:t> can consist of anything that one might reference in their software to add templating, sets of classes or functions, configuration data, or any pre-written code that may help with the program being written.</a:t>
            </a:r>
            <a:endParaRPr/>
          </a:p>
          <a:p>
            <a:pPr indent="0" lvl="0" marL="0" rtl="0" algn="l">
              <a:spcBef>
                <a:spcPts val="1600"/>
              </a:spcBef>
              <a:spcAft>
                <a:spcPts val="0"/>
              </a:spcAft>
              <a:buNone/>
            </a:pPr>
            <a:r>
              <a:rPr lang="en"/>
              <a:t>In JavaScript, we usually see libraries as a pre-written class or set of functions that help us get a particular task done a lot quicker than our trying to write it on our own.</a:t>
            </a:r>
            <a:endParaRPr/>
          </a:p>
          <a:p>
            <a:pPr indent="0" lvl="0" marL="0" rtl="0" algn="l">
              <a:spcBef>
                <a:spcPts val="1600"/>
              </a:spcBef>
              <a:spcAft>
                <a:spcPts val="1600"/>
              </a:spcAft>
              <a:buNone/>
            </a:pPr>
            <a:r>
              <a:rPr lang="en"/>
              <a:t>Why reinvent the wheel, if someone’s already solved the problem!? When you need a solution to something stumping you, always have a look around to see if there is a stable library available.</a:t>
            </a:r>
            <a:endParaRPr/>
          </a:p>
        </p:txBody>
      </p:sp>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library?</a:t>
            </a:r>
            <a:endParaRPr/>
          </a:p>
        </p:txBody>
      </p:sp>
      <p:sp>
        <p:nvSpPr>
          <p:cNvPr id="77" name="Google Shape;77;p1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more popular libraries in JavaScript for use in your website(s) include… </a:t>
            </a:r>
            <a:endParaRPr/>
          </a:p>
          <a:p>
            <a:pPr indent="-311150" lvl="0" marL="457200" rtl="0" algn="l">
              <a:spcBef>
                <a:spcPts val="1600"/>
              </a:spcBef>
              <a:spcAft>
                <a:spcPts val="0"/>
              </a:spcAft>
              <a:buSzPts val="1300"/>
              <a:buChar char="●"/>
            </a:pPr>
            <a:r>
              <a:rPr lang="en" u="sng">
                <a:solidFill>
                  <a:schemeClr val="hlink"/>
                </a:solidFill>
                <a:hlinkClick r:id="rId4"/>
              </a:rPr>
              <a:t>Axios</a:t>
            </a:r>
            <a:r>
              <a:rPr lang="en"/>
              <a:t>: Simplified promise-based ajax requests.</a:t>
            </a:r>
            <a:endParaRPr/>
          </a:p>
          <a:p>
            <a:pPr indent="-311150" lvl="0" marL="457200" rtl="0" algn="l">
              <a:spcBef>
                <a:spcPts val="0"/>
              </a:spcBef>
              <a:spcAft>
                <a:spcPts val="0"/>
              </a:spcAft>
              <a:buSzPts val="1300"/>
              <a:buChar char="●"/>
            </a:pPr>
            <a:r>
              <a:rPr lang="en" u="sng">
                <a:solidFill>
                  <a:schemeClr val="hlink"/>
                </a:solidFill>
                <a:hlinkClick r:id="rId5"/>
              </a:rPr>
              <a:t>React</a:t>
            </a:r>
            <a:r>
              <a:rPr lang="en"/>
              <a:t>: Intended for use in developing modular user interfaces via “components.”</a:t>
            </a:r>
            <a:endParaRPr/>
          </a:p>
          <a:p>
            <a:pPr indent="-311150" lvl="0" marL="457200" rtl="0" algn="l">
              <a:spcBef>
                <a:spcPts val="0"/>
              </a:spcBef>
              <a:spcAft>
                <a:spcPts val="0"/>
              </a:spcAft>
              <a:buSzPts val="1300"/>
              <a:buChar char="●"/>
            </a:pPr>
            <a:r>
              <a:rPr lang="en" u="sng">
                <a:solidFill>
                  <a:schemeClr val="hlink"/>
                </a:solidFill>
                <a:hlinkClick r:id="rId6"/>
              </a:rPr>
              <a:t>Luxon</a:t>
            </a:r>
            <a:r>
              <a:rPr lang="en"/>
              <a:t>: Simplified date and time manipulation.</a:t>
            </a:r>
            <a:endParaRPr/>
          </a:p>
          <a:p>
            <a:pPr indent="-311150" lvl="0" marL="457200" rtl="0" algn="l">
              <a:spcBef>
                <a:spcPts val="0"/>
              </a:spcBef>
              <a:spcAft>
                <a:spcPts val="0"/>
              </a:spcAft>
              <a:buSzPts val="1300"/>
              <a:buChar char="●"/>
            </a:pPr>
            <a:r>
              <a:rPr lang="en" u="sng">
                <a:solidFill>
                  <a:schemeClr val="hlink"/>
                </a:solidFill>
                <a:hlinkClick r:id="rId7"/>
              </a:rPr>
              <a:t>Popper</a:t>
            </a:r>
            <a:r>
              <a:rPr lang="en"/>
              <a:t>: Tooltip and in-page pop-up positioning.</a:t>
            </a:r>
            <a:endParaRPr/>
          </a:p>
          <a:p>
            <a:pPr indent="-311150" lvl="0" marL="457200" rtl="0" algn="l">
              <a:spcBef>
                <a:spcPts val="0"/>
              </a:spcBef>
              <a:spcAft>
                <a:spcPts val="0"/>
              </a:spcAft>
              <a:buSzPts val="1300"/>
              <a:buChar char="●"/>
            </a:pPr>
            <a:r>
              <a:rPr lang="en" u="sng">
                <a:solidFill>
                  <a:schemeClr val="hlink"/>
                </a:solidFill>
                <a:hlinkClick r:id="rId8"/>
              </a:rPr>
              <a:t>Cleave.js</a:t>
            </a:r>
            <a:r>
              <a:rPr lang="en"/>
              <a:t>: Form field formatting.</a:t>
            </a:r>
            <a:endParaRPr/>
          </a:p>
          <a:p>
            <a:pPr indent="-311150" lvl="0" marL="457200" rtl="0" algn="l">
              <a:spcBef>
                <a:spcPts val="0"/>
              </a:spcBef>
              <a:spcAft>
                <a:spcPts val="0"/>
              </a:spcAft>
              <a:buSzPts val="1300"/>
              <a:buChar char="●"/>
            </a:pPr>
            <a:r>
              <a:rPr lang="en" u="sng">
                <a:solidFill>
                  <a:schemeClr val="accent5"/>
                </a:solidFill>
                <a:hlinkClick r:id="rId9">
                  <a:extLst>
                    <a:ext uri="{A12FA001-AC4F-418D-AE19-62706E023703}">
                      <ahyp:hlinkClr val="tx"/>
                    </a:ext>
                  </a:extLst>
                </a:hlinkClick>
              </a:rPr>
              <a:t>Anime.js</a:t>
            </a:r>
            <a:r>
              <a:rPr lang="en"/>
              <a:t>: CSS and SVG animations.</a:t>
            </a:r>
            <a:endParaRPr/>
          </a:p>
          <a:p>
            <a:pPr indent="-311150" lvl="0" marL="457200" rtl="0" algn="l">
              <a:spcBef>
                <a:spcPts val="0"/>
              </a:spcBef>
              <a:spcAft>
                <a:spcPts val="0"/>
              </a:spcAft>
              <a:buSzPts val="1300"/>
              <a:buChar char="●"/>
            </a:pPr>
            <a:r>
              <a:rPr lang="en" u="sng">
                <a:solidFill>
                  <a:schemeClr val="accent5"/>
                </a:solidFill>
                <a:hlinkClick r:id="rId10">
                  <a:extLst>
                    <a:ext uri="{A12FA001-AC4F-418D-AE19-62706E023703}">
                      <ahyp:hlinkClr val="tx"/>
                    </a:ext>
                  </a:extLst>
                </a:hlinkClick>
              </a:rPr>
              <a:t>Three.js</a:t>
            </a:r>
            <a:r>
              <a:rPr lang="en"/>
              <a:t>: 3D animation in the browser.</a:t>
            </a:r>
            <a:endParaRPr/>
          </a:p>
          <a:p>
            <a:pPr indent="-311150" lvl="0" marL="457200" rtl="0" algn="l">
              <a:spcBef>
                <a:spcPts val="0"/>
              </a:spcBef>
              <a:spcAft>
                <a:spcPts val="0"/>
              </a:spcAft>
              <a:buSzPts val="1300"/>
              <a:buChar char="●"/>
            </a:pPr>
            <a:r>
              <a:rPr lang="en" u="sng">
                <a:solidFill>
                  <a:schemeClr val="accent5"/>
                </a:solidFill>
                <a:hlinkClick r:id="rId11">
                  <a:extLst>
                    <a:ext uri="{A12FA001-AC4F-418D-AE19-62706E023703}">
                      <ahyp:hlinkClr val="tx"/>
                    </a:ext>
                  </a:extLst>
                </a:hlinkClick>
              </a:rPr>
              <a:t>jQuery</a:t>
            </a:r>
            <a:r>
              <a:rPr lang="en"/>
              <a:t>: Simplified DOM tree traversal and additional utility methods; plugin support.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a Library in your Project</a:t>
            </a:r>
            <a:endParaRPr/>
          </a:p>
        </p:txBody>
      </p:sp>
      <p:sp>
        <p:nvSpPr>
          <p:cNvPr id="83" name="Google Shape;83;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couple of ways that libraries are usually included in a web project:</a:t>
            </a:r>
            <a:endParaRPr/>
          </a:p>
          <a:p>
            <a:pPr indent="-311150" lvl="0" marL="457200" rtl="0" algn="l">
              <a:spcBef>
                <a:spcPts val="1600"/>
              </a:spcBef>
              <a:spcAft>
                <a:spcPts val="0"/>
              </a:spcAft>
              <a:buSzPts val="1300"/>
              <a:buAutoNum type="arabicPeriod"/>
            </a:pPr>
            <a:r>
              <a:rPr lang="en"/>
              <a:t>Manual Installation</a:t>
            </a:r>
            <a:endParaRPr/>
          </a:p>
          <a:p>
            <a:pPr indent="-311150" lvl="0" marL="457200" rtl="0" algn="l">
              <a:spcBef>
                <a:spcPts val="0"/>
              </a:spcBef>
              <a:spcAft>
                <a:spcPts val="0"/>
              </a:spcAft>
              <a:buSzPts val="1300"/>
              <a:buAutoNum type="arabicPeriod"/>
            </a:pPr>
            <a:r>
              <a:rPr lang="en" u="sng">
                <a:solidFill>
                  <a:schemeClr val="hlink"/>
                </a:solidFill>
                <a:hlinkClick r:id="rId3"/>
              </a:rPr>
              <a:t>Import</a:t>
            </a:r>
            <a:endParaRPr/>
          </a:p>
          <a:p>
            <a:pPr indent="0" lvl="0" marL="0" rtl="0" algn="l">
              <a:spcBef>
                <a:spcPts val="1600"/>
              </a:spcBef>
              <a:spcAft>
                <a:spcPts val="0"/>
              </a:spcAft>
              <a:buNone/>
            </a:pPr>
            <a:r>
              <a:rPr lang="en"/>
              <a:t>It is important to remember that, and the end of the day, a library is going to just be pre-written JavaScript code for you to use or build on.</a:t>
            </a:r>
            <a:endParaRPr/>
          </a:p>
          <a:p>
            <a:pPr indent="0" lvl="0" marL="0" rtl="0" algn="l">
              <a:spcBef>
                <a:spcPts val="1600"/>
              </a:spcBef>
              <a:spcAft>
                <a:spcPts val="1600"/>
              </a:spcAft>
              <a:buNone/>
            </a:pPr>
            <a:r>
              <a:rPr lang="en"/>
              <a:t>If we’re going with the manual installation route, this means simply including a JavaScript file and adding a &lt;script&gt; element into our HTML to read from it.</a:t>
            </a:r>
            <a:endParaRPr/>
          </a:p>
        </p:txBody>
      </p:sp>
      <p:sp>
        <p:nvSpPr>
          <p:cNvPr id="84" name="Google Shape;84;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important thing here will be the order in which the files are loaded. If the program you’re writing needs to use a function or class from the library you’re using, the library must be loaded first.</a:t>
            </a:r>
            <a:endParaRPr/>
          </a:p>
          <a:p>
            <a:pPr indent="0" lvl="0" marL="0" rtl="0" algn="l">
              <a:spcBef>
                <a:spcPts val="1600"/>
              </a:spcBef>
              <a:spcAft>
                <a:spcPts val="0"/>
              </a:spcAft>
              <a:buNone/>
            </a:pPr>
            <a:r>
              <a:rPr lang="en"/>
              <a:t>By loading the library into your webpage first (the &lt;script&gt; element with the library “src” appears first in the page) any code you write that loads afterwards will be able to call upon those functions, classes, etc.</a:t>
            </a:r>
            <a:endParaRPr/>
          </a:p>
          <a:p>
            <a:pPr indent="0" lvl="0" marL="0" rtl="0" algn="l">
              <a:spcBef>
                <a:spcPts val="1600"/>
              </a:spcBef>
              <a:spcAft>
                <a:spcPts val="1600"/>
              </a:spcAft>
              <a:buNone/>
            </a:pPr>
            <a:r>
              <a:rPr lang="en"/>
              <a:t>Order often matters; consider it when adding anything to your projects!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 Website; Let’s Try Installing a Library</a:t>
            </a:r>
            <a:endParaRPr/>
          </a:p>
        </p:txBody>
      </p:sp>
      <p:sp>
        <p:nvSpPr>
          <p:cNvPr id="90" name="Google Shape;90;p1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1" name="Google Shape;91;p1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basic project with an HTML file and JS file, that we can use for our experiments.</a:t>
            </a:r>
            <a:endParaRPr/>
          </a:p>
        </p:txBody>
      </p:sp>
      <p:pic>
        <p:nvPicPr>
          <p:cNvPr id="92" name="Google Shape;92;p17"/>
          <p:cNvPicPr preferRelativeResize="0"/>
          <p:nvPr/>
        </p:nvPicPr>
        <p:blipFill>
          <a:blip r:embed="rId3">
            <a:alphaModFix/>
          </a:blip>
          <a:stretch>
            <a:fillRect/>
          </a:stretch>
        </p:blipFill>
        <p:spPr>
          <a:xfrm>
            <a:off x="4572000" y="767486"/>
            <a:ext cx="4571999" cy="43807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Selecting a Library</a:t>
            </a:r>
            <a:endParaRPr/>
          </a:p>
        </p:txBody>
      </p:sp>
      <p:sp>
        <p:nvSpPr>
          <p:cNvPr id="98" name="Google Shape;98;p1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to pick a library we’d like to install within our project. There are a number of things you should consider before deciding to use a library:</a:t>
            </a:r>
            <a:endParaRPr/>
          </a:p>
          <a:p>
            <a:pPr indent="-311150" lvl="0" marL="457200" rtl="0" algn="l">
              <a:spcBef>
                <a:spcPts val="1600"/>
              </a:spcBef>
              <a:spcAft>
                <a:spcPts val="0"/>
              </a:spcAft>
              <a:buSzPts val="1300"/>
              <a:buChar char="●"/>
            </a:pPr>
            <a:r>
              <a:rPr lang="en"/>
              <a:t>Does the problem I’m solving warrant the installation of a library?</a:t>
            </a:r>
            <a:endParaRPr/>
          </a:p>
          <a:p>
            <a:pPr indent="-311150" lvl="0" marL="457200" rtl="0" algn="l">
              <a:spcBef>
                <a:spcPts val="0"/>
              </a:spcBef>
              <a:spcAft>
                <a:spcPts val="0"/>
              </a:spcAft>
              <a:buSzPts val="1300"/>
              <a:buChar char="●"/>
            </a:pPr>
            <a:r>
              <a:rPr lang="en"/>
              <a:t>Which libraries are available to assist in this endeavour?</a:t>
            </a:r>
            <a:endParaRPr/>
          </a:p>
          <a:p>
            <a:pPr indent="-298450" lvl="1" marL="914400" rtl="0" algn="l">
              <a:spcBef>
                <a:spcPts val="0"/>
              </a:spcBef>
              <a:spcAft>
                <a:spcPts val="0"/>
              </a:spcAft>
              <a:buSzPts val="1100"/>
              <a:buChar char="○"/>
            </a:pPr>
            <a:r>
              <a:rPr lang="en"/>
              <a:t>How large is the library? The larger filesize(s), the longer the download will take for website visitors.</a:t>
            </a:r>
            <a:endParaRPr/>
          </a:p>
          <a:p>
            <a:pPr indent="-298450" lvl="1" marL="914400" rtl="0" algn="l">
              <a:spcBef>
                <a:spcPts val="0"/>
              </a:spcBef>
              <a:spcAft>
                <a:spcPts val="0"/>
              </a:spcAft>
              <a:buSzPts val="1100"/>
              <a:buChar char="○"/>
            </a:pPr>
            <a:r>
              <a:rPr lang="en"/>
              <a:t>How well-documented is the library? If they do not have instructions, it may take too long to learn or reverse-engineer for it to be viable.</a:t>
            </a:r>
            <a:endParaRPr/>
          </a:p>
        </p:txBody>
      </p:sp>
      <p:sp>
        <p:nvSpPr>
          <p:cNvPr id="99" name="Google Shape;99;p1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SzPts val="1100"/>
              <a:buChar char="○"/>
            </a:pPr>
            <a:r>
              <a:rPr lang="en"/>
              <a:t>How popular is the library? See if there are a lot of downloads of this software, check to see that people are actively asking questions and talking about it.</a:t>
            </a:r>
            <a:endParaRPr/>
          </a:p>
          <a:p>
            <a:pPr indent="-298450" lvl="1" marL="914400" rtl="0" algn="l">
              <a:spcBef>
                <a:spcPts val="0"/>
              </a:spcBef>
              <a:spcAft>
                <a:spcPts val="0"/>
              </a:spcAft>
              <a:buSzPts val="1100"/>
              <a:buChar char="○"/>
            </a:pPr>
            <a:r>
              <a:rPr lang="en"/>
              <a:t>How new or updated is the library? Ensure that it is mature and that it has been updated. It can be equally risky to try something invented today as it might be to try something that was last updated eight years ago. You want something reliable and established.</a:t>
            </a:r>
            <a:endParaRPr/>
          </a:p>
          <a:p>
            <a:pPr indent="-298450" lvl="1" marL="914400" rtl="0" algn="l">
              <a:spcBef>
                <a:spcPts val="0"/>
              </a:spcBef>
              <a:spcAft>
                <a:spcPts val="0"/>
              </a:spcAft>
              <a:buSzPts val="1100"/>
              <a:buChar char="○"/>
            </a:pPr>
            <a:r>
              <a:rPr lang="en"/>
              <a:t>What sort of licence or usage rights are available? Different software has different rules about how it can be used. Keep an eye out to see if it costs money, or has a limited-use licence of some kind.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644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can we Find Answers to these Questions?</a:t>
            </a:r>
            <a:endParaRPr/>
          </a:p>
        </p:txBody>
      </p:sp>
      <p:sp>
        <p:nvSpPr>
          <p:cNvPr id="105" name="Google Shape;105;p19"/>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you have a problem in mind you are trying to solve, the search often starts with Google. Say we want to be able to very quickly and easily format dates as human-readable strings… we might search “</a:t>
            </a:r>
            <a:r>
              <a:rPr lang="en" u="sng">
                <a:solidFill>
                  <a:schemeClr val="hlink"/>
                </a:solidFill>
                <a:hlinkClick r:id="rId3"/>
              </a:rPr>
              <a:t>JavaScript library date formatting</a:t>
            </a:r>
            <a:r>
              <a:rPr lang="en"/>
              <a:t>”.</a:t>
            </a:r>
            <a:endParaRPr/>
          </a:p>
        </p:txBody>
      </p:sp>
      <p:pic>
        <p:nvPicPr>
          <p:cNvPr id="106" name="Google Shape;106;p19"/>
          <p:cNvPicPr preferRelativeResize="0"/>
          <p:nvPr/>
        </p:nvPicPr>
        <p:blipFill>
          <a:blip r:embed="rId4">
            <a:alphaModFix/>
          </a:blip>
          <a:stretch>
            <a:fillRect/>
          </a:stretch>
        </p:blipFill>
        <p:spPr>
          <a:xfrm>
            <a:off x="5980775" y="2112850"/>
            <a:ext cx="3163225" cy="3030650"/>
          </a:xfrm>
          <a:prstGeom prst="rect">
            <a:avLst/>
          </a:prstGeom>
          <a:noFill/>
          <a:ln>
            <a:noFill/>
          </a:ln>
        </p:spPr>
      </p:pic>
      <p:sp>
        <p:nvSpPr>
          <p:cNvPr id="107" name="Google Shape;107;p19"/>
          <p:cNvSpPr txBox="1"/>
          <p:nvPr/>
        </p:nvSpPr>
        <p:spPr>
          <a:xfrm>
            <a:off x="311725" y="2273025"/>
            <a:ext cx="5349300" cy="23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In your results for a search like this, you may see a mix of official websites for libraries among “The X Best Libraries for Y!” articles. Both are worth having a look at! The great thing about those articles is they’ll often list pros and cons for what is available (make sure to check that the article is recent, though—outdated data isn’t as reliable!)</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rPr lang="en" sz="1300">
                <a:solidFill>
                  <a:schemeClr val="dk2"/>
                </a:solidFill>
                <a:latin typeface="Roboto"/>
                <a:ea typeface="Roboto"/>
                <a:cs typeface="Roboto"/>
                <a:sym typeface="Roboto"/>
              </a:rPr>
              <a:t>Let’s say we were interested in trying to answer our list of questions regarding what’s covered in </a:t>
            </a:r>
            <a:r>
              <a:rPr lang="en" sz="1300" u="sng">
                <a:solidFill>
                  <a:schemeClr val="hlink"/>
                </a:solidFill>
                <a:latin typeface="Roboto"/>
                <a:ea typeface="Roboto"/>
                <a:cs typeface="Roboto"/>
                <a:sym typeface="Roboto"/>
                <a:hlinkClick r:id="rId5"/>
              </a:rPr>
              <a:t>this result</a:t>
            </a: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is Important</a:t>
            </a:r>
            <a:endParaRPr/>
          </a:p>
        </p:txBody>
      </p:sp>
      <p:sp>
        <p:nvSpPr>
          <p:cNvPr id="113" name="Google Shape;113;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 glance, Moment.js sounds like the correct answer, it was a result and spoken of highly in the article. It is old but updated, mature, tried, and true. Visiting their website and </a:t>
            </a:r>
            <a:r>
              <a:rPr lang="en" u="sng">
                <a:solidFill>
                  <a:schemeClr val="hlink"/>
                </a:solidFill>
                <a:hlinkClick r:id="rId3"/>
              </a:rPr>
              <a:t>reading their documentation</a:t>
            </a:r>
            <a:r>
              <a:rPr lang="en"/>
              <a:t>, however, paints a </a:t>
            </a:r>
            <a:r>
              <a:rPr lang="en"/>
              <a:t>picture</a:t>
            </a:r>
            <a:r>
              <a:rPr lang="en"/>
              <a:t> that may give you a different perspective. They recommend trying an alternative that uses more modern and efficient techniques.</a:t>
            </a:r>
            <a:endParaRPr/>
          </a:p>
          <a:p>
            <a:pPr indent="0" lvl="0" marL="0" rtl="0" algn="l">
              <a:spcBef>
                <a:spcPts val="1600"/>
              </a:spcBef>
              <a:spcAft>
                <a:spcPts val="0"/>
              </a:spcAft>
              <a:buNone/>
            </a:pPr>
            <a:r>
              <a:rPr lang="en"/>
              <a:t>Alright, so they actually recommend </a:t>
            </a:r>
            <a:r>
              <a:rPr lang="en" u="sng">
                <a:solidFill>
                  <a:schemeClr val="hlink"/>
                </a:solidFill>
                <a:hlinkClick r:id="rId4"/>
              </a:rPr>
              <a:t>Luxon</a:t>
            </a:r>
            <a:r>
              <a:rPr lang="en"/>
              <a:t>—a modern replacement for Moment.js. If we visit that website, we can look at our questions again. Here’s some info we can gleam from their website and GitHub repository…</a:t>
            </a:r>
            <a:endParaRPr/>
          </a:p>
          <a:p>
            <a:pPr indent="0" lvl="0" marL="0" rtl="0" algn="l">
              <a:spcBef>
                <a:spcPts val="1600"/>
              </a:spcBef>
              <a:spcAft>
                <a:spcPts val="1600"/>
              </a:spcAft>
              <a:buNone/>
            </a:pPr>
            <a:r>
              <a:t/>
            </a:r>
            <a:endParaRPr/>
          </a:p>
        </p:txBody>
      </p:sp>
      <p:sp>
        <p:nvSpPr>
          <p:cNvPr id="114" name="Google Shape;114;p2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File size? 68.8 KB </a:t>
            </a:r>
            <a:r>
              <a:rPr lang="en" u="sng">
                <a:solidFill>
                  <a:schemeClr val="hlink"/>
                </a:solidFill>
                <a:hlinkClick r:id="rId5"/>
              </a:rPr>
              <a:t>minified</a:t>
            </a:r>
            <a:r>
              <a:rPr lang="en"/>
              <a:t>; this is very fair!</a:t>
            </a:r>
            <a:endParaRPr/>
          </a:p>
          <a:p>
            <a:pPr indent="-311150" lvl="0" marL="457200" rtl="0" algn="l">
              <a:spcBef>
                <a:spcPts val="0"/>
              </a:spcBef>
              <a:spcAft>
                <a:spcPts val="0"/>
              </a:spcAft>
              <a:buSzPts val="1300"/>
              <a:buChar char="●"/>
            </a:pPr>
            <a:r>
              <a:rPr lang="en"/>
              <a:t>Well-documented? </a:t>
            </a:r>
            <a:r>
              <a:rPr lang="en" u="sng">
                <a:solidFill>
                  <a:schemeClr val="hlink"/>
                </a:solidFill>
                <a:hlinkClick r:id="rId6"/>
              </a:rPr>
              <a:t>Yes!</a:t>
            </a:r>
            <a:endParaRPr/>
          </a:p>
          <a:p>
            <a:pPr indent="-311150" lvl="0" marL="457200" rtl="0" algn="l">
              <a:spcBef>
                <a:spcPts val="0"/>
              </a:spcBef>
              <a:spcAft>
                <a:spcPts val="0"/>
              </a:spcAft>
              <a:buSzPts val="1300"/>
              <a:buChar char="●"/>
            </a:pPr>
            <a:r>
              <a:rPr lang="en"/>
              <a:t>Popular? </a:t>
            </a:r>
            <a:r>
              <a:rPr lang="en" u="sng">
                <a:solidFill>
                  <a:schemeClr val="hlink"/>
                </a:solidFill>
                <a:hlinkClick r:id="rId7"/>
              </a:rPr>
              <a:t>Visit the GitHub repository</a:t>
            </a:r>
            <a:r>
              <a:rPr lang="en"/>
              <a:t>—it has a healthy number of watches, stars, and forks. There is </a:t>
            </a:r>
            <a:r>
              <a:rPr lang="en" u="sng">
                <a:solidFill>
                  <a:schemeClr val="hlink"/>
                </a:solidFill>
                <a:hlinkClick r:id="rId8"/>
              </a:rPr>
              <a:t>frequent discussion and help</a:t>
            </a:r>
            <a:r>
              <a:rPr lang="en"/>
              <a:t>.</a:t>
            </a:r>
            <a:endParaRPr/>
          </a:p>
          <a:p>
            <a:pPr indent="-311150" lvl="0" marL="457200" rtl="0" algn="l">
              <a:spcBef>
                <a:spcPts val="0"/>
              </a:spcBef>
              <a:spcAft>
                <a:spcPts val="0"/>
              </a:spcAft>
              <a:buSzPts val="1300"/>
              <a:buChar char="●"/>
            </a:pPr>
            <a:r>
              <a:rPr lang="en"/>
              <a:t>Updated frequently? Yep!</a:t>
            </a:r>
            <a:endParaRPr/>
          </a:p>
          <a:p>
            <a:pPr indent="0" lvl="0" marL="0" rtl="0" algn="l">
              <a:spcBef>
                <a:spcPts val="1600"/>
              </a:spcBef>
              <a:spcAft>
                <a:spcPts val="0"/>
              </a:spcAft>
              <a:buNone/>
            </a:pPr>
            <a:r>
              <a:t/>
            </a:r>
            <a:endParaRPr/>
          </a:p>
          <a:p>
            <a:pPr indent="0" lvl="0" marL="0" rtl="0" algn="l">
              <a:spcBef>
                <a:spcPts val="1600"/>
              </a:spcBef>
              <a:spcAft>
                <a:spcPts val="0"/>
              </a:spcAft>
              <a:buNone/>
            </a:pPr>
            <a:br>
              <a:rPr lang="en"/>
            </a:br>
            <a:endParaRPr/>
          </a:p>
          <a:p>
            <a:pPr indent="-311150" lvl="0" marL="457200" rtl="0" algn="l">
              <a:spcBef>
                <a:spcPts val="1600"/>
              </a:spcBef>
              <a:spcAft>
                <a:spcPts val="0"/>
              </a:spcAft>
              <a:buSzPts val="1300"/>
              <a:buChar char="●"/>
            </a:pPr>
            <a:r>
              <a:rPr lang="en"/>
              <a:t>Licence? </a:t>
            </a:r>
            <a:r>
              <a:rPr lang="en" u="sng">
                <a:solidFill>
                  <a:schemeClr val="hlink"/>
                </a:solidFill>
                <a:hlinkClick r:id="rId9"/>
              </a:rPr>
              <a:t>MIT Licence</a:t>
            </a:r>
            <a:r>
              <a:rPr lang="en"/>
              <a:t>; free to use and modify, copyright preserved though!</a:t>
            </a:r>
            <a:endParaRPr/>
          </a:p>
        </p:txBody>
      </p:sp>
      <p:pic>
        <p:nvPicPr>
          <p:cNvPr id="115" name="Google Shape;115;p20"/>
          <p:cNvPicPr preferRelativeResize="0"/>
          <p:nvPr/>
        </p:nvPicPr>
        <p:blipFill>
          <a:blip r:embed="rId10">
            <a:alphaModFix/>
          </a:blip>
          <a:stretch>
            <a:fillRect/>
          </a:stretch>
        </p:blipFill>
        <p:spPr>
          <a:xfrm>
            <a:off x="5021700" y="3029575"/>
            <a:ext cx="4122300" cy="991567"/>
          </a:xfrm>
          <a:prstGeom prst="rect">
            <a:avLst/>
          </a:prstGeom>
          <a:noFill/>
          <a:ln>
            <a:noFill/>
          </a:ln>
        </p:spPr>
      </p:pic>
      <p:pic>
        <p:nvPicPr>
          <p:cNvPr id="116" name="Google Shape;116;p20"/>
          <p:cNvPicPr preferRelativeResize="0"/>
          <p:nvPr/>
        </p:nvPicPr>
        <p:blipFill>
          <a:blip r:embed="rId11">
            <a:alphaModFix/>
          </a:blip>
          <a:stretch>
            <a:fillRect/>
          </a:stretch>
        </p:blipFill>
        <p:spPr>
          <a:xfrm>
            <a:off x="7242624" y="1853575"/>
            <a:ext cx="1743000" cy="19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Readying for Installation</a:t>
            </a:r>
            <a:endParaRPr/>
          </a:p>
        </p:txBody>
      </p:sp>
      <p:sp>
        <p:nvSpPr>
          <p:cNvPr id="122" name="Google Shape;122;p21"/>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always a good idea to check the documentation for the library for </a:t>
            </a:r>
            <a:r>
              <a:rPr lang="en" u="sng">
                <a:solidFill>
                  <a:schemeClr val="hlink"/>
                </a:solidFill>
                <a:hlinkClick r:id="rId3"/>
              </a:rPr>
              <a:t>installation instructions</a:t>
            </a:r>
            <a:r>
              <a:rPr lang="en"/>
              <a:t>. They’ll often point you toward the most optimal methods available for including and using it in your project.</a:t>
            </a:r>
            <a:endParaRPr/>
          </a:p>
          <a:p>
            <a:pPr indent="0" lvl="0" marL="0" rtl="0" algn="l">
              <a:spcBef>
                <a:spcPts val="1600"/>
              </a:spcBef>
              <a:spcAft>
                <a:spcPts val="0"/>
              </a:spcAft>
              <a:buNone/>
            </a:pPr>
            <a:r>
              <a:rPr lang="en"/>
              <a:t>For best download speed of your final website for your website visitors, it is best to check for a minified version of the code source. Minified code is code with all unnecessary characters removed—sometimes things like variable names will be shortened as well, to conserve file size. Thankfully, </a:t>
            </a:r>
            <a:r>
              <a:rPr lang="en" u="sng">
                <a:solidFill>
                  <a:schemeClr val="hlink"/>
                </a:solidFill>
                <a:hlinkClick r:id="rId4"/>
              </a:rPr>
              <a:t>Luxon provides a minified version</a:t>
            </a:r>
            <a:r>
              <a:rPr lang="en"/>
              <a:t> right out of the box, so we don’t have to worry about </a:t>
            </a:r>
            <a:r>
              <a:rPr lang="en" u="sng">
                <a:solidFill>
                  <a:schemeClr val="hlink"/>
                </a:solidFill>
                <a:hlinkClick r:id="rId5"/>
              </a:rPr>
              <a:t>trying to do that on own</a:t>
            </a:r>
            <a:r>
              <a:rPr lang="en"/>
              <a:t>!</a:t>
            </a:r>
            <a:endParaRPr/>
          </a:p>
          <a:p>
            <a:pPr indent="0" lvl="0" marL="0" rtl="0" algn="l">
              <a:spcBef>
                <a:spcPts val="1600"/>
              </a:spcBef>
              <a:spcAft>
                <a:spcPts val="0"/>
              </a:spcAft>
              <a:buNone/>
            </a:pPr>
            <a:r>
              <a:rPr lang="en"/>
              <a:t>To help communicate that code has been minified, you’ll often see it renamed to end in “.min.js”. This tells other developers (and yourself) that this code has already been crunched down to the minimum possible size, which is optimum for the production (launch) environment.</a:t>
            </a:r>
            <a:endParaRPr/>
          </a:p>
          <a:p>
            <a:pPr indent="0" lvl="0" marL="0" rtl="0" algn="l">
              <a:spcBef>
                <a:spcPts val="1600"/>
              </a:spcBef>
              <a:spcAft>
                <a:spcPts val="1600"/>
              </a:spcAft>
              <a:buNone/>
            </a:pPr>
            <a:r>
              <a:rPr lang="en"/>
              <a:t>You’ll want to download the minified file (or any required files as per the installation instructions) to your computer for inclusion in your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most web projects you’ve worked on thus far, you’ve probably set up the files and folders similarly to the following…</a:t>
            </a:r>
            <a:endParaRPr/>
          </a:p>
          <a:p>
            <a:pPr indent="-311150" lvl="0" marL="457200" rtl="0" algn="l">
              <a:spcBef>
                <a:spcPts val="1600"/>
              </a:spcBef>
              <a:spcAft>
                <a:spcPts val="0"/>
              </a:spcAft>
              <a:buSzPts val="1300"/>
              <a:buChar char="●"/>
            </a:pPr>
            <a:r>
              <a:rPr lang="en"/>
              <a:t>css</a:t>
            </a:r>
            <a:endParaRPr/>
          </a:p>
          <a:p>
            <a:pPr indent="-298450" lvl="1" marL="914400" rtl="0" algn="l">
              <a:spcBef>
                <a:spcPts val="0"/>
              </a:spcBef>
              <a:spcAft>
                <a:spcPts val="0"/>
              </a:spcAft>
              <a:buSzPts val="1100"/>
              <a:buChar char="○"/>
            </a:pPr>
            <a:r>
              <a:rPr lang="en"/>
              <a:t>main.css</a:t>
            </a:r>
            <a:endParaRPr/>
          </a:p>
          <a:p>
            <a:pPr indent="-311150" lvl="0" marL="457200" rtl="0" algn="l">
              <a:spcBef>
                <a:spcPts val="0"/>
              </a:spcBef>
              <a:spcAft>
                <a:spcPts val="0"/>
              </a:spcAft>
              <a:buSzPts val="1300"/>
              <a:buChar char="●"/>
            </a:pPr>
            <a:r>
              <a:rPr lang="en"/>
              <a:t>js</a:t>
            </a:r>
            <a:endParaRPr/>
          </a:p>
          <a:p>
            <a:pPr indent="-298450" lvl="1" marL="914400" rtl="0" algn="l">
              <a:spcBef>
                <a:spcPts val="0"/>
              </a:spcBef>
              <a:spcAft>
                <a:spcPts val="0"/>
              </a:spcAft>
              <a:buSzPts val="1100"/>
              <a:buChar char="○"/>
            </a:pPr>
            <a:r>
              <a:rPr lang="en"/>
              <a:t>scripts.js</a:t>
            </a:r>
            <a:endParaRPr/>
          </a:p>
          <a:p>
            <a:pPr indent="-311150" lvl="0" marL="457200" rtl="0" algn="l">
              <a:spcBef>
                <a:spcPts val="0"/>
              </a:spcBef>
              <a:spcAft>
                <a:spcPts val="0"/>
              </a:spcAft>
              <a:buSzPts val="1300"/>
              <a:buChar char="●"/>
            </a:pPr>
            <a:r>
              <a:rPr lang="en"/>
              <a:t>img</a:t>
            </a:r>
            <a:endParaRPr/>
          </a:p>
          <a:p>
            <a:pPr indent="-298450" lvl="1" marL="914400" rtl="0" algn="l">
              <a:spcBef>
                <a:spcPts val="0"/>
              </a:spcBef>
              <a:spcAft>
                <a:spcPts val="0"/>
              </a:spcAft>
              <a:buSzPts val="1100"/>
              <a:buChar char="○"/>
            </a:pPr>
            <a:r>
              <a:rPr lang="en"/>
              <a:t>(image files)</a:t>
            </a:r>
            <a:endParaRPr/>
          </a:p>
          <a:p>
            <a:pPr indent="-311150" lvl="0" marL="457200" rtl="0" algn="l">
              <a:spcBef>
                <a:spcPts val="0"/>
              </a:spcBef>
              <a:spcAft>
                <a:spcPts val="0"/>
              </a:spcAft>
              <a:buSzPts val="1300"/>
              <a:buChar char="●"/>
            </a:pPr>
            <a:r>
              <a:rPr lang="en"/>
              <a:t>Index.html</a:t>
            </a:r>
            <a:endParaRPr/>
          </a:p>
          <a:p>
            <a:pPr indent="0" lvl="0" marL="0" rtl="0" algn="l">
              <a:spcBef>
                <a:spcPts val="1600"/>
              </a:spcBef>
              <a:spcAft>
                <a:spcPts val="1600"/>
              </a:spcAft>
              <a:buNone/>
            </a:pPr>
            <a:r>
              <a:rPr lang="en"/>
              <a:t>This is great for the files we’ve worked on thus far! However, when including libraries, it is recommended we add a new folder called “vendors.”</a:t>
            </a:r>
            <a:endParaRPr/>
          </a:p>
        </p:txBody>
      </p:sp>
      <p:sp>
        <p:nvSpPr>
          <p:cNvPr id="128" name="Google Shape;128;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Structuring your Project</a:t>
            </a:r>
            <a:endParaRPr/>
          </a:p>
        </p:txBody>
      </p:sp>
      <p:sp>
        <p:nvSpPr>
          <p:cNvPr id="129" name="Google Shape;129;p2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not a hard and fast rule, perse, but it is important you have a reliable way to communicate which parts of your project are original, and which are library and framework add-ons. This folder might end up looking something like the following, to help you keep organized…</a:t>
            </a:r>
            <a:endParaRPr/>
          </a:p>
          <a:p>
            <a:pPr indent="-311150" lvl="0" marL="457200" rtl="0" algn="l">
              <a:spcBef>
                <a:spcPts val="1600"/>
              </a:spcBef>
              <a:spcAft>
                <a:spcPts val="0"/>
              </a:spcAft>
              <a:buSzPts val="1300"/>
              <a:buChar char="●"/>
            </a:pPr>
            <a:r>
              <a:rPr lang="en"/>
              <a:t>vendors</a:t>
            </a:r>
            <a:endParaRPr/>
          </a:p>
          <a:p>
            <a:pPr indent="-298450" lvl="1" marL="914400" rtl="0" algn="l">
              <a:spcBef>
                <a:spcPts val="0"/>
              </a:spcBef>
              <a:spcAft>
                <a:spcPts val="0"/>
              </a:spcAft>
              <a:buSzPts val="1100"/>
              <a:buChar char="○"/>
            </a:pPr>
            <a:r>
              <a:rPr lang="en"/>
              <a:t>luxon</a:t>
            </a:r>
            <a:endParaRPr/>
          </a:p>
          <a:p>
            <a:pPr indent="-298450" lvl="2" marL="1371600" rtl="0" algn="l">
              <a:spcBef>
                <a:spcPts val="0"/>
              </a:spcBef>
              <a:spcAft>
                <a:spcPts val="0"/>
              </a:spcAft>
              <a:buSzPts val="1100"/>
              <a:buChar char="■"/>
            </a:pPr>
            <a:r>
              <a:rPr lang="en"/>
              <a:t>luxon.min.js</a:t>
            </a:r>
            <a:endParaRPr/>
          </a:p>
          <a:p>
            <a:pPr indent="-298450" lvl="2" marL="1371600" rtl="0" algn="l">
              <a:spcBef>
                <a:spcPts val="0"/>
              </a:spcBef>
              <a:spcAft>
                <a:spcPts val="0"/>
              </a:spcAft>
              <a:buSzPts val="1100"/>
              <a:buChar char="■"/>
            </a:pPr>
            <a:r>
              <a:rPr lang="en"/>
              <a:t>licence.md</a:t>
            </a:r>
            <a:endParaRPr/>
          </a:p>
          <a:p>
            <a:pPr indent="-298450" lvl="1" marL="914400" rtl="0" algn="l">
              <a:spcBef>
                <a:spcPts val="0"/>
              </a:spcBef>
              <a:spcAft>
                <a:spcPts val="0"/>
              </a:spcAft>
              <a:buSzPts val="1100"/>
              <a:buChar char="○"/>
            </a:pPr>
            <a:r>
              <a:rPr lang="en"/>
              <a:t>other-larger-library</a:t>
            </a:r>
            <a:endParaRPr/>
          </a:p>
          <a:p>
            <a:pPr indent="-298450" lvl="2" marL="1371600" rtl="0" algn="l">
              <a:spcBef>
                <a:spcPts val="0"/>
              </a:spcBef>
              <a:spcAft>
                <a:spcPts val="0"/>
              </a:spcAft>
              <a:buSzPts val="1100"/>
              <a:buChar char="■"/>
            </a:pPr>
            <a:r>
              <a:rPr lang="en"/>
              <a:t>js</a:t>
            </a:r>
            <a:endParaRPr/>
          </a:p>
          <a:p>
            <a:pPr indent="-298450" lvl="3" marL="1828800" rtl="0" algn="l">
              <a:spcBef>
                <a:spcPts val="0"/>
              </a:spcBef>
              <a:spcAft>
                <a:spcPts val="0"/>
              </a:spcAft>
              <a:buSzPts val="1100"/>
              <a:buChar char="●"/>
            </a:pPr>
            <a:r>
              <a:rPr lang="en"/>
              <a:t>Other-library.min.js</a:t>
            </a:r>
            <a:endParaRPr/>
          </a:p>
          <a:p>
            <a:pPr indent="-298450" lvl="2" marL="1371600" rtl="0" algn="l">
              <a:spcBef>
                <a:spcPts val="0"/>
              </a:spcBef>
              <a:spcAft>
                <a:spcPts val="0"/>
              </a:spcAft>
              <a:buSzPts val="1100"/>
              <a:buChar char="■"/>
            </a:pPr>
            <a:r>
              <a:rPr lang="en"/>
              <a:t>css</a:t>
            </a:r>
            <a:endParaRPr/>
          </a:p>
          <a:p>
            <a:pPr indent="-298450" lvl="3" marL="1828800" rtl="0" algn="l">
              <a:spcBef>
                <a:spcPts val="0"/>
              </a:spcBef>
              <a:spcAft>
                <a:spcPts val="0"/>
              </a:spcAft>
              <a:buSzPts val="1100"/>
              <a:buChar char="●"/>
            </a:pPr>
            <a:r>
              <a:rPr lang="en"/>
              <a:t>other-library.min.css</a:t>
            </a:r>
            <a:endParaRPr/>
          </a:p>
          <a:p>
            <a:pPr indent="-298450" lvl="2" marL="1371600" rtl="0" algn="l">
              <a:spcBef>
                <a:spcPts val="0"/>
              </a:spcBef>
              <a:spcAft>
                <a:spcPts val="0"/>
              </a:spcAft>
              <a:buSzPts val="1100"/>
              <a:buChar char="■"/>
            </a:pPr>
            <a:r>
              <a:rPr lang="en"/>
              <a:t>licence.md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007C41"/>
      </a:dk1>
      <a:lt1>
        <a:srgbClr val="FFFFFF"/>
      </a:lt1>
      <a:dk2>
        <a:srgbClr val="666666"/>
      </a:dk2>
      <a:lt2>
        <a:srgbClr val="626B73"/>
      </a:lt2>
      <a:accent1>
        <a:srgbClr val="FFDB05"/>
      </a:accent1>
      <a:accent2>
        <a:srgbClr val="FFDB05"/>
      </a:accent2>
      <a:accent3>
        <a:srgbClr val="007C41"/>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