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3CBE45-21E8-4050-9F78-B5A94E11EA5D}">
  <a:tblStyle styleId="{FA3CBE45-21E8-4050-9F78-B5A94E11E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2316d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2316d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67f53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67f53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67f532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67f532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25" y="1500025"/>
            <a:ext cx="85206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Recursion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Recursion is a programming technique using a function which calls itself one or more times until a specific condition is met, at which each </a:t>
            </a:r>
            <a:r>
              <a:rPr lang="en" sz="1800"/>
              <a:t>repetition</a:t>
            </a:r>
            <a:r>
              <a:rPr lang="en" sz="1800"/>
              <a:t> is processed from the last one called to the first. The specific condition is known as a base condition, and exists so that the function does not call on itself indefinitely. Recursion is made for problems that can be broken down into smaller </a:t>
            </a:r>
            <a:r>
              <a:rPr lang="en" sz="1800"/>
              <a:t>repetitive</a:t>
            </a:r>
            <a:r>
              <a:rPr lang="en" sz="1800"/>
              <a:t> problems. It is good for problems that have many possible branches and would otherwise be very difficult to solve with iteration. </a:t>
            </a:r>
            <a:endParaRPr sz="18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recursion?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22025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Let's</a:t>
            </a:r>
            <a:r>
              <a:rPr lang="en" sz="1800"/>
              <a:t> write a program which finds the factorial of a number using recursion. As we can see, the base condition is set to be 1 inclusive, and we can tell the program is recursive since the return statement of the function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factorial() </a:t>
            </a:r>
            <a:r>
              <a:rPr lang="en" sz="1800"/>
              <a:t>involves another call of itself. Next, let’s run trace through the running of the program.</a:t>
            </a:r>
            <a:endParaRPr sz="18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Example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9465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factorial(i) {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if (i == 0){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return 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return i * factorial(i-1);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console.log(factorial(6));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Example Tracing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{FA3CBE45-21E8-4050-9F78-B5A94E11EA5D}</a:tableStyleId>
              </a:tblPr>
              <a:tblGrid>
                <a:gridCol w="1222900"/>
                <a:gridCol w="36031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Run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Statement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of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* (6-1) = 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 * </a:t>
                      </a:r>
                      <a:r>
                        <a:rPr lang="en"/>
                        <a:t>(6-1)</a:t>
                      </a:r>
                      <a:r>
                        <a:rPr lang="en"/>
                        <a:t>) * (5-1) = 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(6 * (6-1)) * (5-1)) * (4-1) = 360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((6 * (6-1)) * (5-1)) * (4-1)) * (3-1)</a:t>
                      </a:r>
                      <a:r>
                        <a:rPr lang="en"/>
                        <a:t> = 720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(((6 * (6-1)) * (5-1)) * (4-1)) * (3-1)) * (2-1)</a:t>
                      </a:r>
                      <a:r>
                        <a:rPr lang="en"/>
                        <a:t> = 720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of i is 0, 1 is returned and function run breaks.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7C41"/>
      </a:dk1>
      <a:lt1>
        <a:srgbClr val="FFFFFF"/>
      </a:lt1>
      <a:dk2>
        <a:srgbClr val="666666"/>
      </a:dk2>
      <a:lt2>
        <a:srgbClr val="626B73"/>
      </a:lt2>
      <a:accent1>
        <a:srgbClr val="FFDB05"/>
      </a:accent1>
      <a:accent2>
        <a:srgbClr val="FFDB05"/>
      </a:accent2>
      <a:accent3>
        <a:srgbClr val="007C41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