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391" r:id="rId2"/>
    <p:sldId id="307" r:id="rId3"/>
    <p:sldId id="354" r:id="rId4"/>
    <p:sldId id="356" r:id="rId5"/>
    <p:sldId id="357" r:id="rId6"/>
    <p:sldId id="278" r:id="rId7"/>
    <p:sldId id="404" r:id="rId8"/>
    <p:sldId id="281" r:id="rId9"/>
    <p:sldId id="282" r:id="rId10"/>
    <p:sldId id="284" r:id="rId11"/>
    <p:sldId id="324" r:id="rId12"/>
    <p:sldId id="285" r:id="rId13"/>
    <p:sldId id="287" r:id="rId14"/>
    <p:sldId id="325" r:id="rId15"/>
    <p:sldId id="326" r:id="rId16"/>
    <p:sldId id="290" r:id="rId17"/>
    <p:sldId id="291" r:id="rId18"/>
    <p:sldId id="31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359" r:id="rId30"/>
    <p:sldId id="370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3" r:id="rId41"/>
    <p:sldId id="403" r:id="rId42"/>
    <p:sldId id="385" r:id="rId43"/>
    <p:sldId id="386" r:id="rId44"/>
    <p:sldId id="387" r:id="rId45"/>
    <p:sldId id="392" r:id="rId46"/>
    <p:sldId id="362" r:id="rId47"/>
    <p:sldId id="300" r:id="rId48"/>
    <p:sldId id="366" r:id="rId49"/>
    <p:sldId id="363" r:id="rId50"/>
    <p:sldId id="364" r:id="rId51"/>
    <p:sldId id="304" r:id="rId52"/>
    <p:sldId id="368" r:id="rId53"/>
    <p:sldId id="36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24" autoAdjust="0"/>
  </p:normalViewPr>
  <p:slideViewPr>
    <p:cSldViewPr>
      <p:cViewPr>
        <p:scale>
          <a:sx n="73" d="100"/>
          <a:sy n="73" d="100"/>
        </p:scale>
        <p:origin x="-118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 Distriution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0382596406218451E-2"/>
                  <c:y val="0.1421622829061260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20%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27%</a:t>
                    </a:r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30%</a:t>
                    </a:r>
                    <a:endParaRPr lang="en-US" dirty="0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1">
                  <c:v>Planning = 10%</c:v>
                </c:pt>
                <c:pt idx="2">
                  <c:v>Analysis = 17%</c:v>
                </c:pt>
                <c:pt idx="3">
                  <c:v>Design = 20%</c:v>
                </c:pt>
                <c:pt idx="4">
                  <c:v>Coding = 26%</c:v>
                </c:pt>
                <c:pt idx="5">
                  <c:v>Testing = 30%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1">
                  <c:v>0.1</c:v>
                </c:pt>
                <c:pt idx="2">
                  <c:v>0.17</c:v>
                </c:pt>
                <c:pt idx="3">
                  <c:v>0.2</c:v>
                </c:pt>
                <c:pt idx="4">
                  <c:v>0.27</c:v>
                </c:pt>
                <c:pt idx="5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b"/>
      <c:legendEntry>
        <c:idx val="0"/>
        <c:delete val="1"/>
      </c:legendEntry>
      <c:layout/>
      <c:overlay val="0"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7609C-5028-41D7-AF2D-FA2D1C1AC162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B1FA-230A-4237-8168-804D52A4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146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4FE5E-1FCC-414A-8171-0D5B3EAC958C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4F1AF-2B11-4518-8AEE-F6D8C7B6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70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4F1AF-2B11-4518-8AEE-F6D8C7B6B743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851ABB2-25D9-4A2A-B7E6-7ADB94220C49}" type="datetime1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9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4F1AF-2B11-4518-8AEE-F6D8C7B6B743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DF4C74B-0CDB-418C-A5E9-F02ABECB58A6}" type="datetime1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0BA59C-C6A4-4911-84D1-7AD172B05C6E}" type="datetime1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1AF-2B11-4518-8AEE-F6D8C7B6B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4F1AF-2B11-4518-8AEE-F6D8C7B6B743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1C1AFF5-BA47-41C7-8DDE-E9810FF785CB}" type="datetime1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0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4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63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803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0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7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2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828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8303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171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73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2509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0479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2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2217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456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5232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0590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9029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3489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271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59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6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78358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61792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21852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802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23262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03504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70666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973947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5619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578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0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90655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8404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16944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4572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062273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31176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74247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6377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06138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418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697749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419067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46454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144410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96333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49161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512538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38037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967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104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50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3626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982699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550750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14859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5649253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-123444" y="2895600"/>
            <a:ext cx="1150033" cy="685800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extLst/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7264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8BA772-B7EF-478B-B26B-F284C72D1D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4" r:id="rId21"/>
    <p:sldLayoutId id="2147483695" r:id="rId22"/>
    <p:sldLayoutId id="2147483697" r:id="rId23"/>
    <p:sldLayoutId id="2147483700" r:id="rId24"/>
    <p:sldLayoutId id="2147483701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16" r:id="rId32"/>
    <p:sldLayoutId id="2147483717" r:id="rId33"/>
    <p:sldLayoutId id="2147483718" r:id="rId34"/>
    <p:sldLayoutId id="2147483719" r:id="rId35"/>
    <p:sldLayoutId id="2147483755" r:id="rId36"/>
    <p:sldLayoutId id="2147483756" r:id="rId37"/>
    <p:sldLayoutId id="2147483757" r:id="rId38"/>
    <p:sldLayoutId id="2147483758" r:id="rId39"/>
    <p:sldLayoutId id="2147483761" r:id="rId40"/>
    <p:sldLayoutId id="2147483762" r:id="rId41"/>
    <p:sldLayoutId id="2147483763" r:id="rId42"/>
    <p:sldLayoutId id="2147483764" r:id="rId43"/>
    <p:sldLayoutId id="2147483766" r:id="rId44"/>
    <p:sldLayoutId id="2147483769" r:id="rId45"/>
    <p:sldLayoutId id="2147483770" r:id="rId46"/>
    <p:sldLayoutId id="2147483771" r:id="rId47"/>
    <p:sldLayoutId id="2147483772" r:id="rId48"/>
    <p:sldLayoutId id="2147483773" r:id="rId49"/>
    <p:sldLayoutId id="2147483774" r:id="rId50"/>
    <p:sldLayoutId id="2147483775" r:id="rId51"/>
    <p:sldLayoutId id="2147483776" r:id="rId52"/>
    <p:sldLayoutId id="2147483777" r:id="rId53"/>
    <p:sldLayoutId id="2147483779" r:id="rId54"/>
    <p:sldLayoutId id="2147483781" r:id="rId55"/>
    <p:sldLayoutId id="2147483782" r:id="rId56"/>
    <p:sldLayoutId id="2147483783" r:id="rId57"/>
    <p:sldLayoutId id="2147483784" r:id="rId58"/>
    <p:sldLayoutId id="2147483785" r:id="rId59"/>
    <p:sldLayoutId id="2147483786" r:id="rId60"/>
    <p:sldLayoutId id="2147483787" r:id="rId61"/>
    <p:sldLayoutId id="2147483788" r:id="rId62"/>
    <p:sldLayoutId id="2147483789" r:id="rId63"/>
    <p:sldLayoutId id="2147483790" r:id="rId64"/>
    <p:sldLayoutId id="2147483791" r:id="rId6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office/" TargetMode="External"/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2" y="2819400"/>
            <a:ext cx="5676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Requirement </a:t>
            </a:r>
            <a:r>
              <a:rPr lang="en-GB" sz="3200" kern="0" dirty="0">
                <a:solidFill>
                  <a:schemeClr val="bg1"/>
                </a:solidFill>
              </a:rPr>
              <a:t>Engineering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4900" y="1911441"/>
            <a:ext cx="662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 smtClean="0"/>
              <a:t>1</a:t>
            </a:r>
            <a:r>
              <a:rPr lang="en-US" sz="2800" b="1" dirty="0" smtClean="0"/>
              <a:t> </a:t>
            </a:r>
            <a:r>
              <a:rPr lang="en-US" sz="2800" dirty="0"/>
              <a:t>User Requirements</a:t>
            </a:r>
          </a:p>
          <a:p>
            <a:pPr lvl="0">
              <a:lnSpc>
                <a:spcPct val="150000"/>
              </a:lnSpc>
            </a:pPr>
            <a:r>
              <a:rPr lang="en-US" sz="2800" dirty="0" smtClean="0"/>
              <a:t>2 </a:t>
            </a:r>
            <a:r>
              <a:rPr lang="en-US" sz="2800" dirty="0"/>
              <a:t>System Requirements</a:t>
            </a:r>
          </a:p>
          <a:p>
            <a:pPr lvl="0">
              <a:lnSpc>
                <a:spcPct val="150000"/>
              </a:lnSpc>
            </a:pPr>
            <a:r>
              <a:rPr lang="en-US" sz="2800" dirty="0" smtClean="0"/>
              <a:t>3 </a:t>
            </a:r>
            <a:r>
              <a:rPr lang="en-US" sz="2800" dirty="0"/>
              <a:t>Functional Requirements</a:t>
            </a:r>
          </a:p>
          <a:p>
            <a:pPr lvl="0">
              <a:lnSpc>
                <a:spcPct val="150000"/>
              </a:lnSpc>
            </a:pPr>
            <a:r>
              <a:rPr lang="en-US" sz="2800" dirty="0" smtClean="0"/>
              <a:t>4 </a:t>
            </a:r>
            <a:r>
              <a:rPr lang="en-US" sz="2800" dirty="0"/>
              <a:t>Non-Functional Requirements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4853" y="6154783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User Requirements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622" y="1681988"/>
            <a:ext cx="78105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Use security to access the System. </a:t>
            </a:r>
            <a:endParaRPr lang="en-US" sz="2000" dirty="0" smtClean="0"/>
          </a:p>
          <a:p>
            <a:pPr marL="342900" lvl="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Identify type of user by matching their employee ID and password. </a:t>
            </a:r>
            <a:endParaRPr lang="en-US" sz="2000" dirty="0" smtClean="0"/>
          </a:p>
          <a:p>
            <a:pPr marL="342900" lvl="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Admin can manage whole system</a:t>
            </a:r>
            <a:r>
              <a:rPr lang="en-US" sz="2000" dirty="0" smtClean="0"/>
              <a:t>.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000" dirty="0"/>
              <a:t>Employee can </a:t>
            </a:r>
            <a:r>
              <a:rPr lang="en-US" sz="2000" dirty="0" smtClean="0"/>
              <a:t>give</a:t>
            </a:r>
            <a:r>
              <a:rPr lang="en-US" sz="2000" dirty="0"/>
              <a:t> </a:t>
            </a:r>
            <a:r>
              <a:rPr lang="en-US" sz="2000" dirty="0" smtClean="0"/>
              <a:t>daily </a:t>
            </a:r>
            <a:r>
              <a:rPr lang="en-US" sz="2000" dirty="0"/>
              <a:t>attendance/ apply for leave/ View </a:t>
            </a:r>
            <a:r>
              <a:rPr lang="en-US" sz="2000" dirty="0" smtClean="0"/>
              <a:t>tasks, quality ranking. 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000" dirty="0"/>
          </a:p>
          <a:p>
            <a:pPr lvl="0"/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0018" y="6183086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System Requirements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500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/>
              <a:t> </a:t>
            </a:r>
          </a:p>
        </p:txBody>
      </p:sp>
      <p:sp>
        <p:nvSpPr>
          <p:cNvPr id="14" name="Round Same Side Corner Rectangle 4"/>
          <p:cNvSpPr/>
          <p:nvPr/>
        </p:nvSpPr>
        <p:spPr>
          <a:xfrm>
            <a:off x="3826491" y="1450056"/>
            <a:ext cx="5088911" cy="40714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47625" rIns="95250" bIns="47625" numCol="1" spcCol="1270" anchor="ctr" anchorCtr="0">
            <a:noAutofit/>
          </a:bodyPr>
          <a:lstStyle/>
          <a:p>
            <a:pPr lvl="1"/>
            <a:r>
              <a:rPr lang="en-US" sz="2000" dirty="0"/>
              <a:t>If user wants to access the system then login required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Admin will </a:t>
            </a:r>
            <a:r>
              <a:rPr lang="en-US" sz="2000" dirty="0" smtClean="0"/>
              <a:t>add new employee </a:t>
            </a:r>
            <a:r>
              <a:rPr lang="en-US" sz="2000" dirty="0"/>
              <a:t>and give ID and password to access system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With valid ID and password employee can access system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Invalid user won’t be access to the system.</a:t>
            </a:r>
          </a:p>
          <a:p>
            <a:pPr marL="0" lvl="1" algn="just" defTabSz="11112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2000" kern="1200" dirty="0"/>
          </a:p>
        </p:txBody>
      </p:sp>
      <p:pic>
        <p:nvPicPr>
          <p:cNvPr id="8196" name="Picture 4" descr="Image result for presentation banner clip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r="53794" b="55378"/>
          <a:stretch/>
        </p:blipFill>
        <p:spPr bwMode="auto">
          <a:xfrm>
            <a:off x="1143000" y="1143000"/>
            <a:ext cx="2514600" cy="54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1676400"/>
            <a:ext cx="190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3600" dirty="0" smtClean="0"/>
          </a:p>
          <a:p>
            <a:pPr lvl="0"/>
            <a:r>
              <a:rPr lang="en-US" sz="3600" dirty="0" smtClean="0"/>
              <a:t>Use </a:t>
            </a:r>
            <a:r>
              <a:rPr lang="en-US" sz="3600" dirty="0"/>
              <a:t>security to access.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System Requirements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500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/>
              <a:t> </a:t>
            </a:r>
          </a:p>
        </p:txBody>
      </p:sp>
      <p:sp>
        <p:nvSpPr>
          <p:cNvPr id="14" name="Round Same Side Corner Rectangle 4"/>
          <p:cNvSpPr/>
          <p:nvPr/>
        </p:nvSpPr>
        <p:spPr>
          <a:xfrm>
            <a:off x="3826491" y="1491196"/>
            <a:ext cx="5088911" cy="40714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47625" rIns="95250" bIns="47625" numCol="1" spcCol="1270" anchor="ctr" anchorCtr="0">
            <a:noAutofit/>
          </a:bodyPr>
          <a:lstStyle/>
          <a:p>
            <a:pPr lvl="1"/>
            <a:r>
              <a:rPr lang="en-US" sz="2400" dirty="0"/>
              <a:t>Create user role while registering an employee by assigning user type</a:t>
            </a:r>
            <a:r>
              <a:rPr lang="en-US" sz="2400" dirty="0" smtClean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400" dirty="0"/>
              <a:t>Detect user type by employee ID while login</a:t>
            </a:r>
            <a:r>
              <a:rPr lang="en-US" sz="2400" dirty="0" smtClean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400" dirty="0"/>
              <a:t>Provide access to the system according their role.</a:t>
            </a:r>
            <a:endParaRPr lang="en-US" sz="2000" dirty="0"/>
          </a:p>
        </p:txBody>
      </p:sp>
      <p:pic>
        <p:nvPicPr>
          <p:cNvPr id="8196" name="Picture 4" descr="Image result for presentation banner clip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r="53794" b="55378"/>
          <a:stretch/>
        </p:blipFill>
        <p:spPr bwMode="auto">
          <a:xfrm>
            <a:off x="1143000" y="1217649"/>
            <a:ext cx="2514600" cy="54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5333" y="1981004"/>
            <a:ext cx="19050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dirty="0" smtClean="0"/>
              <a:t>Identify </a:t>
            </a:r>
            <a:r>
              <a:rPr lang="en-US" sz="2100" dirty="0"/>
              <a:t>type of user by matching their employee </a:t>
            </a:r>
            <a:r>
              <a:rPr lang="en-US" sz="2100" dirty="0" smtClean="0"/>
              <a:t>ID and password, and </a:t>
            </a:r>
            <a:r>
              <a:rPr lang="en-US" sz="2100" dirty="0"/>
              <a:t>access them to the system by their role.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790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System Requirements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500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/>
              <a:t> </a:t>
            </a:r>
          </a:p>
        </p:txBody>
      </p:sp>
      <p:sp>
        <p:nvSpPr>
          <p:cNvPr id="14" name="Round Same Side Corner Rectangle 4"/>
          <p:cNvSpPr/>
          <p:nvPr/>
        </p:nvSpPr>
        <p:spPr>
          <a:xfrm>
            <a:off x="3826491" y="1450056"/>
            <a:ext cx="5088911" cy="40714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47625" rIns="95250" bIns="47625" numCol="1" spcCol="1270" anchor="ctr" anchorCtr="0">
            <a:noAutofit/>
          </a:bodyPr>
          <a:lstStyle/>
          <a:p>
            <a:pPr lvl="1"/>
            <a:r>
              <a:rPr lang="en-US" sz="2400" dirty="0" smtClean="0"/>
              <a:t>Admin can view, edit, update any of the information</a:t>
            </a:r>
            <a:endParaRPr lang="en-US" sz="2400" dirty="0"/>
          </a:p>
        </p:txBody>
      </p:sp>
      <p:pic>
        <p:nvPicPr>
          <p:cNvPr id="8196" name="Picture 4" descr="Image result for presentation banner clip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r="53794" b="55378"/>
          <a:stretch/>
        </p:blipFill>
        <p:spPr bwMode="auto">
          <a:xfrm>
            <a:off x="1143000" y="1143000"/>
            <a:ext cx="2514600" cy="54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1676401"/>
            <a:ext cx="190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 smtClean="0"/>
              <a:t>Admin </a:t>
            </a:r>
            <a:r>
              <a:rPr lang="en-US" sz="3200" dirty="0"/>
              <a:t>can manage whole system.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System Requirements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90500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/>
              <a:t> </a:t>
            </a:r>
          </a:p>
        </p:txBody>
      </p:sp>
      <p:sp>
        <p:nvSpPr>
          <p:cNvPr id="14" name="Round Same Side Corner Rectangle 4"/>
          <p:cNvSpPr/>
          <p:nvPr/>
        </p:nvSpPr>
        <p:spPr>
          <a:xfrm>
            <a:off x="3826491" y="1450056"/>
            <a:ext cx="5088911" cy="48745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50" tIns="47625" rIns="95250" bIns="47625" numCol="1" spcCol="1270" anchor="ctr" anchorCtr="0">
            <a:no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sz="2100" dirty="0" smtClean="0"/>
              <a:t>Identify by login</a:t>
            </a:r>
            <a:endParaRPr lang="en-US" sz="21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100" dirty="0" smtClean="0"/>
              <a:t>Create page according to employee information</a:t>
            </a:r>
            <a:endParaRPr lang="en-US" sz="2100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100" dirty="0" smtClean="0"/>
              <a:t>Create </a:t>
            </a:r>
            <a:r>
              <a:rPr lang="en-US" sz="2100" dirty="0"/>
              <a:t>option for giving daily attendance.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100" dirty="0"/>
              <a:t>View attendance log of his own.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100" dirty="0"/>
              <a:t>Allow to apply for leave.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100" dirty="0" smtClean="0"/>
              <a:t>View </a:t>
            </a:r>
            <a:r>
              <a:rPr lang="en-US" sz="2100" dirty="0"/>
              <a:t>leave application details.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100" dirty="0"/>
              <a:t>View </a:t>
            </a:r>
            <a:r>
              <a:rPr lang="en-US" sz="2100" dirty="0" smtClean="0"/>
              <a:t>project monitoring task and submit task.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100" dirty="0" smtClean="0"/>
              <a:t>View employee quality ranking.</a:t>
            </a:r>
            <a:endParaRPr lang="en-US" sz="2100" dirty="0"/>
          </a:p>
        </p:txBody>
      </p:sp>
      <p:pic>
        <p:nvPicPr>
          <p:cNvPr id="8196" name="Picture 4" descr="Image result for presentation banner clip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r="53794" b="55378"/>
          <a:stretch/>
        </p:blipFill>
        <p:spPr bwMode="auto">
          <a:xfrm>
            <a:off x="1143000" y="1143000"/>
            <a:ext cx="2514600" cy="54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1600" y="1676400"/>
            <a:ext cx="213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Employee </a:t>
            </a:r>
            <a:r>
              <a:rPr lang="en-US" sz="2400" dirty="0"/>
              <a:t>can give daily attendance/ apply for leave/ </a:t>
            </a:r>
            <a:r>
              <a:rPr lang="en-US" sz="2400" dirty="0" smtClean="0"/>
              <a:t>view tasks, </a:t>
            </a:r>
            <a:r>
              <a:rPr lang="en-US" sz="2400" dirty="0" err="1" smtClean="0"/>
              <a:t>payslip</a:t>
            </a:r>
            <a:r>
              <a:rPr lang="en-US" sz="2400" dirty="0" smtClean="0"/>
              <a:t> and </a:t>
            </a:r>
            <a:r>
              <a:rPr lang="en-US" sz="2400" dirty="0"/>
              <a:t>quality ranking.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9314"/>
            <a:ext cx="5410200" cy="83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26616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Functional Requirement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3502" y="1288465"/>
            <a:ext cx="689610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hangingPunct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Login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management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971550" lvl="1" indent="-514350" hangingPunct="0">
              <a:buFont typeface="+mj-lt"/>
              <a:buAutoNum type="arabicPeriod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Employee management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971550" lvl="1" indent="-514350" hangingPunct="0">
              <a:buFont typeface="+mj-lt"/>
              <a:buAutoNum type="arabicPeriod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Attendance management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971550" lvl="1" indent="-514350" hangingPunct="0">
              <a:buFont typeface="+mj-lt"/>
              <a:buAutoNum type="arabicPeriod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Leave management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971550" lvl="1" indent="-514350" hangingPunct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Payroll System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971550" lvl="1" indent="-514350" hangingPunct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Project Monitoring</a:t>
            </a:r>
          </a:p>
          <a:p>
            <a:pPr marL="971550" lvl="1" indent="-514350" hangingPunct="0">
              <a:buFont typeface="+mj-lt"/>
              <a:buAutoNum type="arabicPeriod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Employee Quality Ranking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971550" lvl="1" indent="-514350" hangingPunct="0">
              <a:buFont typeface="+mj-lt"/>
              <a:buAutoNum type="arabicPeriod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Report generates.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2676" y="6167846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Non-Functional Requirement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600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endParaRPr lang="en-US" sz="2400" dirty="0" smtClean="0"/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Pages </a:t>
            </a:r>
            <a:r>
              <a:rPr lang="en-US" sz="2400" dirty="0"/>
              <a:t>are loaded within few </a:t>
            </a:r>
            <a:r>
              <a:rPr lang="en-US" sz="2400" dirty="0" smtClean="0"/>
              <a:t>second</a:t>
            </a:r>
          </a:p>
          <a:p>
            <a:pPr marL="457200" lvl="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All user can use simultaneously.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3967" y="6157236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6172200" cy="95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Use Case Diagram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4013" y="6471762"/>
            <a:ext cx="3221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Figure: 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444138"/>
            <a:ext cx="892629" cy="490062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8" name="Picture 4" descr="C:\Users\Rafia Islam\Downloads\use case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82000" cy="549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5"/>
            <a:ext cx="6781800" cy="104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228602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Function of Proposed System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38583"/>
              </p:ext>
            </p:extLst>
          </p:nvPr>
        </p:nvGraphicFramePr>
        <p:xfrm>
          <a:off x="1676401" y="1523998"/>
          <a:ext cx="6602730" cy="467963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301365"/>
                <a:gridCol w="3301365"/>
              </a:tblGrid>
              <a:tr h="581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Login management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[F01]</a:t>
                      </a:r>
                      <a:endParaRPr lang="en-US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Employee Management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</a:t>
                      </a:r>
                      <a:r>
                        <a:rPr lang="en-US" sz="1100" dirty="0" smtClean="0">
                          <a:effectLst/>
                        </a:rPr>
                        <a:t>F02]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Attendance Management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[F03]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1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Leave Management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[F04]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1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Payroll System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[F05]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1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Project Monitoring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[F06]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810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Employee</a:t>
                      </a:r>
                      <a:r>
                        <a:rPr lang="en-US" sz="1100" baseline="0" dirty="0" smtClean="0">
                          <a:effectLst/>
                        </a:rPr>
                        <a:t> Quality Ranking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[F07</a:t>
                      </a:r>
                      <a:r>
                        <a:rPr lang="en-US" sz="1100" dirty="0" smtClean="0">
                          <a:effectLst/>
                        </a:rPr>
                        <a:t>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15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Report Generation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 </a:t>
                      </a:r>
                      <a:endParaRPr lang="en-US" sz="11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[F08]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59133" y="6193971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26589" y="381001"/>
            <a:ext cx="7239000" cy="262957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</a:t>
            </a:r>
            <a:b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 Management System for Dhaka Solution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7096" y="3238500"/>
            <a:ext cx="4616504" cy="1828799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Supervised By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Arifa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Tur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Rahman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Senior Lecturer,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Department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of CSE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91200" y="3238502"/>
            <a:ext cx="4495800" cy="1828799"/>
          </a:xfrm>
          <a:prstGeom prst="rect">
            <a:avLst/>
          </a:prstGeom>
        </p:spPr>
        <p:txBody>
          <a:bodyPr anchor="b"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Presented By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Rafia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Islam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ID: 15103272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Program: BCSE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6200" y="6172200"/>
            <a:ext cx="1150033" cy="5334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1447803"/>
            <a:ext cx="6400800" cy="2743198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buClrTx/>
            </a:pPr>
            <a:r>
              <a:rPr lang="en-GB" sz="4300" kern="0" dirty="0" smtClean="0"/>
              <a:t>Project </a:t>
            </a:r>
            <a:r>
              <a:rPr lang="en-GB" sz="4300" kern="0" dirty="0"/>
              <a:t>Planning and </a:t>
            </a:r>
            <a:r>
              <a:rPr lang="en-GB" sz="4300" kern="0" dirty="0" smtClean="0"/>
              <a:t>Scheduling</a:t>
            </a:r>
            <a:endParaRPr lang="en-GB" sz="4300" kern="0" dirty="0"/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Content of the Presentation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Unadjusted </a:t>
            </a:r>
            <a:r>
              <a:rPr lang="en-US" sz="2400" b="1" dirty="0"/>
              <a:t>function Point Contribution for Transaction Function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40347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9" y="1814514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9" y="1814514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07642"/>
              </p:ext>
            </p:extLst>
          </p:nvPr>
        </p:nvGraphicFramePr>
        <p:xfrm>
          <a:off x="1755779" y="685800"/>
          <a:ext cx="5635623" cy="6043483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02920"/>
                <a:gridCol w="683195"/>
                <a:gridCol w="693936"/>
                <a:gridCol w="833559"/>
                <a:gridCol w="1722013"/>
              </a:tblGrid>
              <a:tr h="373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Transaction Function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FTR’S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DET’S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Complexity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UFP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1917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Sign in(EI)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3834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Insert position information(EI)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 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3834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Add employee  information(EI)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Average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3834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Update employee information 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Average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373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Add new leave request(EI)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Average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37324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Approve leave requests(EI)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3086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Add attendance(EI)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Average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4629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Insert project monitoring task(EI)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4629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 employee quality ranking(EQ)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Low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3086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 leave status(EO)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4629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Generate attendance Report(EQ)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1917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Notification(EQ)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/>
                </a:tc>
              </a:tr>
              <a:tr h="3086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Add Advance cash  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Low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</a:tr>
              <a:tr h="3086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Generate Payslip (EI)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Average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</a:tr>
              <a:tr h="3834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 Payslip for individual  (EO)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Average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</a:tr>
              <a:tr h="1917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View payroll (EQ)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Average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</a:tr>
              <a:tr h="1917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Total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57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2395" marR="42395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Unadjusted </a:t>
            </a:r>
            <a:r>
              <a:rPr lang="en-US" sz="2800" b="1" dirty="0"/>
              <a:t>function Point Contribution for Data </a:t>
            </a:r>
            <a:r>
              <a:rPr lang="en-US" sz="2800" b="1" dirty="0" smtClean="0"/>
              <a:t>Function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40347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4860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71480"/>
              </p:ext>
            </p:extLst>
          </p:nvPr>
        </p:nvGraphicFramePr>
        <p:xfrm>
          <a:off x="1524003" y="903770"/>
          <a:ext cx="6683375" cy="5844984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597577"/>
                <a:gridCol w="1340249"/>
                <a:gridCol w="1343823"/>
                <a:gridCol w="1200863"/>
                <a:gridCol w="1200863"/>
              </a:tblGrid>
              <a:tr h="21346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function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RET’S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DET’S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1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users (ILF)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1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employees(ILF)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1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position(ILF)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77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attendances(ILF)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1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Leaves(ILF)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77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Advanced cash (ILF)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451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Overtime(ILF)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77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Project Monitoring(ILF)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66775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Quality Ranking(ILF)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1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Payroll(ILF)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567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59383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19391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</a:t>
            </a:r>
            <a:r>
              <a:rPr lang="en-US" sz="2800" dirty="0"/>
              <a:t>the Value Adjustment Factor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40347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4860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65013"/>
              </p:ext>
            </p:extLst>
          </p:nvPr>
        </p:nvGraphicFramePr>
        <p:xfrm>
          <a:off x="1593835" y="914404"/>
          <a:ext cx="6483365" cy="579119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5186969"/>
                <a:gridCol w="1296396"/>
              </a:tblGrid>
              <a:tr h="3500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GSC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487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 Communications 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500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Distributed Data Processing 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500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 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931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Heavily Used Configuration 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507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Transaction Rate 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487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Online Data Entry 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500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End-user Efficiency 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500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Online Update 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500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Complex Processing 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487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Reusability 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500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Installation Ease 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500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Operational Ease 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487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Multiple Site 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3500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Facilitate Change 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 </a:t>
                      </a:r>
                      <a:endParaRPr lang="en-US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  <a:tr h="50127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Total Degree of Influence (TDI) 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41 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8055" marR="51169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3967" y="6143897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19392"/>
            <a:ext cx="716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295275" algn="l"/>
                <a:tab pos="1095375" algn="l"/>
                <a:tab pos="2171700" algn="l"/>
              </a:tabLst>
            </a:pPr>
            <a:r>
              <a:rPr lang="en-US" sz="2800" b="1" dirty="0" smtClean="0">
                <a:ea typeface="Calibri"/>
                <a:cs typeface="Times New Roman"/>
              </a:rPr>
              <a:t>Counting </a:t>
            </a:r>
            <a:r>
              <a:rPr lang="en-US" sz="2800" b="1" dirty="0">
                <a:ea typeface="Calibri"/>
                <a:cs typeface="Times New Roman"/>
              </a:rPr>
              <a:t>Adjusted Function Point</a:t>
            </a:r>
            <a:endParaRPr lang="en-US" sz="2000" dirty="0">
              <a:ea typeface="Calibri"/>
              <a:cs typeface="Times New Roman"/>
            </a:endParaRPr>
          </a:p>
        </p:txBody>
      </p:sp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40347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4860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295402"/>
            <a:ext cx="716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UFP 	= UFP (Data </a:t>
            </a:r>
            <a:r>
              <a:rPr lang="en-US" sz="2000" dirty="0" err="1"/>
              <a:t>Fn</a:t>
            </a:r>
            <a:r>
              <a:rPr lang="en-US" sz="2000" dirty="0"/>
              <a:t>) + UFP (Transection </a:t>
            </a:r>
            <a:r>
              <a:rPr lang="en-US" sz="2000" dirty="0" err="1"/>
              <a:t>Fn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	= </a:t>
            </a:r>
            <a:r>
              <a:rPr lang="en-US" sz="2000" dirty="0"/>
              <a:t>57+ 70</a:t>
            </a:r>
          </a:p>
          <a:p>
            <a:r>
              <a:rPr lang="en-US" sz="2000" dirty="0" smtClean="0"/>
              <a:t>	= </a:t>
            </a:r>
            <a:r>
              <a:rPr lang="en-US" sz="2000" dirty="0"/>
              <a:t>127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Value Adjustment Factor (VAF) = (0.65+ (0.01×41)) </a:t>
            </a:r>
          </a:p>
          <a:p>
            <a:r>
              <a:rPr lang="en-US" sz="2000" dirty="0"/>
              <a:t> 	 	 	 	     = 1.06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Adjusted Function Point </a:t>
            </a:r>
            <a:r>
              <a:rPr lang="en-US" sz="2000" dirty="0" smtClean="0"/>
              <a:t>Count = </a:t>
            </a:r>
            <a:r>
              <a:rPr lang="en-US" sz="2000" dirty="0"/>
              <a:t>UFP x VAF</a:t>
            </a:r>
          </a:p>
          <a:p>
            <a:r>
              <a:rPr lang="en-US" sz="2000" dirty="0"/>
              <a:t>				</a:t>
            </a:r>
            <a:r>
              <a:rPr lang="en-US" sz="2000" dirty="0" smtClean="0"/>
              <a:t>= </a:t>
            </a:r>
            <a:r>
              <a:rPr lang="en-US" sz="2000" dirty="0"/>
              <a:t>127 x </a:t>
            </a:r>
            <a:r>
              <a:rPr lang="en-US" sz="2000" dirty="0" smtClean="0"/>
              <a:t>1.06= 134.6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Efforts for PHP = AFP x </a:t>
            </a:r>
            <a:r>
              <a:rPr lang="en-US" sz="2000" dirty="0" smtClean="0"/>
              <a:t>Productivity</a:t>
            </a: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= </a:t>
            </a:r>
            <a:r>
              <a:rPr lang="en-US" sz="2000" dirty="0" smtClean="0"/>
              <a:t>134.6 </a:t>
            </a:r>
            <a:r>
              <a:rPr lang="en-US" sz="2000" dirty="0"/>
              <a:t>x 15.5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= </a:t>
            </a:r>
            <a:r>
              <a:rPr lang="en-US" sz="2000" dirty="0" smtClean="0"/>
              <a:t>2086</a:t>
            </a:r>
            <a:r>
              <a:rPr lang="en-US" sz="2000" dirty="0" smtClean="0"/>
              <a:t>.5 hours/8 </a:t>
            </a:r>
            <a:r>
              <a:rPr lang="en-US" sz="2000" dirty="0"/>
              <a:t>hours 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= </a:t>
            </a:r>
            <a:r>
              <a:rPr lang="en-US" sz="2000" dirty="0" smtClean="0"/>
              <a:t>260.8 </a:t>
            </a:r>
            <a:r>
              <a:rPr lang="en-US" sz="2000" dirty="0"/>
              <a:t>person days/24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= </a:t>
            </a:r>
            <a:r>
              <a:rPr lang="en-US" sz="2000" dirty="0" smtClean="0"/>
              <a:t>10.25/3 </a:t>
            </a:r>
            <a:r>
              <a:rPr lang="en-US" sz="2000" dirty="0"/>
              <a:t>Person Months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= </a:t>
            </a:r>
            <a:r>
              <a:rPr lang="en-US" sz="2000" dirty="0" smtClean="0"/>
              <a:t>3.42 </a:t>
            </a:r>
            <a:r>
              <a:rPr lang="en-US" sz="2000" dirty="0"/>
              <a:t>Months</a:t>
            </a:r>
          </a:p>
          <a:p>
            <a:r>
              <a:rPr lang="en-US" sz="2000" dirty="0" smtClean="0"/>
              <a:t>		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3967" y="60960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2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Effort Distribution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5211" y="5562602"/>
            <a:ext cx="3756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Fig : Effort </a:t>
            </a:r>
            <a:r>
              <a:rPr lang="en-US" sz="2400" dirty="0"/>
              <a:t>Distribution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92448084"/>
              </p:ext>
            </p:extLst>
          </p:nvPr>
        </p:nvGraphicFramePr>
        <p:xfrm>
          <a:off x="1676400" y="1373856"/>
          <a:ext cx="6553200" cy="3769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17916" y="6059101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Project Schedule Chart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5621" y="6178915"/>
            <a:ext cx="337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: Project Schedule Chart</a:t>
            </a:r>
            <a:endParaRPr lang="en-US" dirty="0"/>
          </a:p>
        </p:txBody>
      </p:sp>
      <p:pic>
        <p:nvPicPr>
          <p:cNvPr id="4099" name="Picture 3" descr="C:\Users\Rafia Islam\Pictures\hgfds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295400"/>
            <a:ext cx="74295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3967" y="6200686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00202" y="1382553"/>
            <a:ext cx="6057900" cy="2046447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Tx/>
            </a:pPr>
            <a:r>
              <a:rPr lang="en-GB" sz="4700" kern="0" dirty="0" smtClean="0"/>
              <a:t>Project Estimation</a:t>
            </a:r>
            <a:endParaRPr lang="en-GB" sz="4700" kern="0" dirty="0"/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  <a:defRPr/>
            </a:pPr>
            <a:endParaRPr lang="en-US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61310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Cost Estimation System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3967" y="6248400"/>
            <a:ext cx="1150033" cy="4572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07779"/>
              </p:ext>
            </p:extLst>
          </p:nvPr>
        </p:nvGraphicFramePr>
        <p:xfrm>
          <a:off x="2019300" y="1219200"/>
          <a:ext cx="5791200" cy="527177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881257"/>
                <a:gridCol w="290994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Particulars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Taka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67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Personnel cost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8867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System Analyst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52,710.00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8867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Programmer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35,141.40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8867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87,851.4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8867">
                <a:tc>
                  <a:txBody>
                    <a:bodyPr/>
                    <a:lstStyle/>
                    <a:p>
                      <a:pPr marL="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Software Cost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8867">
                <a:tc>
                  <a:txBody>
                    <a:bodyPr/>
                    <a:lstStyle/>
                    <a:p>
                      <a:pPr marL="4572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Windows 10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1,333.00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6386">
                <a:tc>
                  <a:txBody>
                    <a:bodyPr/>
                    <a:lstStyle/>
                    <a:p>
                      <a:pPr marL="4572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Microsoft Office 2007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1,066.40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8867">
                <a:tc>
                  <a:txBody>
                    <a:bodyPr/>
                    <a:lstStyle/>
                    <a:p>
                      <a:pPr marL="4572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SUBLIME TEXT 2017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0.00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8453">
                <a:tc>
                  <a:txBody>
                    <a:bodyPr/>
                    <a:lstStyle/>
                    <a:p>
                      <a:pPr marL="4572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MS SQL SERVER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0.00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8867">
                <a:tc>
                  <a:txBody>
                    <a:bodyPr/>
                    <a:lstStyle/>
                    <a:p>
                      <a:pPr marL="4572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2399.40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6386">
                <a:tc>
                  <a:txBody>
                    <a:bodyPr/>
                    <a:lstStyle/>
                    <a:p>
                      <a:pPr marL="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Hardware Cost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9281">
                <a:tc>
                  <a:txBody>
                    <a:bodyPr/>
                    <a:lstStyle/>
                    <a:p>
                      <a:pPr marL="4572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Computer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12,000.00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8453">
                <a:tc>
                  <a:txBody>
                    <a:bodyPr/>
                    <a:lstStyle/>
                    <a:p>
                      <a:pPr marL="457200" marR="0">
                        <a:lnSpc>
                          <a:spcPts val="17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Printer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1,333.50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8453">
                <a:tc>
                  <a:txBody>
                    <a:bodyPr/>
                    <a:lstStyle/>
                    <a:p>
                      <a:pPr marL="457200" marR="0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Century Gothic"/>
                          <a:ea typeface="Times New Roman"/>
                          <a:cs typeface="Arial"/>
                        </a:rPr>
                        <a:t>13,333.50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25" marR="38735" marT="9525" marB="0"/>
                </a:tc>
              </a:tr>
              <a:tr h="2176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Other Costs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8867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Furniture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2,000.00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7626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House Rent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7,000.00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8453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Electricity bill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1,000.00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8453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Utilities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1,000.00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8453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11,000.00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  <a:tr h="216799">
                <a:tc>
                  <a:txBody>
                    <a:bodyPr/>
                    <a:lstStyle/>
                    <a:p>
                      <a:pPr marL="4572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 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1,14,584.3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833" marR="3851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5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00202" y="1382553"/>
            <a:ext cx="6057900" cy="2198847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Tx/>
            </a:pPr>
            <a:r>
              <a:rPr lang="en-GB" sz="4700" kern="0" dirty="0" smtClean="0"/>
              <a:t>Analysis </a:t>
            </a:r>
            <a:r>
              <a:rPr lang="en-GB" sz="4700" kern="0" dirty="0"/>
              <a:t>and Design</a:t>
            </a:r>
          </a:p>
          <a:p>
            <a:pPr marL="457200" lvl="0" indent="-457200">
              <a:spcBef>
                <a:spcPct val="0"/>
              </a:spcBef>
              <a:buFont typeface="+mj-lt"/>
              <a:buAutoNum type="arabicPeriod"/>
              <a:defRPr/>
            </a:pPr>
            <a:endParaRPr lang="en-US" sz="24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00202" y="1382553"/>
            <a:ext cx="6057900" cy="5079779"/>
          </a:xfrm>
          <a:prstGeom prst="rect">
            <a:avLst/>
          </a:prstGeom>
        </p:spPr>
        <p:txBody>
          <a:bodyPr anchor="b">
            <a:normAutofit fontScale="75000" lnSpcReduction="20000"/>
          </a:bodyPr>
          <a:lstStyle/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 smtClean="0"/>
              <a:t>Organizational Overview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 smtClean="0"/>
              <a:t>Project </a:t>
            </a:r>
            <a:r>
              <a:rPr lang="en-US" sz="2400" kern="0" dirty="0"/>
              <a:t>overview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/>
              <a:t>Requirement Engineering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400" kern="0" dirty="0"/>
              <a:t>Analysis and </a:t>
            </a:r>
            <a:r>
              <a:rPr lang="en-US" sz="2400" kern="0" dirty="0" smtClean="0"/>
              <a:t>Design</a:t>
            </a:r>
            <a:endParaRPr lang="en-US" sz="2400" kern="0" dirty="0"/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/>
              <a:t>Risk </a:t>
            </a:r>
            <a:r>
              <a:rPr lang="en-US" sz="2400" kern="0" dirty="0" smtClean="0"/>
              <a:t>Engineering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 smtClean="0"/>
              <a:t>Project Planning and Scheduling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/>
              <a:t>Project Estimation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 smtClean="0"/>
              <a:t>Testing</a:t>
            </a: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>
                <a:cs typeface="Times New Roman" pitchFamily="18" charset="0"/>
              </a:rPr>
              <a:t>Software Demonstration </a:t>
            </a:r>
            <a:endParaRPr lang="en-US" sz="2400" kern="0" dirty="0" smtClean="0">
              <a:cs typeface="Times New Roman" pitchFamily="18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 smtClean="0"/>
              <a:t>Future Work</a:t>
            </a:r>
            <a:endParaRPr lang="en-US" sz="2400" kern="0" dirty="0"/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400" kern="0" dirty="0" smtClean="0"/>
              <a:t>Conclusion</a:t>
            </a:r>
            <a:r>
              <a:rPr lang="en-US" sz="24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4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Contents of the Presentation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30681" y="60198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5867400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141514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 Activity Diagram (Admin)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2796" y="6395734"/>
            <a:ext cx="4041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</a:t>
            </a:r>
            <a:r>
              <a:rPr lang="en-US" dirty="0" smtClean="0"/>
              <a:t>Activity Diagram (Admin)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20" y="978948"/>
            <a:ext cx="7852480" cy="54167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3967" y="62375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5867400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141516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Activity Diagram (Employee)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6359009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</a:t>
            </a:r>
            <a:r>
              <a:rPr lang="en-US" dirty="0" smtClean="0"/>
              <a:t>Activity Diagram (Employee)</a:t>
            </a:r>
            <a:endParaRPr lang="en-US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990600"/>
            <a:ext cx="807072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83183" y="6499741"/>
            <a:ext cx="1150033" cy="2286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3821"/>
            <a:ext cx="6272213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6413" y="153821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Data Flow Diagram – Context LEVEL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0472" y="5715000"/>
            <a:ext cx="374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Context Level 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3967" y="6178731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6" name="Picture 2" descr="D:\Internship\context o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74750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5867400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141516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Data Flow Diagram – Level </a:t>
            </a:r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2" y="6412468"/>
            <a:ext cx="3068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</a:t>
            </a:r>
            <a:r>
              <a:rPr lang="en-US" dirty="0" smtClean="0"/>
              <a:t> </a:t>
            </a:r>
            <a:r>
              <a:rPr lang="en-US" dirty="0"/>
              <a:t>Level </a:t>
            </a:r>
            <a:r>
              <a:rPr lang="en-US" dirty="0" smtClean="0"/>
              <a:t>1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56956" y="6148251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 descr="C:\Users\Rafia Islam\Downloads\contx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886464"/>
            <a:ext cx="8058150" cy="555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6505039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0786" y="316469"/>
            <a:ext cx="507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Level 2 Process 1 (login)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2" y="5923339"/>
            <a:ext cx="474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DFD Level 2 Process 1</a:t>
            </a:r>
            <a:r>
              <a:rPr lang="en-US" dirty="0" smtClean="0"/>
              <a:t> </a:t>
            </a:r>
            <a:r>
              <a:rPr lang="en-US" dirty="0"/>
              <a:t>Diagram</a:t>
            </a:r>
          </a:p>
        </p:txBody>
      </p:sp>
      <p:pic>
        <p:nvPicPr>
          <p:cNvPr id="2050" name="Picture 2" descr="D:\Internship\login d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557493" cy="48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141514"/>
            <a:ext cx="6429233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31793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Level 2 Process 2 (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en-US" b="1" dirty="0" smtClean="0">
                <a:solidFill>
                  <a:schemeClr val="bg1"/>
                </a:solidFill>
              </a:rPr>
              <a:t>mployee management)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2" y="5968010"/>
            <a:ext cx="474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DFD Level 2 Process </a:t>
            </a:r>
            <a:r>
              <a:rPr lang="en-US" dirty="0" smtClean="0"/>
              <a:t>2 </a:t>
            </a:r>
            <a:r>
              <a:rPr lang="en-US" dirty="0"/>
              <a:t>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26" name="Picture 2" descr="D:\Internship\emp list d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5" y="1066800"/>
            <a:ext cx="8682215" cy="49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6781800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381000"/>
            <a:ext cx="636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Level 2 Process 3 (Attendance Management)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5980528"/>
            <a:ext cx="466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DFD Level 2 </a:t>
            </a:r>
            <a:r>
              <a:rPr lang="en-US" dirty="0" smtClean="0"/>
              <a:t>Process3 </a:t>
            </a:r>
            <a:r>
              <a:rPr lang="en-US" dirty="0"/>
              <a:t>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706201" y="600696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051" name="Picture 3" descr="D:\Internship\attn d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3" y="1371600"/>
            <a:ext cx="893987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6629400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7633" y="31793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Level 2 Process 4 (Leave Management)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2" y="5904328"/>
            <a:ext cx="474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DFD Level 2 Process </a:t>
            </a:r>
            <a:r>
              <a:rPr lang="en-US" dirty="0" smtClean="0"/>
              <a:t>4 </a:t>
            </a:r>
            <a:r>
              <a:rPr lang="en-US" dirty="0"/>
              <a:t>Diagram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953672"/>
            <a:ext cx="6553200" cy="49899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93967" y="6180909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5867400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28404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Level 2 Process 5 (Payroll System)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2" y="6047354"/>
            <a:ext cx="474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DFD Level 2 </a:t>
            </a:r>
            <a:r>
              <a:rPr lang="en-US" dirty="0" smtClean="0"/>
              <a:t>Process 5 </a:t>
            </a:r>
            <a:r>
              <a:rPr lang="en-US" dirty="0"/>
              <a:t>Diagram</a:t>
            </a:r>
          </a:p>
        </p:txBody>
      </p:sp>
      <p:pic>
        <p:nvPicPr>
          <p:cNvPr id="3076" name="Picture 4" descr="D:\Internship\payroll dfd-Page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97631"/>
            <a:ext cx="8142144" cy="45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5867400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8635" y="347248"/>
            <a:ext cx="431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Level 2 Process 6 (Project Monitoring)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0935" y="5872060"/>
            <a:ext cx="474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DFD Level 2 Process </a:t>
            </a:r>
            <a:r>
              <a:rPr lang="en-US" dirty="0" smtClean="0"/>
              <a:t>6 </a:t>
            </a:r>
            <a:r>
              <a:rPr lang="en-US" dirty="0"/>
              <a:t>Diagram</a:t>
            </a:r>
          </a:p>
        </p:txBody>
      </p:sp>
      <p:pic>
        <p:nvPicPr>
          <p:cNvPr id="8" name="Picture 7" descr="D:\Internship\dfd 6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467602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00202" y="1382553"/>
            <a:ext cx="6057900" cy="2539889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36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3000" y="1868297"/>
            <a:ext cx="3771899" cy="4303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Dhaka Solution is a</a:t>
            </a:r>
            <a:r>
              <a:rPr lang="en-US" sz="2400" b="1" dirty="0"/>
              <a:t> </a:t>
            </a:r>
            <a:r>
              <a:rPr lang="en-US" sz="2400" dirty="0"/>
              <a:t>Web Design &amp; Development</a:t>
            </a:r>
            <a:r>
              <a:rPr lang="en-US" sz="2400" b="1" dirty="0"/>
              <a:t> </a:t>
            </a:r>
            <a:r>
              <a:rPr lang="en-US" sz="2400" dirty="0"/>
              <a:t>company in Bangladesh.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organization has 5 years of experience in web design and development.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86399" y="1524000"/>
            <a:ext cx="3733801" cy="4380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Organization </a:t>
            </a:r>
            <a:r>
              <a:rPr lang="en-US" sz="2400" b="1" dirty="0"/>
              <a:t>Services</a:t>
            </a:r>
          </a:p>
          <a:p>
            <a:pPr lvl="0"/>
            <a:r>
              <a:rPr lang="en-US" sz="2400" dirty="0"/>
              <a:t>Web Design</a:t>
            </a:r>
            <a:endParaRPr lang="en-US" sz="2000" dirty="0"/>
          </a:p>
          <a:p>
            <a:pPr lvl="0"/>
            <a:r>
              <a:rPr lang="en-US" sz="2400" dirty="0" smtClean="0"/>
              <a:t>Web </a:t>
            </a:r>
            <a:r>
              <a:rPr lang="en-US" sz="2400" dirty="0"/>
              <a:t>Development</a:t>
            </a:r>
            <a:endParaRPr lang="en-US" sz="2000" dirty="0"/>
          </a:p>
          <a:p>
            <a:pPr lvl="0"/>
            <a:r>
              <a:rPr lang="en-US" sz="2400" dirty="0" smtClean="0"/>
              <a:t>E-Commerce</a:t>
            </a:r>
            <a:endParaRPr lang="en-US" sz="2000" dirty="0"/>
          </a:p>
          <a:p>
            <a:pPr lvl="0"/>
            <a:r>
              <a:rPr lang="en-US" sz="2400" dirty="0" smtClean="0"/>
              <a:t>Software </a:t>
            </a:r>
            <a:r>
              <a:rPr lang="en-US" sz="2400" dirty="0"/>
              <a:t>Development</a:t>
            </a:r>
            <a:endParaRPr lang="en-US" sz="2000" dirty="0"/>
          </a:p>
          <a:p>
            <a:pPr lvl="0"/>
            <a:r>
              <a:rPr lang="en-US" sz="2400" dirty="0" smtClean="0"/>
              <a:t>Digital </a:t>
            </a:r>
            <a:r>
              <a:rPr lang="en-US" sz="2400" dirty="0"/>
              <a:t>Marketing</a:t>
            </a:r>
            <a:endParaRPr lang="en-US" sz="2000" dirty="0"/>
          </a:p>
          <a:p>
            <a:pPr lvl="0"/>
            <a:r>
              <a:rPr lang="en-US" sz="2400" dirty="0"/>
              <a:t>Domain &amp; Hosting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A772-B7EF-478B-B26B-F284C72D1D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28600"/>
            <a:ext cx="6096000" cy="81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buClrTx/>
            </a:pPr>
            <a:r>
              <a:rPr lang="en-US" sz="3200" kern="0" dirty="0" smtClean="0">
                <a:solidFill>
                  <a:schemeClr val="bg1"/>
                </a:solidFill>
              </a:rPr>
              <a:t>Organizational </a:t>
            </a:r>
            <a:r>
              <a:rPr lang="en-US" sz="3200" kern="0" dirty="0">
                <a:solidFill>
                  <a:schemeClr val="bg1"/>
                </a:solidFill>
              </a:rPr>
              <a:t>Overview</a:t>
            </a:r>
            <a:endParaRPr lang="en-US" sz="3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7324725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8761" y="304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Level 2 Process 7 (Employee Quality Ranking)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2" y="6019800"/>
            <a:ext cx="474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DFD Level 2 Process 7</a:t>
            </a:r>
            <a:r>
              <a:rPr lang="en-US" dirty="0" smtClean="0"/>
              <a:t> </a:t>
            </a:r>
            <a:r>
              <a:rPr lang="en-US" dirty="0"/>
              <a:t>Diagram</a:t>
            </a:r>
          </a:p>
        </p:txBody>
      </p:sp>
      <p:pic>
        <p:nvPicPr>
          <p:cNvPr id="2050" name="Picture 2" descr="D:\Internship\QRank d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9" y="1295401"/>
            <a:ext cx="852170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7030" y="6196149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7324725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8761" y="304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Level 2 Process 8 (Generate Report)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9402" y="6019800"/>
            <a:ext cx="4411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Figure: DFD Level 2 Process </a:t>
            </a:r>
            <a:r>
              <a:rPr lang="en-US" dirty="0" smtClean="0"/>
              <a:t>8 </a:t>
            </a:r>
            <a:r>
              <a:rPr lang="en-US" dirty="0"/>
              <a:t>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7030" y="6196149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3074" name="Picture 2" descr="C:\Users\Rafia Islam\Pictures\8 report d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2" y="1121431"/>
            <a:ext cx="8268778" cy="497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5867400" cy="9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141514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ER Diagram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2" y="6474025"/>
            <a:ext cx="3399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Figure: </a:t>
            </a:r>
            <a:r>
              <a:rPr lang="en-US" sz="1400" dirty="0" smtClean="0"/>
              <a:t>Entity Relationship </a:t>
            </a:r>
            <a:r>
              <a:rPr lang="en-US" sz="1400" dirty="0"/>
              <a:t>Diagram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7030" y="6196149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9" name="Picture 8" descr="C:\Users\Rafia Islam\Downloads\rafue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763000" cy="547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00202" y="2590800"/>
            <a:ext cx="6057900" cy="1447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buClrTx/>
            </a:pPr>
            <a:r>
              <a:rPr lang="en-US" sz="6100" kern="0" dirty="0" smtClean="0"/>
              <a:t>Risk </a:t>
            </a:r>
            <a:r>
              <a:rPr lang="en-US" sz="6100" kern="0" dirty="0"/>
              <a:t>Engineering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  <a:defRPr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Content of the Presentation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7030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Risk Analysis &amp; Planning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2137" y="1219200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Technology </a:t>
            </a:r>
            <a:r>
              <a:rPr lang="en-US" b="1" dirty="0" smtClean="0"/>
              <a:t>Risks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People Risks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Organizational Risks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Tools </a:t>
            </a:r>
            <a:r>
              <a:rPr lang="en-US" b="1" dirty="0"/>
              <a:t>risks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95841"/>
              </p:ext>
            </p:extLst>
          </p:nvPr>
        </p:nvGraphicFramePr>
        <p:xfrm>
          <a:off x="990602" y="2514600"/>
          <a:ext cx="7333380" cy="4332632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3622443"/>
                <a:gridCol w="119436"/>
                <a:gridCol w="3591501"/>
              </a:tblGrid>
              <a:tr h="340819">
                <a:tc gridSpan="3">
                  <a:txBody>
                    <a:bodyPr/>
                    <a:lstStyle/>
                    <a:p>
                      <a:pPr marL="6858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Risk Planning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207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Risk 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Strategy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7033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People </a:t>
                      </a: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may fall in sick.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the time of team up there should be some extra hour or employee so that anyone absence will not affect the project.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Employee </a:t>
                      </a: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is not skilled about this project.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Before starting the project work need to sure that for doing that kind of project employee are available or not and know about their skill.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Before </a:t>
                      </a: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starting the project need to know that the organization will provide the cost.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Organization may have some financial problem they are not ready to give the budget for project</a:t>
                      </a:r>
                      <a:endParaRPr lang="en-US" sz="1100" b="1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7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After </a:t>
                      </a: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complete the project some requirement may come that can effect on whole System.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itchFamily="34" charset="0"/>
                          <a:cs typeface="Arial" pitchFamily="34" charset="0"/>
                        </a:rPr>
                        <a:t>If requirement is change than it become hard to do the project like when employee working for project then some requirement become change then it becomes harder.</a:t>
                      </a:r>
                      <a:endParaRPr lang="en-US" sz="1100" b="1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0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Resources </a:t>
                      </a: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may not be enough to complete the project.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Back up will be ready with extra resources.</a:t>
                      </a:r>
                      <a:endParaRPr lang="en-US" sz="1100" b="1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475008"/>
            <a:ext cx="8001000" cy="10489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32765"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Assess each identified risks regularly to decide whether or not it is becoming less or more probable.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2765"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Also assess whether the effects of the risk have changed.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2765"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Each key risk should be discussed at management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7287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95600" y="721849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Risk </a:t>
            </a:r>
            <a:r>
              <a:rPr lang="en-US" sz="2800" b="1" dirty="0" smtClean="0">
                <a:solidFill>
                  <a:schemeClr val="bg1"/>
                </a:solidFill>
              </a:rPr>
              <a:t>Monitoring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4400" y="6457890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8BA772-B7EF-478B-B26B-F284C72D1D11}" type="slidenum"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A772-B7EF-478B-B26B-F284C72D1D1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00202" y="1382553"/>
            <a:ext cx="6057900" cy="2656047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buClrTx/>
            </a:pPr>
            <a:r>
              <a:rPr lang="en-GB" sz="6100" kern="0" dirty="0" smtClean="0"/>
              <a:t>Testing</a:t>
            </a:r>
            <a:endParaRPr lang="en-GB" sz="6100" kern="0" dirty="0"/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  <a:defRPr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4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33156" y="60960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2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Testing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6" name="Diagram group"/>
          <p:cNvGrpSpPr/>
          <p:nvPr/>
        </p:nvGrpSpPr>
        <p:grpSpPr>
          <a:xfrm>
            <a:off x="451573" y="1885188"/>
            <a:ext cx="7456955" cy="3392424"/>
            <a:chOff x="-446554" y="323087"/>
            <a:chExt cx="7456955" cy="3392424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7" name="Group 6"/>
            <p:cNvGrpSpPr/>
            <p:nvPr/>
          </p:nvGrpSpPr>
          <p:grpSpPr>
            <a:xfrm>
              <a:off x="-446554" y="323087"/>
              <a:ext cx="7456955" cy="3392424"/>
              <a:chOff x="-446554" y="323087"/>
              <a:chExt cx="7456955" cy="3392424"/>
            </a:xfrm>
          </p:grpSpPr>
          <p:sp>
            <p:nvSpPr>
              <p:cNvPr id="11" name="Pie 10"/>
              <p:cNvSpPr/>
              <p:nvPr/>
            </p:nvSpPr>
            <p:spPr>
              <a:xfrm>
                <a:off x="-446554" y="323087"/>
                <a:ext cx="7456955" cy="3392424"/>
              </a:xfrm>
              <a:prstGeom prst="pie">
                <a:avLst>
                  <a:gd name="adj1" fmla="val 16200000"/>
                  <a:gd name="adj2" fmla="val 540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1">
                <a:schemeClr val="accent6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2" name="Pie 4"/>
              <p:cNvSpPr/>
              <p:nvPr/>
            </p:nvSpPr>
            <p:spPr>
              <a:xfrm>
                <a:off x="3281922" y="827912"/>
                <a:ext cx="2618811" cy="238277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kern="1200" dirty="0" smtClean="0">
                    <a:solidFill>
                      <a:schemeClr val="bg1"/>
                    </a:solidFill>
                  </a:rPr>
                  <a:t>Black Box Testing</a:t>
                </a:r>
              </a:p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 smtClean="0">
                    <a:solidFill>
                      <a:schemeClr val="bg1"/>
                    </a:solidFill>
                  </a:rPr>
                  <a:t>Unit Testing</a:t>
                </a:r>
              </a:p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 smtClean="0">
                    <a:solidFill>
                      <a:schemeClr val="bg1"/>
                    </a:solidFill>
                  </a:rPr>
                  <a:t>Integration Testing </a:t>
                </a:r>
                <a:endParaRPr lang="en-US" sz="2800" kern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-208455" y="323087"/>
              <a:ext cx="7061568" cy="3392424"/>
              <a:chOff x="-208455" y="323087"/>
              <a:chExt cx="7061568" cy="3392424"/>
            </a:xfrm>
          </p:grpSpPr>
          <p:sp>
            <p:nvSpPr>
              <p:cNvPr id="9" name="Pie 8"/>
              <p:cNvSpPr/>
              <p:nvPr/>
            </p:nvSpPr>
            <p:spPr>
              <a:xfrm>
                <a:off x="-208455" y="323087"/>
                <a:ext cx="7061568" cy="3392424"/>
              </a:xfrm>
              <a:prstGeom prst="pie">
                <a:avLst>
                  <a:gd name="adj1" fmla="val 5400000"/>
                  <a:gd name="adj2" fmla="val 16200000"/>
                </a:avLst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shade val="50000"/>
                  <a:hueOff val="-198382"/>
                  <a:satOff val="-2944"/>
                  <a:lumOff val="40343"/>
                  <a:alphaOff val="0"/>
                </a:schemeClr>
              </a:fillRef>
              <a:effectRef idx="1">
                <a:schemeClr val="accent6">
                  <a:shade val="50000"/>
                  <a:hueOff val="-198382"/>
                  <a:satOff val="-2944"/>
                  <a:lumOff val="40343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Pie 6"/>
              <p:cNvSpPr/>
              <p:nvPr/>
            </p:nvSpPr>
            <p:spPr>
              <a:xfrm>
                <a:off x="800339" y="827912"/>
                <a:ext cx="2479955" cy="238277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4290" tIns="34290" rIns="34290" bIns="34290" numCol="1" spcCol="1270" anchor="ctr" anchorCtr="0">
                <a:noAutofit/>
              </a:bodyPr>
              <a:lstStyle/>
              <a:p>
                <a:pPr lvl="0" algn="ctr" defTabSz="12001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700" b="1" kern="1200" dirty="0" smtClean="0"/>
                  <a:t>White Box Testing</a:t>
                </a:r>
              </a:p>
              <a:p>
                <a:pPr lvl="0" algn="ctr" defTabSz="12001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700" b="0" kern="1200" dirty="0" smtClean="0"/>
                  <a:t>Acceptance Testing</a:t>
                </a:r>
              </a:p>
              <a:p>
                <a:pPr lvl="0" algn="ctr" defTabSz="12001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700" b="0" kern="1200" dirty="0" smtClean="0"/>
                  <a:t>System Testing</a:t>
                </a:r>
                <a:endParaRPr lang="en-US" sz="2700" b="0" kern="1200" dirty="0"/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3967" y="6207034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43000" y="2667000"/>
            <a:ext cx="7467600" cy="1524000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Tx/>
            </a:pPr>
            <a:r>
              <a:rPr lang="en-GB" sz="4800" kern="0" dirty="0" smtClean="0">
                <a:solidFill>
                  <a:srgbClr val="00B050"/>
                </a:solidFill>
                <a:hlinkClick r:id="rId2"/>
              </a:rPr>
              <a:t>Software Demonstration</a:t>
            </a:r>
            <a:endParaRPr lang="en-US" sz="2000" dirty="0">
              <a:solidFill>
                <a:srgbClr val="00B05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Contents of the Presentation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76550" y="6219009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00202" y="1382553"/>
            <a:ext cx="6057900" cy="2808447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buClrTx/>
            </a:pPr>
            <a:r>
              <a:rPr lang="en-GB" sz="5300" kern="0" dirty="0" smtClean="0"/>
              <a:t>Future </a:t>
            </a:r>
            <a:r>
              <a:rPr lang="en-GB" sz="5300" kern="0" dirty="0" smtClean="0"/>
              <a:t>Work</a:t>
            </a:r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  <a:defRPr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00202" y="1382553"/>
            <a:ext cx="6057900" cy="2656047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buClrTx/>
            </a:pPr>
            <a:r>
              <a:rPr lang="en-US" sz="4700" kern="0" dirty="0" smtClean="0"/>
              <a:t>Project overview</a:t>
            </a: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67841" y="6165669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4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0"/>
            <a:ext cx="609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Future </a:t>
            </a:r>
            <a:r>
              <a:rPr lang="en-US" sz="3200" dirty="0">
                <a:solidFill>
                  <a:schemeClr val="bg1"/>
                </a:solidFill>
              </a:rPr>
              <a:t>Work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9248" y="1458219"/>
            <a:ext cx="68389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the future I have plan to work on more modules </a:t>
            </a:r>
            <a:r>
              <a:rPr lang="en-US" sz="2000" dirty="0" smtClean="0"/>
              <a:t>Such </a:t>
            </a:r>
            <a:r>
              <a:rPr lang="en-US" sz="2000" dirty="0"/>
              <a:t>as: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Business Communication and Relationship Management.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Recruit </a:t>
            </a:r>
            <a:r>
              <a:rPr lang="en-US" sz="2000" dirty="0"/>
              <a:t>Management.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8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219200" y="381000"/>
            <a:ext cx="5638800" cy="1143000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en-US" sz="24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24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khalid\Desktop\questions-reponses-profi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81200"/>
            <a:ext cx="5435600" cy="3568700"/>
          </a:xfrm>
          <a:prstGeom prst="rect">
            <a:avLst/>
          </a:prstGeom>
          <a:noFill/>
        </p:spPr>
      </p:pic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71600" y="381002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Questionnaires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77200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600202" y="1382553"/>
            <a:ext cx="6057900" cy="2539889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buClrTx/>
            </a:pPr>
            <a:r>
              <a:rPr lang="en-GB" sz="6100" kern="0" dirty="0" smtClean="0"/>
              <a:t>Conclusion </a:t>
            </a:r>
            <a:endParaRPr lang="en-GB" sz="6100" kern="0" dirty="0"/>
          </a:p>
          <a:p>
            <a:pPr marL="514350" lvl="0" indent="-514350">
              <a:spcBef>
                <a:spcPct val="0"/>
              </a:spcBef>
              <a:buFont typeface="+mj-lt"/>
              <a:buAutoNum type="arabicPeriod"/>
              <a:defRPr/>
            </a:pPr>
            <a:endParaRPr lang="en-US" sz="2800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28801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resentation 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0" r="7184" b="14139"/>
          <a:stretch/>
        </p:blipFill>
        <p:spPr bwMode="auto">
          <a:xfrm>
            <a:off x="1469571" y="25400"/>
            <a:ext cx="6966857" cy="66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438400" y="1371600"/>
            <a:ext cx="5105400" cy="23622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</a:t>
            </a:r>
            <a:r>
              <a:rPr kumimoji="0" lang="en-US" sz="4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You !</a:t>
            </a:r>
            <a:endParaRPr lang="en-US" sz="2400" kern="0" dirty="0"/>
          </a:p>
          <a:p>
            <a:pPr>
              <a:lnSpc>
                <a:spcPct val="200000"/>
              </a:lnSpc>
            </a:pPr>
            <a:r>
              <a:rPr lang="en-US" sz="24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91790" y="614172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62400" y="23976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Objectives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61038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912" lvl="0" indent="-320040" algn="ctr">
              <a:buClr>
                <a:schemeClr val="accent1"/>
              </a:buClr>
              <a:buSzPct val="80000"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Broad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1" y="2024390"/>
            <a:ext cx="7620000" cy="3081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build a fully digital, faster, error-free and easy to manage </a:t>
            </a:r>
            <a:r>
              <a:rPr lang="en-US" sz="2000" dirty="0" smtClean="0"/>
              <a:t>Office Management </a:t>
            </a:r>
            <a:r>
              <a:rPr lang="en-US" sz="2000" dirty="0"/>
              <a:t>System.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347839" y="6324600"/>
            <a:ext cx="584978" cy="365125"/>
          </a:xfrm>
        </p:spPr>
        <p:txBody>
          <a:bodyPr/>
          <a:lstStyle/>
          <a:p>
            <a:fld id="{5E8BA772-B7EF-478B-B26B-F284C72D1D11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7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4" y="446088"/>
            <a:ext cx="4686985" cy="976312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Specific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1598612"/>
            <a:ext cx="7086600" cy="4573587"/>
          </a:xfrm>
        </p:spPr>
        <p:txBody>
          <a:bodyPr>
            <a:norm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800" dirty="0"/>
              <a:t>To make the System more efficient.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/>
              <a:t>Combine all the resources together so that working process can be faster than before.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/>
              <a:t>To do the accurate process and calculation for all the resources.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/>
              <a:t>Employee can do the work faster way.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/>
              <a:t>Reduce time for finding information.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/>
              <a:t>Minimize manual attendance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/>
              <a:t>Security of data.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/>
              <a:t>Identifying the problems to develop the system.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800" dirty="0"/>
              <a:t>To build up a system with advance technology.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A772-B7EF-478B-B26B-F284C72D1D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1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Software Process 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563880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Evolutionary Process Model</a:t>
            </a:r>
            <a:endParaRPr lang="en-US" b="1" dirty="0"/>
          </a:p>
        </p:txBody>
      </p:sp>
      <p:pic>
        <p:nvPicPr>
          <p:cNvPr id="8" name="Picture 7" descr="E:\Practicum Defence Spring 2016\Diagram (Doly)\Evulutionary Process Mode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524000"/>
            <a:ext cx="695325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3967" y="6172200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1514"/>
            <a:ext cx="8001000" cy="123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381002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Feasibility Study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905002"/>
            <a:ext cx="662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Technical </a:t>
            </a:r>
            <a:r>
              <a:rPr lang="en-US" sz="2800" dirty="0" smtClean="0"/>
              <a:t>Feasibility</a:t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Economic </a:t>
            </a:r>
            <a:r>
              <a:rPr lang="en-US" sz="2800" dirty="0"/>
              <a:t>Feasibility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Operational Feasibility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13561" y="6154783"/>
            <a:ext cx="1150033" cy="685800"/>
          </a:xfrm>
        </p:spPr>
        <p:txBody>
          <a:bodyPr/>
          <a:lstStyle/>
          <a:p>
            <a:fld id="{5E8BA772-B7EF-478B-B26B-F284C72D1D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TM02455519[[fn=Winter]]</Template>
  <TotalTime>5612</TotalTime>
  <Words>1417</Words>
  <Application>Microsoft Office PowerPoint</Application>
  <PresentationFormat>On-screen Show (4:3)</PresentationFormat>
  <Paragraphs>524</Paragraphs>
  <Slides>53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Wisp</vt:lpstr>
      <vt:lpstr>PowerPoint Presentation</vt:lpstr>
      <vt:lpstr>Development of  Office Management System for Dhaka Solution</vt:lpstr>
      <vt:lpstr>PowerPoint Presentation</vt:lpstr>
      <vt:lpstr>PowerPoint Presentation</vt:lpstr>
      <vt:lpstr>PowerPoint Presentation</vt:lpstr>
      <vt:lpstr>PowerPoint Presentation</vt:lpstr>
      <vt:lpstr>Specific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khalid</dc:creator>
  <cp:lastModifiedBy>Rafia Islam</cp:lastModifiedBy>
  <cp:revision>377</cp:revision>
  <dcterms:created xsi:type="dcterms:W3CDTF">2015-04-08T13:02:28Z</dcterms:created>
  <dcterms:modified xsi:type="dcterms:W3CDTF">2019-08-21T16:33:32Z</dcterms:modified>
</cp:coreProperties>
</file>