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8"/>
  </p:notesMasterIdLst>
  <p:sldIdLst>
    <p:sldId id="530" r:id="rId5"/>
    <p:sldId id="531" r:id="rId6"/>
    <p:sldId id="536" r:id="rId7"/>
    <p:sldId id="548" r:id="rId8"/>
    <p:sldId id="549" r:id="rId9"/>
    <p:sldId id="550" r:id="rId10"/>
    <p:sldId id="551" r:id="rId11"/>
    <p:sldId id="565" r:id="rId12"/>
    <p:sldId id="552" r:id="rId13"/>
    <p:sldId id="563" r:id="rId14"/>
    <p:sldId id="537" r:id="rId15"/>
    <p:sldId id="553" r:id="rId16"/>
    <p:sldId id="554" r:id="rId17"/>
    <p:sldId id="538" r:id="rId18"/>
    <p:sldId id="556" r:id="rId19"/>
    <p:sldId id="557" r:id="rId20"/>
    <p:sldId id="558" r:id="rId21"/>
    <p:sldId id="559" r:id="rId22"/>
    <p:sldId id="560" r:id="rId23"/>
    <p:sldId id="561" r:id="rId24"/>
    <p:sldId id="562" r:id="rId25"/>
    <p:sldId id="564" r:id="rId26"/>
    <p:sldId id="54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22"/>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9/13/2023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252915" y="636721"/>
            <a:ext cx="9921240" cy="1481328"/>
          </a:xfrm>
        </p:spPr>
        <p:txBody>
          <a:bodyPr/>
          <a:lstStyle/>
          <a:p>
            <a:r>
              <a:rPr lang="en-US" sz="5400" b="1" dirty="0"/>
              <a:t>E-DOC APPOINTMENT SYSTEM</a:t>
            </a:r>
            <a:endParaRPr lang="en-US" sz="5400"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679379" y="2404312"/>
            <a:ext cx="7068312" cy="1374586"/>
          </a:xfrm>
        </p:spPr>
        <p:txBody>
          <a:bodyPr/>
          <a:lstStyle/>
          <a:p>
            <a:r>
              <a:rPr lang="en-US" b="1" dirty="0"/>
              <a:t>Shahad Parveen</a:t>
            </a:r>
          </a:p>
          <a:p>
            <a:r>
              <a:rPr lang="en-US" b="1" dirty="0"/>
              <a:t>4SO21MC041</a:t>
            </a:r>
          </a:p>
          <a:p>
            <a:r>
              <a:rPr lang="en-US" b="1" dirty="0"/>
              <a:t>4</a:t>
            </a:r>
            <a:r>
              <a:rPr lang="en-US" b="1" baseline="30000" dirty="0"/>
              <a:t>th</a:t>
            </a:r>
            <a:r>
              <a:rPr lang="en-US" b="1" dirty="0"/>
              <a:t> Semester MCA</a:t>
            </a:r>
          </a:p>
          <a:p>
            <a:pPr algn="l"/>
            <a:endParaRPr lang="en-US" b="1" dirty="0"/>
          </a:p>
        </p:txBody>
      </p:sp>
      <p:graphicFrame>
        <p:nvGraphicFramePr>
          <p:cNvPr id="4" name="Table 4">
            <a:extLst>
              <a:ext uri="{FF2B5EF4-FFF2-40B4-BE49-F238E27FC236}">
                <a16:creationId xmlns:a16="http://schemas.microsoft.com/office/drawing/2014/main" id="{60CCB7D9-C957-67DC-9CAF-470F3E830F31}"/>
              </a:ext>
            </a:extLst>
          </p:cNvPr>
          <p:cNvGraphicFramePr>
            <a:graphicFrameLocks noGrp="1"/>
          </p:cNvGraphicFramePr>
          <p:nvPr>
            <p:extLst>
              <p:ext uri="{D42A27DB-BD31-4B8C-83A1-F6EECF244321}">
                <p14:modId xmlns:p14="http://schemas.microsoft.com/office/powerpoint/2010/main" val="102110914"/>
              </p:ext>
            </p:extLst>
          </p:nvPr>
        </p:nvGraphicFramePr>
        <p:xfrm>
          <a:off x="1882710" y="4415765"/>
          <a:ext cx="9118082" cy="1554480"/>
        </p:xfrm>
        <a:graphic>
          <a:graphicData uri="http://schemas.openxmlformats.org/drawingml/2006/table">
            <a:tbl>
              <a:tblPr firstRow="1" bandRow="1">
                <a:tableStyleId>{2D5ABB26-0587-4C30-8999-92F81FD0307C}</a:tableStyleId>
              </a:tblPr>
              <a:tblGrid>
                <a:gridCol w="4559041">
                  <a:extLst>
                    <a:ext uri="{9D8B030D-6E8A-4147-A177-3AD203B41FA5}">
                      <a16:colId xmlns:a16="http://schemas.microsoft.com/office/drawing/2014/main" val="3603758535"/>
                    </a:ext>
                  </a:extLst>
                </a:gridCol>
                <a:gridCol w="4559041">
                  <a:extLst>
                    <a:ext uri="{9D8B030D-6E8A-4147-A177-3AD203B41FA5}">
                      <a16:colId xmlns:a16="http://schemas.microsoft.com/office/drawing/2014/main" val="1536874211"/>
                    </a:ext>
                  </a:extLst>
                </a:gridCol>
              </a:tblGrid>
              <a:tr h="1238586">
                <a:tc>
                  <a:txBody>
                    <a:bodyPr/>
                    <a:lstStyle/>
                    <a:p>
                      <a:r>
                        <a:rPr lang="en-IN" sz="2400" b="1" dirty="0">
                          <a:solidFill>
                            <a:schemeClr val="bg1"/>
                          </a:solidFill>
                        </a:rPr>
                        <a:t>Internal Guide:</a:t>
                      </a:r>
                    </a:p>
                    <a:p>
                      <a:r>
                        <a:rPr lang="en-IN" sz="2400" dirty="0">
                          <a:solidFill>
                            <a:schemeClr val="bg1"/>
                          </a:solidFill>
                        </a:rPr>
                        <a:t>Ms. </a:t>
                      </a:r>
                      <a:r>
                        <a:rPr lang="en-IN" sz="2400" dirty="0" err="1">
                          <a:solidFill>
                            <a:schemeClr val="bg1"/>
                          </a:solidFill>
                        </a:rPr>
                        <a:t>Rakshitha</a:t>
                      </a:r>
                      <a:r>
                        <a:rPr lang="en-IN" sz="2400" dirty="0">
                          <a:solidFill>
                            <a:schemeClr val="bg1"/>
                          </a:solidFill>
                        </a:rPr>
                        <a:t> 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Assistant Professor</a:t>
                      </a:r>
                      <a:endParaRPr lang="en-IN" sz="2400" kern="1200" dirty="0">
                        <a:solidFill>
                          <a:schemeClr val="bg1"/>
                        </a:solidFill>
                        <a:effectLst/>
                      </a:endParaRPr>
                    </a:p>
                    <a:p>
                      <a:endParaRPr lang="en-IN" sz="2400" dirty="0">
                        <a:solidFill>
                          <a:schemeClr val="bg1"/>
                        </a:solidFill>
                      </a:endParaRPr>
                    </a:p>
                  </a:txBody>
                  <a:tcPr/>
                </a:tc>
                <a:tc>
                  <a:txBody>
                    <a:bodyPr/>
                    <a:lstStyle/>
                    <a:p>
                      <a:pPr algn="r"/>
                      <a:r>
                        <a:rPr lang="en-US" sz="2400" b="1" kern="1200" dirty="0">
                          <a:solidFill>
                            <a:schemeClr val="bg1"/>
                          </a:solidFill>
                          <a:effectLst/>
                        </a:rPr>
                        <a:t>External Guide:</a:t>
                      </a:r>
                      <a:endParaRPr lang="en-IN" sz="2400" kern="1200" dirty="0">
                        <a:solidFill>
                          <a:schemeClr val="bg1"/>
                        </a:solidFill>
                        <a:effectLst/>
                      </a:endParaRPr>
                    </a:p>
                    <a:p>
                      <a:pPr algn="r"/>
                      <a:r>
                        <a:rPr lang="en-US" sz="2400" kern="1200" dirty="0">
                          <a:solidFill>
                            <a:schemeClr val="bg1"/>
                          </a:solidFill>
                          <a:effectLst/>
                        </a:rPr>
                        <a:t>Mr. H N Rohith </a:t>
                      </a:r>
                      <a:endParaRPr lang="en-IN" sz="2400" kern="1200" dirty="0">
                        <a:solidFill>
                          <a:schemeClr val="bg1"/>
                        </a:solidFill>
                        <a:effectLst/>
                      </a:endParaRPr>
                    </a:p>
                    <a:p>
                      <a:pPr algn="r"/>
                      <a:r>
                        <a:rPr lang="en-US" sz="2400" kern="1200" dirty="0">
                          <a:solidFill>
                            <a:schemeClr val="bg1"/>
                          </a:solidFill>
                          <a:effectLst/>
                        </a:rPr>
                        <a:t>Director of Business Operations</a:t>
                      </a:r>
                      <a:endParaRPr lang="en-IN" sz="2400" kern="1200" dirty="0">
                        <a:solidFill>
                          <a:schemeClr val="bg1"/>
                        </a:solidFill>
                        <a:effectLst/>
                      </a:endParaRPr>
                    </a:p>
                    <a:p>
                      <a:endParaRPr lang="en-IN" sz="2400" dirty="0">
                        <a:solidFill>
                          <a:schemeClr val="bg1"/>
                        </a:solidFill>
                      </a:endParaRPr>
                    </a:p>
                  </a:txBody>
                  <a:tcPr/>
                </a:tc>
                <a:extLst>
                  <a:ext uri="{0D108BD9-81ED-4DB2-BD59-A6C34878D82A}">
                    <a16:rowId xmlns:a16="http://schemas.microsoft.com/office/drawing/2014/main" val="1883789279"/>
                  </a:ext>
                </a:extLst>
              </a:tr>
            </a:tbl>
          </a:graphicData>
        </a:graphic>
      </p:graphicFrame>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63730" y="347613"/>
            <a:ext cx="7763256" cy="809383"/>
          </a:xfrm>
        </p:spPr>
        <p:txBody>
          <a:bodyPr/>
          <a:lstStyle/>
          <a:p>
            <a:r>
              <a:rPr lang="en-US" sz="4000" b="1" dirty="0">
                <a:latin typeface="Sagona Book" panose="020F0502020204030204" pitchFamily="34" charset="0"/>
                <a:cs typeface="Sagona Book" panose="020F0502020204030204" pitchFamily="34" charset="0"/>
              </a:rPr>
              <a:t>DESIGN DOCUMENT</a:t>
            </a:r>
            <a:endParaRPr lang="en-US" dirty="0"/>
          </a:p>
        </p:txBody>
      </p:sp>
      <p:pic>
        <p:nvPicPr>
          <p:cNvPr id="13" name="Picture 12">
            <a:extLst>
              <a:ext uri="{FF2B5EF4-FFF2-40B4-BE49-F238E27FC236}">
                <a16:creationId xmlns:a16="http://schemas.microsoft.com/office/drawing/2014/main" id="{B0212886-2CC8-7A56-394E-5A00AC627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421" y="2048116"/>
            <a:ext cx="7646394" cy="3037067"/>
          </a:xfrm>
          <a:prstGeom prst="rect">
            <a:avLst/>
          </a:prstGeom>
          <a:ln>
            <a:noFill/>
          </a:ln>
          <a:effectLst>
            <a:outerShdw blurRad="292100" dist="139700" dir="2700000" algn="tl" rotWithShape="0">
              <a:srgbClr val="333333">
                <a:alpha val="65000"/>
              </a:srgbClr>
            </a:outerShdw>
          </a:effectLst>
        </p:spPr>
      </p:pic>
      <p:sp>
        <p:nvSpPr>
          <p:cNvPr id="14" name="Footer Placeholder 2">
            <a:extLst>
              <a:ext uri="{FF2B5EF4-FFF2-40B4-BE49-F238E27FC236}">
                <a16:creationId xmlns:a16="http://schemas.microsoft.com/office/drawing/2014/main" id="{A5BACCB4-FF26-3D66-CD42-973566175833}"/>
              </a:ext>
            </a:extLst>
          </p:cNvPr>
          <p:cNvSpPr txBox="1">
            <a:spLocks/>
          </p:cNvSpPr>
          <p:nvPr/>
        </p:nvSpPr>
        <p:spPr>
          <a:xfrm>
            <a:off x="442971" y="6309360"/>
            <a:ext cx="1023444"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13-09-2023</a:t>
            </a:r>
          </a:p>
        </p:txBody>
      </p:sp>
      <p:sp>
        <p:nvSpPr>
          <p:cNvPr id="15" name="Footer Placeholder 2">
            <a:extLst>
              <a:ext uri="{FF2B5EF4-FFF2-40B4-BE49-F238E27FC236}">
                <a16:creationId xmlns:a16="http://schemas.microsoft.com/office/drawing/2014/main" id="{DA3795C5-994E-AE7D-3734-84F114E63F54}"/>
              </a:ext>
            </a:extLst>
          </p:cNvPr>
          <p:cNvSpPr txBox="1">
            <a:spLocks/>
          </p:cNvSpPr>
          <p:nvPr/>
        </p:nvSpPr>
        <p:spPr>
          <a:xfrm>
            <a:off x="4887639" y="6292938"/>
            <a:ext cx="2768268"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Applications</a:t>
            </a:r>
          </a:p>
        </p:txBody>
      </p:sp>
      <p:sp>
        <p:nvSpPr>
          <p:cNvPr id="20" name="Footer Placeholder 2">
            <a:extLst>
              <a:ext uri="{FF2B5EF4-FFF2-40B4-BE49-F238E27FC236}">
                <a16:creationId xmlns:a16="http://schemas.microsoft.com/office/drawing/2014/main" id="{57325375-04DD-22B8-DF55-96E61336FE13}"/>
              </a:ext>
            </a:extLst>
          </p:cNvPr>
          <p:cNvSpPr txBox="1">
            <a:spLocks/>
          </p:cNvSpPr>
          <p:nvPr/>
        </p:nvSpPr>
        <p:spPr>
          <a:xfrm>
            <a:off x="9198865" y="6291072"/>
            <a:ext cx="2331720"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SJEC, </a:t>
            </a:r>
            <a:r>
              <a:rPr lang="en-US" dirty="0" err="1"/>
              <a:t>Mangaluru</a:t>
            </a:r>
            <a:endParaRPr lang="en-US" dirty="0"/>
          </a:p>
        </p:txBody>
      </p:sp>
      <p:sp>
        <p:nvSpPr>
          <p:cNvPr id="22" name="Slide Number Placeholder 4">
            <a:extLst>
              <a:ext uri="{FF2B5EF4-FFF2-40B4-BE49-F238E27FC236}">
                <a16:creationId xmlns:a16="http://schemas.microsoft.com/office/drawing/2014/main" id="{F35BC775-2568-5C35-625A-FAEB94FDFAA1}"/>
              </a:ext>
            </a:extLst>
          </p:cNvPr>
          <p:cNvSpPr txBox="1">
            <a:spLocks/>
          </p:cNvSpPr>
          <p:nvPr/>
        </p:nvSpPr>
        <p:spPr>
          <a:xfrm>
            <a:off x="329184" y="421744"/>
            <a:ext cx="521208"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FFFFFF"/>
                </a:solidFill>
                <a:effectLst/>
                <a:uLnTx/>
                <a:uFillTx/>
                <a:latin typeface="Segoe UI Light"/>
                <a:ea typeface="+mn-ea"/>
                <a:cs typeface="Segoe UI Light" panose="020B0502040204020203"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FFFFFF"/>
              </a:solidFill>
              <a:effectLst/>
              <a:uLnTx/>
              <a:uFillTx/>
              <a:latin typeface="Segoe UI Light"/>
              <a:ea typeface="+mn-ea"/>
              <a:cs typeface="Segoe UI Light" panose="020B0502040204020203" pitchFamily="34" charset="0"/>
            </a:endParaRPr>
          </a:p>
        </p:txBody>
      </p:sp>
      <p:sp>
        <p:nvSpPr>
          <p:cNvPr id="4" name="TextBox 3">
            <a:extLst>
              <a:ext uri="{FF2B5EF4-FFF2-40B4-BE49-F238E27FC236}">
                <a16:creationId xmlns:a16="http://schemas.microsoft.com/office/drawing/2014/main" id="{FD0FD4F0-7E6F-02BC-8EA8-CC47FCB9798A}"/>
              </a:ext>
            </a:extLst>
          </p:cNvPr>
          <p:cNvSpPr txBox="1"/>
          <p:nvPr/>
        </p:nvSpPr>
        <p:spPr>
          <a:xfrm>
            <a:off x="3109178" y="1488520"/>
            <a:ext cx="6120880" cy="369332"/>
          </a:xfrm>
          <a:prstGeom prst="rect">
            <a:avLst/>
          </a:prstGeom>
          <a:noFill/>
        </p:spPr>
        <p:txBody>
          <a:bodyPr wrap="square">
            <a:spAutoFit/>
          </a:bodyPr>
          <a:lstStyle/>
          <a:p>
            <a:pPr algn="ctr"/>
            <a:r>
              <a:rPr lang="en-US" b="1" spc="300" dirty="0">
                <a:solidFill>
                  <a:schemeClr val="bg1"/>
                </a:solidFill>
              </a:rPr>
              <a:t>CONTEXT</a:t>
            </a:r>
            <a:r>
              <a:rPr lang="en-US" b="1" dirty="0">
                <a:solidFill>
                  <a:schemeClr val="bg1"/>
                </a:solidFill>
              </a:rPr>
              <a:t> </a:t>
            </a:r>
            <a:r>
              <a:rPr lang="en-US" b="1" spc="300" dirty="0">
                <a:solidFill>
                  <a:schemeClr val="bg1"/>
                </a:solidFill>
              </a:rPr>
              <a:t>FLOW</a:t>
            </a:r>
            <a:r>
              <a:rPr lang="en-US" b="1" dirty="0">
                <a:solidFill>
                  <a:schemeClr val="bg1"/>
                </a:solidFill>
              </a:rPr>
              <a:t> </a:t>
            </a:r>
            <a:r>
              <a:rPr lang="en-US" b="1" spc="300" dirty="0">
                <a:solidFill>
                  <a:schemeClr val="bg1"/>
                </a:solidFill>
              </a:rPr>
              <a:t>DIAGRAM</a:t>
            </a:r>
          </a:p>
        </p:txBody>
      </p:sp>
    </p:spTree>
    <p:extLst>
      <p:ext uri="{BB962C8B-B14F-4D97-AF65-F5344CB8AC3E}">
        <p14:creationId xmlns:p14="http://schemas.microsoft.com/office/powerpoint/2010/main" val="443088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230924"/>
            <a:ext cx="7763256" cy="809383"/>
          </a:xfrm>
        </p:spPr>
        <p:txBody>
          <a:bodyPr/>
          <a:lstStyle/>
          <a:p>
            <a:r>
              <a:rPr lang="en-US" sz="4000" b="1" dirty="0">
                <a:latin typeface="Sagona Book" panose="020F0502020204030204" pitchFamily="34" charset="0"/>
                <a:cs typeface="Sagona Book" panose="020F0502020204030204" pitchFamily="34" charset="0"/>
              </a:rPr>
              <a:t>DESIGN DOCUMENT</a:t>
            </a:r>
            <a:endParaRPr lang="en-US" dirty="0"/>
          </a:p>
        </p:txBody>
      </p:sp>
      <p:sp>
        <p:nvSpPr>
          <p:cNvPr id="14" name="Footer Placeholder 2">
            <a:extLst>
              <a:ext uri="{FF2B5EF4-FFF2-40B4-BE49-F238E27FC236}">
                <a16:creationId xmlns:a16="http://schemas.microsoft.com/office/drawing/2014/main" id="{A5BACCB4-FF26-3D66-CD42-973566175833}"/>
              </a:ext>
            </a:extLst>
          </p:cNvPr>
          <p:cNvSpPr txBox="1">
            <a:spLocks/>
          </p:cNvSpPr>
          <p:nvPr/>
        </p:nvSpPr>
        <p:spPr>
          <a:xfrm>
            <a:off x="442971" y="6309360"/>
            <a:ext cx="1023444"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13-09-2023</a:t>
            </a:r>
          </a:p>
        </p:txBody>
      </p:sp>
      <p:sp>
        <p:nvSpPr>
          <p:cNvPr id="15" name="Footer Placeholder 2">
            <a:extLst>
              <a:ext uri="{FF2B5EF4-FFF2-40B4-BE49-F238E27FC236}">
                <a16:creationId xmlns:a16="http://schemas.microsoft.com/office/drawing/2014/main" id="{DA3795C5-994E-AE7D-3734-84F114E63F54}"/>
              </a:ext>
            </a:extLst>
          </p:cNvPr>
          <p:cNvSpPr txBox="1">
            <a:spLocks/>
          </p:cNvSpPr>
          <p:nvPr/>
        </p:nvSpPr>
        <p:spPr>
          <a:xfrm>
            <a:off x="4711866" y="6352756"/>
            <a:ext cx="2768268"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Applications</a:t>
            </a:r>
          </a:p>
        </p:txBody>
      </p:sp>
      <p:sp>
        <p:nvSpPr>
          <p:cNvPr id="20" name="Footer Placeholder 2">
            <a:extLst>
              <a:ext uri="{FF2B5EF4-FFF2-40B4-BE49-F238E27FC236}">
                <a16:creationId xmlns:a16="http://schemas.microsoft.com/office/drawing/2014/main" id="{57325375-04DD-22B8-DF55-96E61336FE13}"/>
              </a:ext>
            </a:extLst>
          </p:cNvPr>
          <p:cNvSpPr txBox="1">
            <a:spLocks/>
          </p:cNvSpPr>
          <p:nvPr/>
        </p:nvSpPr>
        <p:spPr>
          <a:xfrm>
            <a:off x="9198865" y="6291072"/>
            <a:ext cx="2331720"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SJEC, </a:t>
            </a:r>
            <a:r>
              <a:rPr lang="en-US" dirty="0" err="1"/>
              <a:t>Mangaluru</a:t>
            </a:r>
            <a:endParaRPr lang="en-US" dirty="0"/>
          </a:p>
        </p:txBody>
      </p:sp>
      <p:sp>
        <p:nvSpPr>
          <p:cNvPr id="22" name="Slide Number Placeholder 4">
            <a:extLst>
              <a:ext uri="{FF2B5EF4-FFF2-40B4-BE49-F238E27FC236}">
                <a16:creationId xmlns:a16="http://schemas.microsoft.com/office/drawing/2014/main" id="{F35BC775-2568-5C35-625A-FAEB94FDFAA1}"/>
              </a:ext>
            </a:extLst>
          </p:cNvPr>
          <p:cNvSpPr txBox="1">
            <a:spLocks/>
          </p:cNvSpPr>
          <p:nvPr/>
        </p:nvSpPr>
        <p:spPr>
          <a:xfrm>
            <a:off x="329184" y="421744"/>
            <a:ext cx="521208"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FFFFFF"/>
                </a:solidFill>
                <a:effectLst/>
                <a:uLnTx/>
                <a:uFillTx/>
                <a:latin typeface="Segoe UI Light"/>
                <a:ea typeface="+mn-ea"/>
                <a:cs typeface="Segoe UI Light" panose="020B0502040204020203"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FFFFFF"/>
              </a:solidFill>
              <a:effectLst/>
              <a:uLnTx/>
              <a:uFillTx/>
              <a:latin typeface="Segoe UI Light"/>
              <a:ea typeface="+mn-ea"/>
              <a:cs typeface="Segoe UI Light" panose="020B0502040204020203" pitchFamily="34" charset="0"/>
            </a:endParaRPr>
          </a:p>
        </p:txBody>
      </p:sp>
      <p:sp>
        <p:nvSpPr>
          <p:cNvPr id="24" name="TextBox 23">
            <a:extLst>
              <a:ext uri="{FF2B5EF4-FFF2-40B4-BE49-F238E27FC236}">
                <a16:creationId xmlns:a16="http://schemas.microsoft.com/office/drawing/2014/main" id="{039A7ED1-FCD5-03A5-D6E1-1F01710E3722}"/>
              </a:ext>
            </a:extLst>
          </p:cNvPr>
          <p:cNvSpPr txBox="1"/>
          <p:nvPr/>
        </p:nvSpPr>
        <p:spPr>
          <a:xfrm>
            <a:off x="850392" y="1314512"/>
            <a:ext cx="5643714" cy="3046988"/>
          </a:xfrm>
          <a:prstGeom prst="rect">
            <a:avLst/>
          </a:prstGeom>
          <a:noFill/>
        </p:spPr>
        <p:txBody>
          <a:bodyPr wrap="square">
            <a:spAutoFit/>
          </a:bodyPr>
          <a:lstStyle/>
          <a:p>
            <a:r>
              <a:rPr lang="en-IN" sz="2400" b="1" dirty="0">
                <a:solidFill>
                  <a:schemeClr val="bg1"/>
                </a:solidFill>
              </a:rPr>
              <a:t>Actors</a:t>
            </a:r>
            <a:r>
              <a:rPr lang="en-IN" sz="2400" dirty="0">
                <a:solidFill>
                  <a:schemeClr val="bg1"/>
                </a:solidFill>
              </a:rPr>
              <a:t>: </a:t>
            </a:r>
          </a:p>
          <a:p>
            <a:r>
              <a:rPr lang="en-IN" sz="2400" dirty="0">
                <a:solidFill>
                  <a:schemeClr val="bg1"/>
                </a:solidFill>
              </a:rPr>
              <a:t>Admin, Patient, and Doctor.</a:t>
            </a:r>
          </a:p>
          <a:p>
            <a:r>
              <a:rPr lang="en-IN" sz="2400" b="1" dirty="0">
                <a:solidFill>
                  <a:schemeClr val="bg1"/>
                </a:solidFill>
              </a:rPr>
              <a:t>Use</a:t>
            </a:r>
            <a:r>
              <a:rPr lang="en-IN" sz="2400" dirty="0">
                <a:solidFill>
                  <a:schemeClr val="bg1"/>
                </a:solidFill>
              </a:rPr>
              <a:t> </a:t>
            </a:r>
            <a:r>
              <a:rPr lang="en-IN" sz="2400" b="1" dirty="0">
                <a:solidFill>
                  <a:schemeClr val="bg1"/>
                </a:solidFill>
              </a:rPr>
              <a:t>Cases</a:t>
            </a:r>
            <a:r>
              <a:rPr lang="en-IN" sz="2400" dirty="0">
                <a:solidFill>
                  <a:schemeClr val="bg1"/>
                </a:solidFill>
              </a:rPr>
              <a:t>: </a:t>
            </a:r>
          </a:p>
          <a:p>
            <a:r>
              <a:rPr lang="en-IN" sz="2400" dirty="0">
                <a:solidFill>
                  <a:schemeClr val="bg1"/>
                </a:solidFill>
              </a:rPr>
              <a:t>Manage user, Add doctors, Delete doctors, Edit doctor details, View patients, Schedule sessions, Cancel Sessions, Make appointments, Cancel appointments, View appointments.</a:t>
            </a:r>
          </a:p>
        </p:txBody>
      </p:sp>
      <p:sp>
        <p:nvSpPr>
          <p:cNvPr id="27" name="TextBox 26">
            <a:extLst>
              <a:ext uri="{FF2B5EF4-FFF2-40B4-BE49-F238E27FC236}">
                <a16:creationId xmlns:a16="http://schemas.microsoft.com/office/drawing/2014/main" id="{E0BA67B0-A570-93BF-E227-172D749DE4D3}"/>
              </a:ext>
            </a:extLst>
          </p:cNvPr>
          <p:cNvSpPr txBox="1"/>
          <p:nvPr/>
        </p:nvSpPr>
        <p:spPr>
          <a:xfrm>
            <a:off x="7032490" y="5883068"/>
            <a:ext cx="4692048" cy="338554"/>
          </a:xfrm>
          <a:prstGeom prst="rect">
            <a:avLst/>
          </a:prstGeom>
          <a:noFill/>
        </p:spPr>
        <p:txBody>
          <a:bodyPr wrap="square">
            <a:spAutoFit/>
          </a:bodyPr>
          <a:lstStyle/>
          <a:p>
            <a:pPr algn="ctr"/>
            <a:r>
              <a:rPr lang="en-US" sz="1600" b="1" spc="300" dirty="0">
                <a:solidFill>
                  <a:schemeClr val="bg1"/>
                </a:solidFill>
              </a:rPr>
              <a:t>USE CASE DIAGRAM</a:t>
            </a:r>
          </a:p>
        </p:txBody>
      </p:sp>
      <p:pic>
        <p:nvPicPr>
          <p:cNvPr id="28" name="Content Placeholder 6">
            <a:extLst>
              <a:ext uri="{FF2B5EF4-FFF2-40B4-BE49-F238E27FC236}">
                <a16:creationId xmlns:a16="http://schemas.microsoft.com/office/drawing/2014/main" id="{AB880A3D-A66E-CA42-4CB4-3EC131A7F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2170" y="939993"/>
            <a:ext cx="4378154" cy="4873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3210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192105"/>
            <a:ext cx="7763256" cy="809383"/>
          </a:xfrm>
        </p:spPr>
        <p:txBody>
          <a:bodyPr/>
          <a:lstStyle/>
          <a:p>
            <a:r>
              <a:rPr lang="en-US" sz="4000" b="1" dirty="0">
                <a:latin typeface="Sagona Book" panose="020F0502020204030204" pitchFamily="34" charset="0"/>
                <a:cs typeface="Sagona Book" panose="020F0502020204030204" pitchFamily="34" charset="0"/>
              </a:rPr>
              <a:t>DESIGN DOCUMENT</a:t>
            </a:r>
            <a:endParaRPr lang="en-US" dirty="0"/>
          </a:p>
        </p:txBody>
      </p:sp>
      <p:sp>
        <p:nvSpPr>
          <p:cNvPr id="14" name="Footer Placeholder 2">
            <a:extLst>
              <a:ext uri="{FF2B5EF4-FFF2-40B4-BE49-F238E27FC236}">
                <a16:creationId xmlns:a16="http://schemas.microsoft.com/office/drawing/2014/main" id="{A5BACCB4-FF26-3D66-CD42-973566175833}"/>
              </a:ext>
            </a:extLst>
          </p:cNvPr>
          <p:cNvSpPr txBox="1">
            <a:spLocks/>
          </p:cNvSpPr>
          <p:nvPr/>
        </p:nvSpPr>
        <p:spPr>
          <a:xfrm>
            <a:off x="442971" y="6309360"/>
            <a:ext cx="1023444"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13-09-2023</a:t>
            </a:r>
          </a:p>
        </p:txBody>
      </p:sp>
      <p:sp>
        <p:nvSpPr>
          <p:cNvPr id="15" name="Footer Placeholder 2">
            <a:extLst>
              <a:ext uri="{FF2B5EF4-FFF2-40B4-BE49-F238E27FC236}">
                <a16:creationId xmlns:a16="http://schemas.microsoft.com/office/drawing/2014/main" id="{DA3795C5-994E-AE7D-3734-84F114E63F54}"/>
              </a:ext>
            </a:extLst>
          </p:cNvPr>
          <p:cNvSpPr txBox="1">
            <a:spLocks/>
          </p:cNvSpPr>
          <p:nvPr/>
        </p:nvSpPr>
        <p:spPr>
          <a:xfrm>
            <a:off x="4849469" y="6304353"/>
            <a:ext cx="2768268"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Applications</a:t>
            </a:r>
          </a:p>
        </p:txBody>
      </p:sp>
      <p:sp>
        <p:nvSpPr>
          <p:cNvPr id="20" name="Footer Placeholder 2">
            <a:extLst>
              <a:ext uri="{FF2B5EF4-FFF2-40B4-BE49-F238E27FC236}">
                <a16:creationId xmlns:a16="http://schemas.microsoft.com/office/drawing/2014/main" id="{57325375-04DD-22B8-DF55-96E61336FE13}"/>
              </a:ext>
            </a:extLst>
          </p:cNvPr>
          <p:cNvSpPr txBox="1">
            <a:spLocks/>
          </p:cNvSpPr>
          <p:nvPr/>
        </p:nvSpPr>
        <p:spPr>
          <a:xfrm>
            <a:off x="9198865" y="6291072"/>
            <a:ext cx="2331720"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SJEC, </a:t>
            </a:r>
            <a:r>
              <a:rPr lang="en-US" dirty="0" err="1"/>
              <a:t>Mangaluru</a:t>
            </a:r>
            <a:endParaRPr lang="en-US" dirty="0"/>
          </a:p>
        </p:txBody>
      </p:sp>
      <p:sp>
        <p:nvSpPr>
          <p:cNvPr id="22" name="Slide Number Placeholder 4">
            <a:extLst>
              <a:ext uri="{FF2B5EF4-FFF2-40B4-BE49-F238E27FC236}">
                <a16:creationId xmlns:a16="http://schemas.microsoft.com/office/drawing/2014/main" id="{F35BC775-2568-5C35-625A-FAEB94FDFAA1}"/>
              </a:ext>
            </a:extLst>
          </p:cNvPr>
          <p:cNvSpPr txBox="1">
            <a:spLocks/>
          </p:cNvSpPr>
          <p:nvPr/>
        </p:nvSpPr>
        <p:spPr>
          <a:xfrm>
            <a:off x="329184" y="421744"/>
            <a:ext cx="521208"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FFFFFF"/>
                </a:solidFill>
                <a:effectLst/>
                <a:uLnTx/>
                <a:uFillTx/>
                <a:latin typeface="Segoe UI Light"/>
                <a:ea typeface="+mn-ea"/>
                <a:cs typeface="Segoe UI Light" panose="020B0502040204020203"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FFFFFF"/>
              </a:solidFill>
              <a:effectLst/>
              <a:uLnTx/>
              <a:uFillTx/>
              <a:latin typeface="Segoe UI Light"/>
              <a:ea typeface="+mn-ea"/>
              <a:cs typeface="Segoe UI Light" panose="020B0502040204020203" pitchFamily="34" charset="0"/>
            </a:endParaRPr>
          </a:p>
        </p:txBody>
      </p:sp>
      <p:sp>
        <p:nvSpPr>
          <p:cNvPr id="4" name="TextBox 3">
            <a:extLst>
              <a:ext uri="{FF2B5EF4-FFF2-40B4-BE49-F238E27FC236}">
                <a16:creationId xmlns:a16="http://schemas.microsoft.com/office/drawing/2014/main" id="{FD0FD4F0-7E6F-02BC-8EA8-CC47FCB9798A}"/>
              </a:ext>
            </a:extLst>
          </p:cNvPr>
          <p:cNvSpPr txBox="1"/>
          <p:nvPr/>
        </p:nvSpPr>
        <p:spPr>
          <a:xfrm>
            <a:off x="3173163" y="5898270"/>
            <a:ext cx="6120880" cy="338554"/>
          </a:xfrm>
          <a:prstGeom prst="rect">
            <a:avLst/>
          </a:prstGeom>
          <a:noFill/>
        </p:spPr>
        <p:txBody>
          <a:bodyPr wrap="square">
            <a:spAutoFit/>
          </a:bodyPr>
          <a:lstStyle/>
          <a:p>
            <a:pPr algn="ctr"/>
            <a:r>
              <a:rPr lang="en-US" sz="1600" b="1" spc="300" dirty="0">
                <a:solidFill>
                  <a:schemeClr val="bg1"/>
                </a:solidFill>
              </a:rPr>
              <a:t>ACTIVITY</a:t>
            </a:r>
            <a:r>
              <a:rPr lang="en-US" sz="1600" b="1" dirty="0">
                <a:solidFill>
                  <a:schemeClr val="bg1"/>
                </a:solidFill>
              </a:rPr>
              <a:t> </a:t>
            </a:r>
            <a:r>
              <a:rPr lang="en-US" sz="1600" b="1" spc="300" dirty="0">
                <a:solidFill>
                  <a:schemeClr val="bg1"/>
                </a:solidFill>
              </a:rPr>
              <a:t>DIAGRAM</a:t>
            </a:r>
          </a:p>
        </p:txBody>
      </p:sp>
      <p:pic>
        <p:nvPicPr>
          <p:cNvPr id="3" name="Content Placeholder 7">
            <a:extLst>
              <a:ext uri="{FF2B5EF4-FFF2-40B4-BE49-F238E27FC236}">
                <a16:creationId xmlns:a16="http://schemas.microsoft.com/office/drawing/2014/main" id="{C3268988-1A29-40D8-7BF6-79146589F40A}"/>
              </a:ext>
            </a:extLst>
          </p:cNvPr>
          <p:cNvPicPr>
            <a:picLocks noChangeAspect="1"/>
          </p:cNvPicPr>
          <p:nvPr/>
        </p:nvPicPr>
        <p:blipFill>
          <a:blip r:embed="rId2"/>
          <a:stretch>
            <a:fillRect/>
          </a:stretch>
        </p:blipFill>
        <p:spPr>
          <a:xfrm>
            <a:off x="1466415" y="914266"/>
            <a:ext cx="9395780" cy="4942246"/>
          </a:xfrm>
          <a:prstGeom prst="rect">
            <a:avLst/>
          </a:prstGeom>
        </p:spPr>
      </p:pic>
    </p:spTree>
    <p:extLst>
      <p:ext uri="{BB962C8B-B14F-4D97-AF65-F5344CB8AC3E}">
        <p14:creationId xmlns:p14="http://schemas.microsoft.com/office/powerpoint/2010/main" val="2366237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192105"/>
            <a:ext cx="7763256" cy="809383"/>
          </a:xfrm>
        </p:spPr>
        <p:txBody>
          <a:bodyPr/>
          <a:lstStyle/>
          <a:p>
            <a:r>
              <a:rPr lang="en-US" sz="4000" b="1" dirty="0">
                <a:latin typeface="Sagona Book" panose="020F0502020204030204" pitchFamily="34" charset="0"/>
                <a:cs typeface="Sagona Book" panose="020F0502020204030204" pitchFamily="34" charset="0"/>
              </a:rPr>
              <a:t>DESIGN DOCUMENT</a:t>
            </a:r>
            <a:endParaRPr lang="en-US" dirty="0"/>
          </a:p>
        </p:txBody>
      </p:sp>
      <p:sp>
        <p:nvSpPr>
          <p:cNvPr id="14" name="Footer Placeholder 2">
            <a:extLst>
              <a:ext uri="{FF2B5EF4-FFF2-40B4-BE49-F238E27FC236}">
                <a16:creationId xmlns:a16="http://schemas.microsoft.com/office/drawing/2014/main" id="{A5BACCB4-FF26-3D66-CD42-973566175833}"/>
              </a:ext>
            </a:extLst>
          </p:cNvPr>
          <p:cNvSpPr txBox="1">
            <a:spLocks/>
          </p:cNvSpPr>
          <p:nvPr/>
        </p:nvSpPr>
        <p:spPr>
          <a:xfrm>
            <a:off x="442971" y="6309360"/>
            <a:ext cx="1023444"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13-09-2023</a:t>
            </a:r>
          </a:p>
        </p:txBody>
      </p:sp>
      <p:sp>
        <p:nvSpPr>
          <p:cNvPr id="15" name="Footer Placeholder 2">
            <a:extLst>
              <a:ext uri="{FF2B5EF4-FFF2-40B4-BE49-F238E27FC236}">
                <a16:creationId xmlns:a16="http://schemas.microsoft.com/office/drawing/2014/main" id="{DA3795C5-994E-AE7D-3734-84F114E63F54}"/>
              </a:ext>
            </a:extLst>
          </p:cNvPr>
          <p:cNvSpPr txBox="1">
            <a:spLocks/>
          </p:cNvSpPr>
          <p:nvPr/>
        </p:nvSpPr>
        <p:spPr>
          <a:xfrm>
            <a:off x="4849469" y="6309360"/>
            <a:ext cx="2768268"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Applications</a:t>
            </a:r>
          </a:p>
        </p:txBody>
      </p:sp>
      <p:sp>
        <p:nvSpPr>
          <p:cNvPr id="20" name="Footer Placeholder 2">
            <a:extLst>
              <a:ext uri="{FF2B5EF4-FFF2-40B4-BE49-F238E27FC236}">
                <a16:creationId xmlns:a16="http://schemas.microsoft.com/office/drawing/2014/main" id="{57325375-04DD-22B8-DF55-96E61336FE13}"/>
              </a:ext>
            </a:extLst>
          </p:cNvPr>
          <p:cNvSpPr txBox="1">
            <a:spLocks/>
          </p:cNvSpPr>
          <p:nvPr/>
        </p:nvSpPr>
        <p:spPr>
          <a:xfrm>
            <a:off x="9198865" y="6291072"/>
            <a:ext cx="2331720"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SJEC, </a:t>
            </a:r>
            <a:r>
              <a:rPr lang="en-US" dirty="0" err="1"/>
              <a:t>Mangaluru</a:t>
            </a:r>
            <a:endParaRPr lang="en-US" dirty="0"/>
          </a:p>
        </p:txBody>
      </p:sp>
      <p:sp>
        <p:nvSpPr>
          <p:cNvPr id="22" name="Slide Number Placeholder 4">
            <a:extLst>
              <a:ext uri="{FF2B5EF4-FFF2-40B4-BE49-F238E27FC236}">
                <a16:creationId xmlns:a16="http://schemas.microsoft.com/office/drawing/2014/main" id="{F35BC775-2568-5C35-625A-FAEB94FDFAA1}"/>
              </a:ext>
            </a:extLst>
          </p:cNvPr>
          <p:cNvSpPr txBox="1">
            <a:spLocks/>
          </p:cNvSpPr>
          <p:nvPr/>
        </p:nvSpPr>
        <p:spPr>
          <a:xfrm>
            <a:off x="329184" y="421744"/>
            <a:ext cx="521208"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FFFFFF"/>
                </a:solidFill>
                <a:effectLst/>
                <a:uLnTx/>
                <a:uFillTx/>
                <a:latin typeface="Segoe UI Light"/>
                <a:ea typeface="+mn-ea"/>
                <a:cs typeface="Segoe UI Light" panose="020B0502040204020203"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FFFFFF"/>
              </a:solidFill>
              <a:effectLst/>
              <a:uLnTx/>
              <a:uFillTx/>
              <a:latin typeface="Segoe UI Light"/>
              <a:ea typeface="+mn-ea"/>
              <a:cs typeface="Segoe UI Light" panose="020B0502040204020203" pitchFamily="34" charset="0"/>
            </a:endParaRPr>
          </a:p>
        </p:txBody>
      </p:sp>
      <p:sp>
        <p:nvSpPr>
          <p:cNvPr id="4" name="TextBox 3">
            <a:extLst>
              <a:ext uri="{FF2B5EF4-FFF2-40B4-BE49-F238E27FC236}">
                <a16:creationId xmlns:a16="http://schemas.microsoft.com/office/drawing/2014/main" id="{FD0FD4F0-7E6F-02BC-8EA8-CC47FCB9798A}"/>
              </a:ext>
            </a:extLst>
          </p:cNvPr>
          <p:cNvSpPr txBox="1"/>
          <p:nvPr/>
        </p:nvSpPr>
        <p:spPr>
          <a:xfrm>
            <a:off x="3173163" y="5898270"/>
            <a:ext cx="6120880" cy="338554"/>
          </a:xfrm>
          <a:prstGeom prst="rect">
            <a:avLst/>
          </a:prstGeom>
          <a:noFill/>
        </p:spPr>
        <p:txBody>
          <a:bodyPr wrap="square">
            <a:spAutoFit/>
          </a:bodyPr>
          <a:lstStyle/>
          <a:p>
            <a:pPr algn="ctr"/>
            <a:r>
              <a:rPr lang="en-US" sz="1600" b="1" spc="300" dirty="0">
                <a:solidFill>
                  <a:schemeClr val="bg1"/>
                </a:solidFill>
              </a:rPr>
              <a:t>ER</a:t>
            </a:r>
            <a:r>
              <a:rPr lang="en-US" sz="1600" b="1" dirty="0">
                <a:solidFill>
                  <a:schemeClr val="bg1"/>
                </a:solidFill>
              </a:rPr>
              <a:t> </a:t>
            </a:r>
            <a:r>
              <a:rPr lang="en-US" sz="1600" b="1" spc="300" dirty="0">
                <a:solidFill>
                  <a:schemeClr val="bg1"/>
                </a:solidFill>
              </a:rPr>
              <a:t>DIAGRAM</a:t>
            </a:r>
          </a:p>
        </p:txBody>
      </p:sp>
      <p:pic>
        <p:nvPicPr>
          <p:cNvPr id="5" name="Content Placeholder 6">
            <a:extLst>
              <a:ext uri="{FF2B5EF4-FFF2-40B4-BE49-F238E27FC236}">
                <a16:creationId xmlns:a16="http://schemas.microsoft.com/office/drawing/2014/main" id="{9C38AE3C-7E5E-1608-039E-99DE86C714A4}"/>
              </a:ext>
            </a:extLst>
          </p:cNvPr>
          <p:cNvPicPr>
            <a:picLocks noChangeAspect="1"/>
          </p:cNvPicPr>
          <p:nvPr/>
        </p:nvPicPr>
        <p:blipFill>
          <a:blip r:embed="rId2"/>
          <a:stretch>
            <a:fillRect/>
          </a:stretch>
        </p:blipFill>
        <p:spPr>
          <a:xfrm>
            <a:off x="1869543" y="1009622"/>
            <a:ext cx="9158121" cy="4838756"/>
          </a:xfrm>
          <a:prstGeom prst="rect">
            <a:avLst/>
          </a:prstGeom>
        </p:spPr>
      </p:pic>
    </p:spTree>
    <p:extLst>
      <p:ext uri="{BB962C8B-B14F-4D97-AF65-F5344CB8AC3E}">
        <p14:creationId xmlns:p14="http://schemas.microsoft.com/office/powerpoint/2010/main" val="2548732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961053" y="411480"/>
            <a:ext cx="8878824" cy="927858"/>
          </a:xfrm>
        </p:spPr>
        <p:txBody>
          <a:bodyPr/>
          <a:lstStyle/>
          <a:p>
            <a:r>
              <a:rPr lang="en-US" dirty="0"/>
              <a:t>PSEUDO CODES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14</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961053" y="1375472"/>
            <a:ext cx="5256493" cy="493776"/>
          </a:xfrm>
        </p:spPr>
        <p:txBody>
          <a:bodyPr/>
          <a:lstStyle/>
          <a:p>
            <a:r>
              <a:rPr lang="en-US" dirty="0"/>
              <a:t>Pseudo Code For The Registration Page</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961052" y="2052548"/>
            <a:ext cx="4683965" cy="3429980"/>
          </a:xfrm>
        </p:spPr>
        <p:txBody>
          <a:bodyPr/>
          <a:lstStyle/>
          <a:p>
            <a:pPr algn="just">
              <a:lnSpc>
                <a:spcPct val="150000"/>
              </a:lnSpc>
            </a:pPr>
            <a:r>
              <a:rPr lang="en-US" sz="2000" dirty="0"/>
              <a:t>Users must register to the system. While registering users need to input their name, email ID, address, date of birth, contact number, and password. If the data is valid then the user will login to the user page. </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6007794" y="2006081"/>
            <a:ext cx="5935389" cy="3783190"/>
          </a:xfrm>
        </p:spPr>
        <p:txBody>
          <a:bodyPr/>
          <a:lstStyle/>
          <a:p>
            <a:pPr algn="just">
              <a:lnSpc>
                <a:spcPct val="100000"/>
              </a:lnSpc>
            </a:pPr>
            <a:r>
              <a:rPr lang="en-US" sz="2000" b="1" dirty="0"/>
              <a:t>BEGIN</a:t>
            </a:r>
          </a:p>
          <a:p>
            <a:pPr marL="0" indent="0" algn="just">
              <a:lnSpc>
                <a:spcPct val="100000"/>
              </a:lnSpc>
              <a:buNone/>
            </a:pPr>
            <a:r>
              <a:rPr lang="en-US" sz="2000" dirty="0"/>
              <a:t>Input Name, Email-id, Address, Date of Birth, Contact Number, Password, Confirm Password Check whether data is valid and mandatory fields are filled.</a:t>
            </a:r>
          </a:p>
          <a:p>
            <a:pPr marL="0" indent="0" algn="just">
              <a:lnSpc>
                <a:spcPct val="100000"/>
              </a:lnSpc>
              <a:buNone/>
            </a:pPr>
            <a:r>
              <a:rPr lang="en-US" sz="2000" dirty="0"/>
              <a:t>If data valid, then</a:t>
            </a:r>
          </a:p>
          <a:p>
            <a:pPr marL="0" indent="0" algn="just">
              <a:lnSpc>
                <a:spcPct val="100000"/>
              </a:lnSpc>
              <a:buNone/>
            </a:pPr>
            <a:r>
              <a:rPr lang="en-US" sz="2000" dirty="0"/>
              <a:t>	Update to database</a:t>
            </a:r>
          </a:p>
          <a:p>
            <a:pPr marL="0" indent="0" algn="just">
              <a:lnSpc>
                <a:spcPct val="100000"/>
              </a:lnSpc>
              <a:buNone/>
            </a:pPr>
            <a:r>
              <a:rPr lang="en-US" sz="2000" dirty="0"/>
              <a:t>Else</a:t>
            </a:r>
          </a:p>
          <a:p>
            <a:pPr marL="0" indent="0" algn="just">
              <a:lnSpc>
                <a:spcPct val="100000"/>
              </a:lnSpc>
              <a:buNone/>
            </a:pPr>
            <a:r>
              <a:rPr lang="en-US" sz="2000" dirty="0"/>
              <a:t>	Show error</a:t>
            </a:r>
          </a:p>
          <a:p>
            <a:pPr marL="0" indent="0" algn="just">
              <a:lnSpc>
                <a:spcPct val="100000"/>
              </a:lnSpc>
              <a:buNone/>
            </a:pPr>
            <a:r>
              <a:rPr lang="en-US" sz="2000" dirty="0"/>
              <a:t>End if</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a:xfrm>
            <a:off x="5038405" y="6309360"/>
            <a:ext cx="2669582" cy="274320"/>
          </a:xfrm>
        </p:spPr>
        <p:txBody>
          <a:bodyPr/>
          <a:lstStyle/>
          <a:p>
            <a:r>
              <a:rPr lang="en-US" dirty="0"/>
              <a:t>Department of Computer Applications</a:t>
            </a:r>
          </a:p>
        </p:txBody>
      </p:sp>
      <p:cxnSp>
        <p:nvCxnSpPr>
          <p:cNvPr id="12" name="Straight Connector 11">
            <a:extLst>
              <a:ext uri="{FF2B5EF4-FFF2-40B4-BE49-F238E27FC236}">
                <a16:creationId xmlns:a16="http://schemas.microsoft.com/office/drawing/2014/main" id="{D6A766B2-0EA0-EA16-A2A4-D45E6B995FE5}"/>
              </a:ext>
            </a:extLst>
          </p:cNvPr>
          <p:cNvCxnSpPr>
            <a:cxnSpLocks/>
          </p:cNvCxnSpPr>
          <p:nvPr/>
        </p:nvCxnSpPr>
        <p:spPr>
          <a:xfrm>
            <a:off x="5934269" y="2043218"/>
            <a:ext cx="0" cy="3429980"/>
          </a:xfrm>
          <a:prstGeom prst="line">
            <a:avLst/>
          </a:prstGeom>
        </p:spPr>
        <p:style>
          <a:lnRef idx="1">
            <a:schemeClr val="accent6"/>
          </a:lnRef>
          <a:fillRef idx="0">
            <a:schemeClr val="accent6"/>
          </a:fillRef>
          <a:effectRef idx="0">
            <a:schemeClr val="accent6"/>
          </a:effectRef>
          <a:fontRef idx="minor">
            <a:schemeClr val="tx1"/>
          </a:fontRef>
        </p:style>
      </p:cxnSp>
      <p:sp>
        <p:nvSpPr>
          <p:cNvPr id="14" name="Footer Placeholder 2">
            <a:extLst>
              <a:ext uri="{FF2B5EF4-FFF2-40B4-BE49-F238E27FC236}">
                <a16:creationId xmlns:a16="http://schemas.microsoft.com/office/drawing/2014/main" id="{C4E27018-9F4B-B867-DA3C-DE1A33CF5E12}"/>
              </a:ext>
            </a:extLst>
          </p:cNvPr>
          <p:cNvSpPr txBox="1">
            <a:spLocks/>
          </p:cNvSpPr>
          <p:nvPr/>
        </p:nvSpPr>
        <p:spPr>
          <a:xfrm>
            <a:off x="442971" y="6309360"/>
            <a:ext cx="1023444"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13-09-2023</a:t>
            </a:r>
          </a:p>
        </p:txBody>
      </p:sp>
      <p:sp>
        <p:nvSpPr>
          <p:cNvPr id="16" name="Footer Placeholder 2">
            <a:extLst>
              <a:ext uri="{FF2B5EF4-FFF2-40B4-BE49-F238E27FC236}">
                <a16:creationId xmlns:a16="http://schemas.microsoft.com/office/drawing/2014/main" id="{AC0EC230-A9A9-B919-05C9-165959DDA12C}"/>
              </a:ext>
            </a:extLst>
          </p:cNvPr>
          <p:cNvSpPr txBox="1">
            <a:spLocks/>
          </p:cNvSpPr>
          <p:nvPr/>
        </p:nvSpPr>
        <p:spPr>
          <a:xfrm>
            <a:off x="9417309" y="6302269"/>
            <a:ext cx="2331720"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SJEC, </a:t>
            </a:r>
            <a:r>
              <a:rPr lang="en-US" dirty="0" err="1"/>
              <a:t>Mangaluru</a:t>
            </a:r>
            <a:endParaRPr lang="en-US" dirty="0"/>
          </a:p>
        </p:txBody>
      </p:sp>
    </p:spTree>
    <p:extLst>
      <p:ext uri="{BB962C8B-B14F-4D97-AF65-F5344CB8AC3E}">
        <p14:creationId xmlns:p14="http://schemas.microsoft.com/office/powerpoint/2010/main" val="76521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992917" y="49921"/>
            <a:ext cx="8878824" cy="927858"/>
          </a:xfrm>
        </p:spPr>
        <p:txBody>
          <a:bodyPr/>
          <a:lstStyle/>
          <a:p>
            <a:r>
              <a:rPr lang="en-US" dirty="0"/>
              <a:t>PSEUDO CODES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15</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1073020" y="978828"/>
            <a:ext cx="5256493" cy="493776"/>
          </a:xfrm>
        </p:spPr>
        <p:txBody>
          <a:bodyPr/>
          <a:lstStyle/>
          <a:p>
            <a:r>
              <a:rPr lang="en-US" dirty="0"/>
              <a:t>Pseudo Code For Login Page</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005358" y="1545966"/>
            <a:ext cx="4683965" cy="3429980"/>
          </a:xfrm>
        </p:spPr>
        <p:txBody>
          <a:bodyPr/>
          <a:lstStyle/>
          <a:p>
            <a:pPr algn="just">
              <a:lnSpc>
                <a:spcPct val="150000"/>
              </a:lnSpc>
            </a:pPr>
            <a:r>
              <a:rPr lang="en-US" sz="2000" dirty="0"/>
              <a:t>The user needs to log in with the Email Address and password, if the Email Address exists then we need to see whether the password matches, if the password matches then there will be successful login, or else an error message will be displayed.</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6096000" y="1049694"/>
            <a:ext cx="5912470" cy="4963886"/>
          </a:xfrm>
        </p:spPr>
        <p:txBody>
          <a:bodyPr/>
          <a:lstStyle/>
          <a:p>
            <a:pPr algn="just">
              <a:lnSpc>
                <a:spcPct val="100000"/>
              </a:lnSpc>
            </a:pPr>
            <a:r>
              <a:rPr lang="en-US" b="1" dirty="0"/>
              <a:t>BEGIN</a:t>
            </a:r>
          </a:p>
          <a:p>
            <a:pPr marL="0" indent="0" algn="just">
              <a:lnSpc>
                <a:spcPct val="100000"/>
              </a:lnSpc>
              <a:buNone/>
            </a:pPr>
            <a:r>
              <a:rPr lang="en-US" dirty="0"/>
              <a:t>Input Email and password. Check whether data is valid and mandatory fields are filled.</a:t>
            </a:r>
          </a:p>
          <a:p>
            <a:pPr marL="0" indent="0" algn="just">
              <a:lnSpc>
                <a:spcPct val="100000"/>
              </a:lnSpc>
              <a:spcBef>
                <a:spcPts val="600"/>
              </a:spcBef>
              <a:buNone/>
            </a:pPr>
            <a:r>
              <a:rPr lang="en-US" sz="1600" dirty="0"/>
              <a:t>If Email and Password exists, then </a:t>
            </a:r>
          </a:p>
          <a:p>
            <a:pPr marL="0" indent="0" algn="just">
              <a:lnSpc>
                <a:spcPct val="100000"/>
              </a:lnSpc>
              <a:spcBef>
                <a:spcPts val="600"/>
              </a:spcBef>
              <a:buNone/>
            </a:pPr>
            <a:r>
              <a:rPr lang="en-US" sz="1600" dirty="0"/>
              <a:t>	</a:t>
            </a:r>
            <a:r>
              <a:rPr lang="en-US" sz="1600" dirty="0" err="1"/>
              <a:t>checkUserType</a:t>
            </a:r>
            <a:r>
              <a:rPr lang="en-US" sz="1600" dirty="0"/>
              <a:t> ()</a:t>
            </a:r>
          </a:p>
          <a:p>
            <a:pPr marL="0" indent="0" algn="just">
              <a:lnSpc>
                <a:spcPct val="100000"/>
              </a:lnSpc>
              <a:spcBef>
                <a:spcPts val="600"/>
              </a:spcBef>
              <a:buNone/>
            </a:pPr>
            <a:r>
              <a:rPr lang="en-US" sz="1600" dirty="0"/>
              <a:t>	If user equals admin</a:t>
            </a:r>
          </a:p>
          <a:p>
            <a:pPr marL="0" indent="0" algn="just">
              <a:lnSpc>
                <a:spcPct val="100000"/>
              </a:lnSpc>
              <a:spcBef>
                <a:spcPts val="600"/>
              </a:spcBef>
              <a:buNone/>
            </a:pPr>
            <a:r>
              <a:rPr lang="en-US" sz="1600" dirty="0"/>
              <a:t>		</a:t>
            </a:r>
            <a:r>
              <a:rPr lang="en-US" sz="1600" dirty="0" err="1"/>
              <a:t>showAdminHome</a:t>
            </a:r>
            <a:r>
              <a:rPr lang="en-US" sz="1600" dirty="0"/>
              <a:t>()</a:t>
            </a:r>
          </a:p>
          <a:p>
            <a:pPr marL="0" indent="0" algn="just">
              <a:lnSpc>
                <a:spcPct val="100000"/>
              </a:lnSpc>
              <a:spcBef>
                <a:spcPts val="600"/>
              </a:spcBef>
              <a:buNone/>
            </a:pPr>
            <a:r>
              <a:rPr lang="en-US" sz="1600" dirty="0"/>
              <a:t>	Else if user equals doctor</a:t>
            </a:r>
          </a:p>
          <a:p>
            <a:pPr marL="0" indent="0" algn="just">
              <a:lnSpc>
                <a:spcPct val="100000"/>
              </a:lnSpc>
              <a:spcBef>
                <a:spcPts val="600"/>
              </a:spcBef>
              <a:buNone/>
            </a:pPr>
            <a:r>
              <a:rPr lang="en-US" sz="1600" dirty="0"/>
              <a:t>		</a:t>
            </a:r>
            <a:r>
              <a:rPr lang="en-US" sz="1600" dirty="0" err="1"/>
              <a:t>showDoctorHome</a:t>
            </a:r>
            <a:r>
              <a:rPr lang="en-US" sz="1600" dirty="0"/>
              <a:t>()</a:t>
            </a:r>
          </a:p>
          <a:p>
            <a:pPr marL="0" indent="0" algn="just">
              <a:lnSpc>
                <a:spcPct val="100000"/>
              </a:lnSpc>
              <a:spcBef>
                <a:spcPts val="600"/>
              </a:spcBef>
              <a:buNone/>
            </a:pPr>
            <a:r>
              <a:rPr lang="en-US" sz="1600" dirty="0"/>
              <a:t>	Else</a:t>
            </a:r>
          </a:p>
          <a:p>
            <a:pPr marL="0" indent="0" algn="just">
              <a:lnSpc>
                <a:spcPct val="100000"/>
              </a:lnSpc>
              <a:spcBef>
                <a:spcPts val="600"/>
              </a:spcBef>
              <a:buNone/>
            </a:pPr>
            <a:r>
              <a:rPr lang="en-US" sz="1600" dirty="0"/>
              <a:t>		</a:t>
            </a:r>
            <a:r>
              <a:rPr lang="en-US" sz="1600" dirty="0" err="1"/>
              <a:t>showUserHome</a:t>
            </a:r>
            <a:r>
              <a:rPr lang="en-US" sz="1600" dirty="0"/>
              <a:t>()</a:t>
            </a:r>
          </a:p>
          <a:p>
            <a:pPr marL="0" indent="0" algn="just">
              <a:lnSpc>
                <a:spcPct val="100000"/>
              </a:lnSpc>
              <a:spcBef>
                <a:spcPts val="600"/>
              </a:spcBef>
              <a:buNone/>
            </a:pPr>
            <a:r>
              <a:rPr lang="en-US" sz="1600" dirty="0"/>
              <a:t>	End If</a:t>
            </a:r>
          </a:p>
          <a:p>
            <a:pPr marL="0" indent="0" algn="just">
              <a:lnSpc>
                <a:spcPct val="100000"/>
              </a:lnSpc>
              <a:spcBef>
                <a:spcPts val="600"/>
              </a:spcBef>
              <a:buNone/>
            </a:pPr>
            <a:r>
              <a:rPr lang="en-US" sz="1600" dirty="0"/>
              <a:t>Else</a:t>
            </a:r>
          </a:p>
          <a:p>
            <a:pPr marL="0" indent="0" algn="just">
              <a:lnSpc>
                <a:spcPct val="100000"/>
              </a:lnSpc>
              <a:spcBef>
                <a:spcPts val="600"/>
              </a:spcBef>
              <a:buNone/>
            </a:pPr>
            <a:r>
              <a:rPr lang="en-US" sz="1600" dirty="0"/>
              <a:t>	Show error </a:t>
            </a:r>
          </a:p>
          <a:p>
            <a:pPr marL="0" indent="0" algn="just">
              <a:lnSpc>
                <a:spcPct val="100000"/>
              </a:lnSpc>
              <a:spcBef>
                <a:spcPts val="600"/>
              </a:spcBef>
              <a:buNone/>
            </a:pPr>
            <a:r>
              <a:rPr lang="en-US" sz="1600" dirty="0"/>
              <a:t>End if</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a:xfrm>
            <a:off x="4761209" y="6302269"/>
            <a:ext cx="2669582" cy="274320"/>
          </a:xfrm>
        </p:spPr>
        <p:txBody>
          <a:bodyPr/>
          <a:lstStyle/>
          <a:p>
            <a:r>
              <a:rPr lang="en-US" dirty="0"/>
              <a:t>Department of Computer Applications</a:t>
            </a:r>
          </a:p>
        </p:txBody>
      </p:sp>
      <p:cxnSp>
        <p:nvCxnSpPr>
          <p:cNvPr id="12" name="Straight Connector 11">
            <a:extLst>
              <a:ext uri="{FF2B5EF4-FFF2-40B4-BE49-F238E27FC236}">
                <a16:creationId xmlns:a16="http://schemas.microsoft.com/office/drawing/2014/main" id="{D6A766B2-0EA0-EA16-A2A4-D45E6B995FE5}"/>
              </a:ext>
            </a:extLst>
          </p:cNvPr>
          <p:cNvCxnSpPr>
            <a:cxnSpLocks/>
          </p:cNvCxnSpPr>
          <p:nvPr/>
        </p:nvCxnSpPr>
        <p:spPr>
          <a:xfrm>
            <a:off x="5934269" y="1110343"/>
            <a:ext cx="0" cy="4842588"/>
          </a:xfrm>
          <a:prstGeom prst="line">
            <a:avLst/>
          </a:prstGeom>
        </p:spPr>
        <p:style>
          <a:lnRef idx="1">
            <a:schemeClr val="accent6"/>
          </a:lnRef>
          <a:fillRef idx="0">
            <a:schemeClr val="accent6"/>
          </a:fillRef>
          <a:effectRef idx="0">
            <a:schemeClr val="accent6"/>
          </a:effectRef>
          <a:fontRef idx="minor">
            <a:schemeClr val="tx1"/>
          </a:fontRef>
        </p:style>
      </p:cxnSp>
      <p:sp>
        <p:nvSpPr>
          <p:cNvPr id="14" name="Footer Placeholder 2">
            <a:extLst>
              <a:ext uri="{FF2B5EF4-FFF2-40B4-BE49-F238E27FC236}">
                <a16:creationId xmlns:a16="http://schemas.microsoft.com/office/drawing/2014/main" id="{C4E27018-9F4B-B867-DA3C-DE1A33CF5E12}"/>
              </a:ext>
            </a:extLst>
          </p:cNvPr>
          <p:cNvSpPr txBox="1">
            <a:spLocks/>
          </p:cNvSpPr>
          <p:nvPr/>
        </p:nvSpPr>
        <p:spPr>
          <a:xfrm>
            <a:off x="442971" y="6309360"/>
            <a:ext cx="1023444"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13-09-2023</a:t>
            </a:r>
          </a:p>
        </p:txBody>
      </p:sp>
      <p:sp>
        <p:nvSpPr>
          <p:cNvPr id="16" name="Footer Placeholder 2">
            <a:extLst>
              <a:ext uri="{FF2B5EF4-FFF2-40B4-BE49-F238E27FC236}">
                <a16:creationId xmlns:a16="http://schemas.microsoft.com/office/drawing/2014/main" id="{AC0EC230-A9A9-B919-05C9-165959DDA12C}"/>
              </a:ext>
            </a:extLst>
          </p:cNvPr>
          <p:cNvSpPr txBox="1">
            <a:spLocks/>
          </p:cNvSpPr>
          <p:nvPr/>
        </p:nvSpPr>
        <p:spPr>
          <a:xfrm>
            <a:off x="9417309" y="6302269"/>
            <a:ext cx="2331720"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SJEC, </a:t>
            </a:r>
            <a:r>
              <a:rPr lang="en-US" dirty="0" err="1"/>
              <a:t>Mangaluru</a:t>
            </a:r>
            <a:endParaRPr lang="en-US" dirty="0"/>
          </a:p>
        </p:txBody>
      </p:sp>
    </p:spTree>
    <p:extLst>
      <p:ext uri="{BB962C8B-B14F-4D97-AF65-F5344CB8AC3E}">
        <p14:creationId xmlns:p14="http://schemas.microsoft.com/office/powerpoint/2010/main" val="4114031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79C8459D-8DC4-3658-60D6-898C6C96A6C2}"/>
              </a:ext>
            </a:extLst>
          </p:cNvPr>
          <p:cNvSpPr>
            <a:spLocks noGrp="1"/>
          </p:cNvSpPr>
          <p:nvPr>
            <p:ph type="ctrTitle"/>
          </p:nvPr>
        </p:nvSpPr>
        <p:spPr>
          <a:xfrm>
            <a:off x="2316487" y="393700"/>
            <a:ext cx="7763256" cy="879507"/>
          </a:xfrm>
        </p:spPr>
        <p:txBody>
          <a:bodyPr/>
          <a:lstStyle/>
          <a:p>
            <a:r>
              <a:rPr lang="en-US" dirty="0"/>
              <a:t>CONCLUSION</a:t>
            </a:r>
            <a:endParaRPr lang="en-IN" dirty="0"/>
          </a:p>
        </p:txBody>
      </p:sp>
      <p:sp>
        <p:nvSpPr>
          <p:cNvPr id="7" name="Slide Number Placeholder 6">
            <a:extLst>
              <a:ext uri="{FF2B5EF4-FFF2-40B4-BE49-F238E27FC236}">
                <a16:creationId xmlns:a16="http://schemas.microsoft.com/office/drawing/2014/main" id="{9FC085AD-1EA8-E7CE-F685-7D015BF985E0}"/>
              </a:ext>
            </a:extLst>
          </p:cNvPr>
          <p:cNvSpPr>
            <a:spLocks noGrp="1"/>
          </p:cNvSpPr>
          <p:nvPr>
            <p:ph type="sldNum" sz="quarter" idx="4294967295"/>
          </p:nvPr>
        </p:nvSpPr>
        <p:spPr>
          <a:xfrm>
            <a:off x="312229" y="393700"/>
            <a:ext cx="522288" cy="311150"/>
          </a:xfrm>
        </p:spPr>
        <p:txBody>
          <a:bodyPr/>
          <a:lstStyle/>
          <a:p>
            <a:fld id="{294A09A9-5501-47C1-A89A-A340965A2BE2}" type="slidenum">
              <a:rPr lang="en-US" smtClean="0"/>
              <a:t>16</a:t>
            </a:fld>
            <a:endParaRPr lang="en-US" dirty="0"/>
          </a:p>
        </p:txBody>
      </p:sp>
      <p:sp>
        <p:nvSpPr>
          <p:cNvPr id="8" name="Footer Placeholder 7">
            <a:extLst>
              <a:ext uri="{FF2B5EF4-FFF2-40B4-BE49-F238E27FC236}">
                <a16:creationId xmlns:a16="http://schemas.microsoft.com/office/drawing/2014/main" id="{AAB44B6C-6930-2CB0-408C-5186D40FBDC0}"/>
              </a:ext>
            </a:extLst>
          </p:cNvPr>
          <p:cNvSpPr>
            <a:spLocks noGrp="1"/>
          </p:cNvSpPr>
          <p:nvPr>
            <p:ph type="ftr" sz="quarter" idx="4294967295"/>
          </p:nvPr>
        </p:nvSpPr>
        <p:spPr>
          <a:xfrm>
            <a:off x="4813529" y="6309360"/>
            <a:ext cx="2769172" cy="237796"/>
          </a:xfrm>
        </p:spPr>
        <p:txBody>
          <a:bodyPr/>
          <a:lstStyle/>
          <a:p>
            <a:r>
              <a:rPr lang="en-US" dirty="0"/>
              <a:t>Department of Computer Applications</a:t>
            </a:r>
          </a:p>
        </p:txBody>
      </p:sp>
      <p:pic>
        <p:nvPicPr>
          <p:cNvPr id="20" name="Graphic 19" descr="Stethoscope with solid fill">
            <a:extLst>
              <a:ext uri="{FF2B5EF4-FFF2-40B4-BE49-F238E27FC236}">
                <a16:creationId xmlns:a16="http://schemas.microsoft.com/office/drawing/2014/main" id="{CC480502-06F0-54C9-B287-33A55D3833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191450">
            <a:off x="8208066" y="381650"/>
            <a:ext cx="903607" cy="903607"/>
          </a:xfrm>
          <a:prstGeom prst="rect">
            <a:avLst/>
          </a:prstGeom>
        </p:spPr>
      </p:pic>
      <p:pic>
        <p:nvPicPr>
          <p:cNvPr id="29" name="Graphic 28" descr="Heart with pulse with solid fill">
            <a:extLst>
              <a:ext uri="{FF2B5EF4-FFF2-40B4-BE49-F238E27FC236}">
                <a16:creationId xmlns:a16="http://schemas.microsoft.com/office/drawing/2014/main" id="{BBD25296-C33A-B47C-BD7C-524A991692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1144" y="5254368"/>
            <a:ext cx="914400" cy="914400"/>
          </a:xfrm>
          <a:prstGeom prst="rect">
            <a:avLst/>
          </a:prstGeom>
        </p:spPr>
      </p:pic>
      <p:pic>
        <p:nvPicPr>
          <p:cNvPr id="31" name="Graphic 30" descr="Heartbeat with solid fill">
            <a:extLst>
              <a:ext uri="{FF2B5EF4-FFF2-40B4-BE49-F238E27FC236}">
                <a16:creationId xmlns:a16="http://schemas.microsoft.com/office/drawing/2014/main" id="{ABA2A227-A82B-F62F-1EFD-1032174C87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16456" y="5205885"/>
            <a:ext cx="914400" cy="914400"/>
          </a:xfrm>
          <a:prstGeom prst="rect">
            <a:avLst/>
          </a:prstGeom>
        </p:spPr>
      </p:pic>
      <p:pic>
        <p:nvPicPr>
          <p:cNvPr id="33" name="Graphic 32" descr="Medical with solid fill">
            <a:extLst>
              <a:ext uri="{FF2B5EF4-FFF2-40B4-BE49-F238E27FC236}">
                <a16:creationId xmlns:a16="http://schemas.microsoft.com/office/drawing/2014/main" id="{4499A7E6-A704-43E9-29E6-556E5E18925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45308" y="344601"/>
            <a:ext cx="914400" cy="914400"/>
          </a:xfrm>
          <a:prstGeom prst="rect">
            <a:avLst/>
          </a:prstGeom>
        </p:spPr>
      </p:pic>
      <p:sp>
        <p:nvSpPr>
          <p:cNvPr id="35" name="TextBox 34">
            <a:extLst>
              <a:ext uri="{FF2B5EF4-FFF2-40B4-BE49-F238E27FC236}">
                <a16:creationId xmlns:a16="http://schemas.microsoft.com/office/drawing/2014/main" id="{EFB44734-4A45-6F5C-7967-58F6D563034D}"/>
              </a:ext>
            </a:extLst>
          </p:cNvPr>
          <p:cNvSpPr txBox="1"/>
          <p:nvPr/>
        </p:nvSpPr>
        <p:spPr>
          <a:xfrm>
            <a:off x="1324947" y="1476941"/>
            <a:ext cx="9853126" cy="4189993"/>
          </a:xfrm>
          <a:prstGeom prst="rect">
            <a:avLst/>
          </a:prstGeom>
          <a:noFill/>
        </p:spPr>
        <p:txBody>
          <a:bodyPr wrap="square">
            <a:spAutoFit/>
          </a:bodyPr>
          <a:lstStyle/>
          <a:p>
            <a:pPr algn="just">
              <a:lnSpc>
                <a:spcPct val="150000"/>
              </a:lnSpc>
            </a:pPr>
            <a:r>
              <a:rPr lang="en-US" sz="2000" b="1" dirty="0">
                <a:solidFill>
                  <a:schemeClr val="bg1"/>
                </a:solidFill>
              </a:rPr>
              <a:t>In conclusion, the E-doc Appointment System offers a straightforward and effective approach to managing appointments across various sectors. Its real-time updates, automated scheduling, and user-friendly interface enhance user and administrative experiences, resulting in improved productivity. By minimizing manual tasks, resolving scheduling conflicts, and optimizing resource allocation. Successfully implemented and tested on Windows 10 and above, the e-doc system's integration of technology into traditional appointment processes demonstrates its positive impact. With its role in managing doctor details, sessions, and appointments, it not only reduces paperwork but also ensures secure data storage, promising a more organized and efficient future.</a:t>
            </a:r>
          </a:p>
        </p:txBody>
      </p:sp>
      <p:sp>
        <p:nvSpPr>
          <p:cNvPr id="36" name="Footer Placeholder 2">
            <a:extLst>
              <a:ext uri="{FF2B5EF4-FFF2-40B4-BE49-F238E27FC236}">
                <a16:creationId xmlns:a16="http://schemas.microsoft.com/office/drawing/2014/main" id="{0235645C-856E-C833-86A3-F8CED87598B3}"/>
              </a:ext>
            </a:extLst>
          </p:cNvPr>
          <p:cNvSpPr txBox="1">
            <a:spLocks/>
          </p:cNvSpPr>
          <p:nvPr/>
        </p:nvSpPr>
        <p:spPr>
          <a:xfrm>
            <a:off x="442971" y="6309360"/>
            <a:ext cx="1023444"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13-09-2023</a:t>
            </a:r>
          </a:p>
        </p:txBody>
      </p:sp>
      <p:sp>
        <p:nvSpPr>
          <p:cNvPr id="39" name="Footer Placeholder 7">
            <a:extLst>
              <a:ext uri="{FF2B5EF4-FFF2-40B4-BE49-F238E27FC236}">
                <a16:creationId xmlns:a16="http://schemas.microsoft.com/office/drawing/2014/main" id="{083F1F4B-D1AA-DFD7-6946-3FD1ADF768F7}"/>
              </a:ext>
            </a:extLst>
          </p:cNvPr>
          <p:cNvSpPr txBox="1">
            <a:spLocks/>
          </p:cNvSpPr>
          <p:nvPr/>
        </p:nvSpPr>
        <p:spPr>
          <a:xfrm>
            <a:off x="9380468" y="6327775"/>
            <a:ext cx="2332038" cy="27305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SJEC, </a:t>
            </a:r>
            <a:r>
              <a:rPr lang="en-US" dirty="0" err="1"/>
              <a:t>Mangaluru</a:t>
            </a:r>
            <a:endParaRPr lang="en-US" dirty="0"/>
          </a:p>
        </p:txBody>
      </p:sp>
    </p:spTree>
    <p:extLst>
      <p:ext uri="{BB962C8B-B14F-4D97-AF65-F5344CB8AC3E}">
        <p14:creationId xmlns:p14="http://schemas.microsoft.com/office/powerpoint/2010/main" val="1468442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192105"/>
            <a:ext cx="7763256" cy="809383"/>
          </a:xfrm>
        </p:spPr>
        <p:txBody>
          <a:bodyPr/>
          <a:lstStyle/>
          <a:p>
            <a:r>
              <a:rPr lang="en-US" dirty="0"/>
              <a:t>Screenshots</a:t>
            </a:r>
          </a:p>
        </p:txBody>
      </p:sp>
      <p:sp>
        <p:nvSpPr>
          <p:cNvPr id="14" name="Footer Placeholder 2">
            <a:extLst>
              <a:ext uri="{FF2B5EF4-FFF2-40B4-BE49-F238E27FC236}">
                <a16:creationId xmlns:a16="http://schemas.microsoft.com/office/drawing/2014/main" id="{A5BACCB4-FF26-3D66-CD42-973566175833}"/>
              </a:ext>
            </a:extLst>
          </p:cNvPr>
          <p:cNvSpPr txBox="1">
            <a:spLocks/>
          </p:cNvSpPr>
          <p:nvPr/>
        </p:nvSpPr>
        <p:spPr>
          <a:xfrm>
            <a:off x="442971" y="6309360"/>
            <a:ext cx="1023444"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13-09-2023</a:t>
            </a:r>
          </a:p>
        </p:txBody>
      </p:sp>
      <p:sp>
        <p:nvSpPr>
          <p:cNvPr id="15" name="Footer Placeholder 2">
            <a:extLst>
              <a:ext uri="{FF2B5EF4-FFF2-40B4-BE49-F238E27FC236}">
                <a16:creationId xmlns:a16="http://schemas.microsoft.com/office/drawing/2014/main" id="{DA3795C5-994E-AE7D-3734-84F114E63F54}"/>
              </a:ext>
            </a:extLst>
          </p:cNvPr>
          <p:cNvSpPr txBox="1">
            <a:spLocks/>
          </p:cNvSpPr>
          <p:nvPr/>
        </p:nvSpPr>
        <p:spPr>
          <a:xfrm>
            <a:off x="4812995" y="6309360"/>
            <a:ext cx="2768268"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Applications</a:t>
            </a:r>
          </a:p>
        </p:txBody>
      </p:sp>
      <p:sp>
        <p:nvSpPr>
          <p:cNvPr id="20" name="Footer Placeholder 2">
            <a:extLst>
              <a:ext uri="{FF2B5EF4-FFF2-40B4-BE49-F238E27FC236}">
                <a16:creationId xmlns:a16="http://schemas.microsoft.com/office/drawing/2014/main" id="{57325375-04DD-22B8-DF55-96E61336FE13}"/>
              </a:ext>
            </a:extLst>
          </p:cNvPr>
          <p:cNvSpPr txBox="1">
            <a:spLocks/>
          </p:cNvSpPr>
          <p:nvPr/>
        </p:nvSpPr>
        <p:spPr>
          <a:xfrm>
            <a:off x="9198865" y="6291072"/>
            <a:ext cx="2331720"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SJEC, </a:t>
            </a:r>
            <a:r>
              <a:rPr lang="en-US" dirty="0" err="1"/>
              <a:t>Mangaluru</a:t>
            </a:r>
            <a:endParaRPr lang="en-US" dirty="0"/>
          </a:p>
        </p:txBody>
      </p:sp>
      <p:sp>
        <p:nvSpPr>
          <p:cNvPr id="22" name="Slide Number Placeholder 4">
            <a:extLst>
              <a:ext uri="{FF2B5EF4-FFF2-40B4-BE49-F238E27FC236}">
                <a16:creationId xmlns:a16="http://schemas.microsoft.com/office/drawing/2014/main" id="{F35BC775-2568-5C35-625A-FAEB94FDFAA1}"/>
              </a:ext>
            </a:extLst>
          </p:cNvPr>
          <p:cNvSpPr txBox="1">
            <a:spLocks/>
          </p:cNvSpPr>
          <p:nvPr/>
        </p:nvSpPr>
        <p:spPr>
          <a:xfrm>
            <a:off x="329184" y="421744"/>
            <a:ext cx="521208"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FFFFFF"/>
                </a:solidFill>
                <a:effectLst/>
                <a:uLnTx/>
                <a:uFillTx/>
                <a:latin typeface="Segoe UI Light"/>
                <a:ea typeface="+mn-ea"/>
                <a:cs typeface="Segoe UI Light" panose="020B0502040204020203"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FFFFFF"/>
              </a:solidFill>
              <a:effectLst/>
              <a:uLnTx/>
              <a:uFillTx/>
              <a:latin typeface="Segoe UI Light"/>
              <a:ea typeface="+mn-ea"/>
              <a:cs typeface="Segoe UI Light" panose="020B0502040204020203" pitchFamily="34" charset="0"/>
            </a:endParaRPr>
          </a:p>
        </p:txBody>
      </p:sp>
      <p:pic>
        <p:nvPicPr>
          <p:cNvPr id="7" name="Picture 6">
            <a:extLst>
              <a:ext uri="{FF2B5EF4-FFF2-40B4-BE49-F238E27FC236}">
                <a16:creationId xmlns:a16="http://schemas.microsoft.com/office/drawing/2014/main" id="{F4E3861E-9A4E-E324-D0D2-C3C9C8A4B102}"/>
              </a:ext>
            </a:extLst>
          </p:cNvPr>
          <p:cNvPicPr>
            <a:picLocks noChangeAspect="1"/>
          </p:cNvPicPr>
          <p:nvPr/>
        </p:nvPicPr>
        <p:blipFill>
          <a:blip r:embed="rId2"/>
          <a:stretch>
            <a:fillRect/>
          </a:stretch>
        </p:blipFill>
        <p:spPr>
          <a:xfrm>
            <a:off x="850392" y="925164"/>
            <a:ext cx="10896103" cy="51916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02649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192105"/>
            <a:ext cx="7763256" cy="809383"/>
          </a:xfrm>
        </p:spPr>
        <p:txBody>
          <a:bodyPr/>
          <a:lstStyle/>
          <a:p>
            <a:r>
              <a:rPr lang="en-US" dirty="0"/>
              <a:t>Screenshots</a:t>
            </a:r>
          </a:p>
        </p:txBody>
      </p:sp>
      <p:sp>
        <p:nvSpPr>
          <p:cNvPr id="14" name="Footer Placeholder 2">
            <a:extLst>
              <a:ext uri="{FF2B5EF4-FFF2-40B4-BE49-F238E27FC236}">
                <a16:creationId xmlns:a16="http://schemas.microsoft.com/office/drawing/2014/main" id="{A5BACCB4-FF26-3D66-CD42-973566175833}"/>
              </a:ext>
            </a:extLst>
          </p:cNvPr>
          <p:cNvSpPr txBox="1">
            <a:spLocks/>
          </p:cNvSpPr>
          <p:nvPr/>
        </p:nvSpPr>
        <p:spPr>
          <a:xfrm>
            <a:off x="442971" y="6309360"/>
            <a:ext cx="1023444"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13-09-2023</a:t>
            </a:r>
          </a:p>
        </p:txBody>
      </p:sp>
      <p:sp>
        <p:nvSpPr>
          <p:cNvPr id="15" name="Footer Placeholder 2">
            <a:extLst>
              <a:ext uri="{FF2B5EF4-FFF2-40B4-BE49-F238E27FC236}">
                <a16:creationId xmlns:a16="http://schemas.microsoft.com/office/drawing/2014/main" id="{DA3795C5-994E-AE7D-3734-84F114E63F54}"/>
              </a:ext>
            </a:extLst>
          </p:cNvPr>
          <p:cNvSpPr txBox="1">
            <a:spLocks/>
          </p:cNvSpPr>
          <p:nvPr/>
        </p:nvSpPr>
        <p:spPr>
          <a:xfrm>
            <a:off x="4831656" y="6292565"/>
            <a:ext cx="2768268"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Applications</a:t>
            </a:r>
          </a:p>
        </p:txBody>
      </p:sp>
      <p:sp>
        <p:nvSpPr>
          <p:cNvPr id="20" name="Footer Placeholder 2">
            <a:extLst>
              <a:ext uri="{FF2B5EF4-FFF2-40B4-BE49-F238E27FC236}">
                <a16:creationId xmlns:a16="http://schemas.microsoft.com/office/drawing/2014/main" id="{57325375-04DD-22B8-DF55-96E61336FE13}"/>
              </a:ext>
            </a:extLst>
          </p:cNvPr>
          <p:cNvSpPr txBox="1">
            <a:spLocks/>
          </p:cNvSpPr>
          <p:nvPr/>
        </p:nvSpPr>
        <p:spPr>
          <a:xfrm>
            <a:off x="9198865" y="6291072"/>
            <a:ext cx="2331720"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SJEC, </a:t>
            </a:r>
            <a:r>
              <a:rPr lang="en-US" dirty="0" err="1"/>
              <a:t>Mangaluru</a:t>
            </a:r>
            <a:endParaRPr lang="en-US" dirty="0"/>
          </a:p>
        </p:txBody>
      </p:sp>
      <p:sp>
        <p:nvSpPr>
          <p:cNvPr id="22" name="Slide Number Placeholder 4">
            <a:extLst>
              <a:ext uri="{FF2B5EF4-FFF2-40B4-BE49-F238E27FC236}">
                <a16:creationId xmlns:a16="http://schemas.microsoft.com/office/drawing/2014/main" id="{F35BC775-2568-5C35-625A-FAEB94FDFAA1}"/>
              </a:ext>
            </a:extLst>
          </p:cNvPr>
          <p:cNvSpPr txBox="1">
            <a:spLocks/>
          </p:cNvSpPr>
          <p:nvPr/>
        </p:nvSpPr>
        <p:spPr>
          <a:xfrm>
            <a:off x="329184" y="421744"/>
            <a:ext cx="521208"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FFFFFF"/>
                </a:solidFill>
                <a:effectLst/>
                <a:uLnTx/>
                <a:uFillTx/>
                <a:latin typeface="Segoe UI Light"/>
                <a:ea typeface="+mn-ea"/>
                <a:cs typeface="Segoe UI Light" panose="020B0502040204020203"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rgbClr val="FFFFFF"/>
              </a:solidFill>
              <a:effectLst/>
              <a:uLnTx/>
              <a:uFillTx/>
              <a:latin typeface="Segoe UI Light"/>
              <a:ea typeface="+mn-ea"/>
              <a:cs typeface="Segoe UI Light" panose="020B0502040204020203" pitchFamily="34" charset="0"/>
            </a:endParaRPr>
          </a:p>
        </p:txBody>
      </p:sp>
      <p:pic>
        <p:nvPicPr>
          <p:cNvPr id="6" name="Picture 5">
            <a:extLst>
              <a:ext uri="{FF2B5EF4-FFF2-40B4-BE49-F238E27FC236}">
                <a16:creationId xmlns:a16="http://schemas.microsoft.com/office/drawing/2014/main" id="{B4F9DFF8-E994-AE54-70B5-404E6186219F}"/>
              </a:ext>
            </a:extLst>
          </p:cNvPr>
          <p:cNvPicPr>
            <a:picLocks noChangeAspect="1"/>
          </p:cNvPicPr>
          <p:nvPr/>
        </p:nvPicPr>
        <p:blipFill>
          <a:blip r:embed="rId2"/>
          <a:stretch>
            <a:fillRect/>
          </a:stretch>
        </p:blipFill>
        <p:spPr>
          <a:xfrm>
            <a:off x="6355371" y="1414489"/>
            <a:ext cx="5585944" cy="4176122"/>
          </a:xfrm>
          <a:prstGeom prst="rect">
            <a:avLst/>
          </a:prstGeom>
        </p:spPr>
      </p:pic>
      <p:pic>
        <p:nvPicPr>
          <p:cNvPr id="8" name="Picture 7">
            <a:extLst>
              <a:ext uri="{FF2B5EF4-FFF2-40B4-BE49-F238E27FC236}">
                <a16:creationId xmlns:a16="http://schemas.microsoft.com/office/drawing/2014/main" id="{EE108C03-7205-1885-CC75-17BEEDFF2A49}"/>
              </a:ext>
            </a:extLst>
          </p:cNvPr>
          <p:cNvPicPr>
            <a:picLocks noChangeAspect="1"/>
          </p:cNvPicPr>
          <p:nvPr/>
        </p:nvPicPr>
        <p:blipFill>
          <a:blip r:embed="rId3"/>
          <a:stretch>
            <a:fillRect/>
          </a:stretch>
        </p:blipFill>
        <p:spPr>
          <a:xfrm>
            <a:off x="329184" y="1414489"/>
            <a:ext cx="5507447" cy="4176122"/>
          </a:xfrm>
          <a:prstGeom prst="rect">
            <a:avLst/>
          </a:prstGeom>
        </p:spPr>
      </p:pic>
    </p:spTree>
    <p:extLst>
      <p:ext uri="{BB962C8B-B14F-4D97-AF65-F5344CB8AC3E}">
        <p14:creationId xmlns:p14="http://schemas.microsoft.com/office/powerpoint/2010/main" val="313084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192105"/>
            <a:ext cx="7763256" cy="809383"/>
          </a:xfrm>
        </p:spPr>
        <p:txBody>
          <a:bodyPr/>
          <a:lstStyle/>
          <a:p>
            <a:r>
              <a:rPr lang="en-US" dirty="0"/>
              <a:t>Screenshots</a:t>
            </a:r>
          </a:p>
        </p:txBody>
      </p:sp>
      <p:sp>
        <p:nvSpPr>
          <p:cNvPr id="14" name="Footer Placeholder 2">
            <a:extLst>
              <a:ext uri="{FF2B5EF4-FFF2-40B4-BE49-F238E27FC236}">
                <a16:creationId xmlns:a16="http://schemas.microsoft.com/office/drawing/2014/main" id="{A5BACCB4-FF26-3D66-CD42-973566175833}"/>
              </a:ext>
            </a:extLst>
          </p:cNvPr>
          <p:cNvSpPr txBox="1">
            <a:spLocks/>
          </p:cNvSpPr>
          <p:nvPr/>
        </p:nvSpPr>
        <p:spPr>
          <a:xfrm>
            <a:off x="442971" y="6309360"/>
            <a:ext cx="1023444"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13-09-2023</a:t>
            </a:r>
          </a:p>
        </p:txBody>
      </p:sp>
      <p:sp>
        <p:nvSpPr>
          <p:cNvPr id="15" name="Footer Placeholder 2">
            <a:extLst>
              <a:ext uri="{FF2B5EF4-FFF2-40B4-BE49-F238E27FC236}">
                <a16:creationId xmlns:a16="http://schemas.microsoft.com/office/drawing/2014/main" id="{DA3795C5-994E-AE7D-3734-84F114E63F54}"/>
              </a:ext>
            </a:extLst>
          </p:cNvPr>
          <p:cNvSpPr txBox="1">
            <a:spLocks/>
          </p:cNvSpPr>
          <p:nvPr/>
        </p:nvSpPr>
        <p:spPr>
          <a:xfrm>
            <a:off x="4711866" y="6309360"/>
            <a:ext cx="2768268"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Applications</a:t>
            </a:r>
          </a:p>
        </p:txBody>
      </p:sp>
      <p:sp>
        <p:nvSpPr>
          <p:cNvPr id="20" name="Footer Placeholder 2">
            <a:extLst>
              <a:ext uri="{FF2B5EF4-FFF2-40B4-BE49-F238E27FC236}">
                <a16:creationId xmlns:a16="http://schemas.microsoft.com/office/drawing/2014/main" id="{57325375-04DD-22B8-DF55-96E61336FE13}"/>
              </a:ext>
            </a:extLst>
          </p:cNvPr>
          <p:cNvSpPr txBox="1">
            <a:spLocks/>
          </p:cNvSpPr>
          <p:nvPr/>
        </p:nvSpPr>
        <p:spPr>
          <a:xfrm>
            <a:off x="9198865" y="6291072"/>
            <a:ext cx="2331720"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SJEC, </a:t>
            </a:r>
            <a:r>
              <a:rPr lang="en-US" dirty="0" err="1"/>
              <a:t>Mangaluru</a:t>
            </a:r>
            <a:endParaRPr lang="en-US" dirty="0"/>
          </a:p>
        </p:txBody>
      </p:sp>
      <p:sp>
        <p:nvSpPr>
          <p:cNvPr id="22" name="Slide Number Placeholder 4">
            <a:extLst>
              <a:ext uri="{FF2B5EF4-FFF2-40B4-BE49-F238E27FC236}">
                <a16:creationId xmlns:a16="http://schemas.microsoft.com/office/drawing/2014/main" id="{F35BC775-2568-5C35-625A-FAEB94FDFAA1}"/>
              </a:ext>
            </a:extLst>
          </p:cNvPr>
          <p:cNvSpPr txBox="1">
            <a:spLocks/>
          </p:cNvSpPr>
          <p:nvPr/>
        </p:nvSpPr>
        <p:spPr>
          <a:xfrm>
            <a:off x="329184" y="421744"/>
            <a:ext cx="521208"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FFFFFF"/>
                </a:solidFill>
                <a:effectLst/>
                <a:uLnTx/>
                <a:uFillTx/>
                <a:latin typeface="Segoe UI Light"/>
                <a:ea typeface="+mn-ea"/>
                <a:cs typeface="Segoe UI Light" panose="020B0502040204020203"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FFFFFF"/>
              </a:solidFill>
              <a:effectLst/>
              <a:uLnTx/>
              <a:uFillTx/>
              <a:latin typeface="Segoe UI Light"/>
              <a:ea typeface="+mn-ea"/>
              <a:cs typeface="Segoe UI Light" panose="020B0502040204020203" pitchFamily="34" charset="0"/>
            </a:endParaRPr>
          </a:p>
        </p:txBody>
      </p:sp>
      <p:pic>
        <p:nvPicPr>
          <p:cNvPr id="5" name="Picture 4">
            <a:extLst>
              <a:ext uri="{FF2B5EF4-FFF2-40B4-BE49-F238E27FC236}">
                <a16:creationId xmlns:a16="http://schemas.microsoft.com/office/drawing/2014/main" id="{57CE61B9-A1AB-5437-5B05-50AA0EDF531C}"/>
              </a:ext>
            </a:extLst>
          </p:cNvPr>
          <p:cNvPicPr>
            <a:picLocks noChangeAspect="1"/>
          </p:cNvPicPr>
          <p:nvPr/>
        </p:nvPicPr>
        <p:blipFill>
          <a:blip r:embed="rId2"/>
          <a:stretch>
            <a:fillRect/>
          </a:stretch>
        </p:blipFill>
        <p:spPr>
          <a:xfrm>
            <a:off x="662473" y="867759"/>
            <a:ext cx="10988480" cy="51727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8305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1" y="190719"/>
            <a:ext cx="8878824" cy="82743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1" y="980180"/>
            <a:ext cx="6460143" cy="5210307"/>
          </a:xfrm>
        </p:spPr>
        <p:txBody>
          <a:bodyPr/>
          <a:lstStyle/>
          <a:p>
            <a:pPr marL="342900" indent="-342900" algn="l">
              <a:lnSpc>
                <a:spcPct val="150000"/>
              </a:lnSpc>
              <a:buClr>
                <a:schemeClr val="accent6"/>
              </a:buClr>
              <a:buFont typeface="Courier New" panose="02070309020205020404" pitchFamily="49" charset="0"/>
              <a:buChar char="o"/>
            </a:pPr>
            <a:r>
              <a:rPr lang="en-US" sz="2000" dirty="0">
                <a:solidFill>
                  <a:schemeClr val="bg1"/>
                </a:solidFill>
                <a:latin typeface="Segoe UI Light" panose="020B0502040204020203" pitchFamily="34" charset="0"/>
                <a:cs typeface="Segoe UI Light" panose="020B0502040204020203" pitchFamily="34" charset="0"/>
              </a:rPr>
              <a:t>COMPANY PROFILE</a:t>
            </a:r>
          </a:p>
          <a:p>
            <a:pPr marL="342900" indent="-342900" algn="l">
              <a:lnSpc>
                <a:spcPct val="150000"/>
              </a:lnSpc>
              <a:buClr>
                <a:schemeClr val="accent6"/>
              </a:buClr>
              <a:buFont typeface="Courier New" panose="02070309020205020404" pitchFamily="49" charset="0"/>
              <a:buChar char="o"/>
            </a:pPr>
            <a:r>
              <a:rPr lang="en-US" sz="2000" dirty="0">
                <a:solidFill>
                  <a:schemeClr val="bg1"/>
                </a:solidFill>
                <a:latin typeface="Segoe UI Light" panose="020B0502040204020203" pitchFamily="34" charset="0"/>
                <a:cs typeface="Segoe UI Light" panose="020B0502040204020203" pitchFamily="34" charset="0"/>
              </a:rPr>
              <a:t>INTRODUCTION OF PROJECT</a:t>
            </a:r>
          </a:p>
          <a:p>
            <a:pPr marL="342900" indent="-342900" algn="l">
              <a:lnSpc>
                <a:spcPct val="150000"/>
              </a:lnSpc>
              <a:buClr>
                <a:schemeClr val="accent6"/>
              </a:buClr>
              <a:buFont typeface="Courier New" panose="02070309020205020404" pitchFamily="49" charset="0"/>
              <a:buChar char="o"/>
            </a:pPr>
            <a:r>
              <a:rPr lang="en-US" sz="2000" dirty="0">
                <a:solidFill>
                  <a:schemeClr val="bg1"/>
                </a:solidFill>
                <a:latin typeface="Segoe UI Light" panose="020B0502040204020203" pitchFamily="34" charset="0"/>
                <a:cs typeface="Segoe UI Light" panose="020B0502040204020203" pitchFamily="34" charset="0"/>
              </a:rPr>
              <a:t>SOFTWARE REQUIREMENTS SPECIFICATION</a:t>
            </a:r>
          </a:p>
          <a:p>
            <a:pPr marL="342900" indent="-342900" algn="l">
              <a:lnSpc>
                <a:spcPct val="150000"/>
              </a:lnSpc>
              <a:buClr>
                <a:schemeClr val="accent6"/>
              </a:buClr>
              <a:buFont typeface="Courier New" panose="02070309020205020404" pitchFamily="49" charset="0"/>
              <a:buChar char="o"/>
            </a:pPr>
            <a:r>
              <a:rPr lang="en-US" sz="2000" dirty="0">
                <a:solidFill>
                  <a:schemeClr val="bg1"/>
                </a:solidFill>
                <a:latin typeface="Segoe UI Light" panose="020B0502040204020203" pitchFamily="34" charset="0"/>
                <a:cs typeface="Segoe UI Light" panose="020B0502040204020203" pitchFamily="34" charset="0"/>
              </a:rPr>
              <a:t>ARCHITECTURAL DESIGN</a:t>
            </a:r>
          </a:p>
          <a:p>
            <a:pPr marL="342900" indent="-342900" algn="l">
              <a:lnSpc>
                <a:spcPct val="150000"/>
              </a:lnSpc>
              <a:buClr>
                <a:schemeClr val="accent6"/>
              </a:buClr>
              <a:buFont typeface="Courier New" panose="02070309020205020404" pitchFamily="49" charset="0"/>
              <a:buChar char="o"/>
            </a:pPr>
            <a:r>
              <a:rPr lang="en-US" sz="2000" dirty="0">
                <a:solidFill>
                  <a:schemeClr val="bg1"/>
                </a:solidFill>
                <a:latin typeface="Segoe UI Light" panose="020B0502040204020203" pitchFamily="34" charset="0"/>
                <a:cs typeface="Segoe UI Light" panose="020B0502040204020203" pitchFamily="34" charset="0"/>
              </a:rPr>
              <a:t>DESIGN DOCUMENT</a:t>
            </a:r>
          </a:p>
          <a:p>
            <a:pPr marL="342900" indent="-342900" algn="l">
              <a:lnSpc>
                <a:spcPct val="150000"/>
              </a:lnSpc>
              <a:buClr>
                <a:schemeClr val="accent6"/>
              </a:buClr>
              <a:buFont typeface="Courier New" panose="02070309020205020404" pitchFamily="49" charset="0"/>
              <a:buChar char="o"/>
            </a:pPr>
            <a:r>
              <a:rPr lang="en-US" sz="2000" dirty="0">
                <a:solidFill>
                  <a:schemeClr val="bg1"/>
                </a:solidFill>
                <a:latin typeface="Segoe UI Light" panose="020B0502040204020203" pitchFamily="34" charset="0"/>
                <a:cs typeface="Segoe UI Light" panose="020B0502040204020203" pitchFamily="34" charset="0"/>
              </a:rPr>
              <a:t>PSEUDO CODES</a:t>
            </a:r>
          </a:p>
          <a:p>
            <a:pPr marL="342900" indent="-342900" algn="l">
              <a:lnSpc>
                <a:spcPct val="150000"/>
              </a:lnSpc>
              <a:buClr>
                <a:schemeClr val="accent6"/>
              </a:buClr>
              <a:buFont typeface="Courier New" panose="02070309020205020404" pitchFamily="49" charset="0"/>
              <a:buChar char="o"/>
            </a:pPr>
            <a:r>
              <a:rPr lang="en-US" sz="2000" dirty="0">
                <a:solidFill>
                  <a:schemeClr val="bg1"/>
                </a:solidFill>
                <a:latin typeface="Segoe UI Light" panose="020B0502040204020203" pitchFamily="34" charset="0"/>
                <a:cs typeface="Segoe UI Light" panose="020B0502040204020203" pitchFamily="34" charset="0"/>
              </a:rPr>
              <a:t>CONCLUSION</a:t>
            </a:r>
          </a:p>
          <a:p>
            <a:pPr marL="342900" indent="-342900" algn="l">
              <a:lnSpc>
                <a:spcPct val="150000"/>
              </a:lnSpc>
              <a:buClr>
                <a:schemeClr val="accent6"/>
              </a:buClr>
              <a:buFont typeface="Courier New" panose="02070309020205020404" pitchFamily="49" charset="0"/>
              <a:buChar char="o"/>
            </a:pPr>
            <a:r>
              <a:rPr lang="en-US" sz="2000" dirty="0">
                <a:solidFill>
                  <a:schemeClr val="bg1"/>
                </a:solidFill>
                <a:latin typeface="Segoe UI Light" panose="020B0502040204020203" pitchFamily="34" charset="0"/>
                <a:cs typeface="Segoe UI Light" panose="020B0502040204020203" pitchFamily="34" charset="0"/>
              </a:rPr>
              <a:t>SCREENSHOTS</a:t>
            </a:r>
          </a:p>
          <a:p>
            <a:pPr marL="342900" indent="-342900" algn="l">
              <a:lnSpc>
                <a:spcPct val="150000"/>
              </a:lnSpc>
              <a:buClr>
                <a:schemeClr val="accent6"/>
              </a:buClr>
              <a:buFont typeface="Courier New" panose="02070309020205020404" pitchFamily="49" charset="0"/>
              <a:buChar char="o"/>
            </a:pPr>
            <a:r>
              <a:rPr lang="en-US" sz="2000" dirty="0">
                <a:solidFill>
                  <a:schemeClr val="bg1"/>
                </a:solidFill>
                <a:latin typeface="Segoe UI Light" panose="020B0502040204020203" pitchFamily="34" charset="0"/>
                <a:cs typeface="Segoe UI Light" panose="020B0502040204020203" pitchFamily="34" charset="0"/>
              </a:rPr>
              <a:t>REFERENCES</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a:xfrm>
            <a:off x="466344" y="6309360"/>
            <a:ext cx="2331720" cy="274320"/>
          </a:xfrm>
        </p:spPr>
        <p:txBody>
          <a:bodyPr/>
          <a:lstStyle/>
          <a:p>
            <a:r>
              <a:rPr lang="en-US" dirty="0"/>
              <a:t>E-DOC APPOINTMENT SYSTEM</a:t>
            </a: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192105"/>
            <a:ext cx="7763256" cy="809383"/>
          </a:xfrm>
        </p:spPr>
        <p:txBody>
          <a:bodyPr/>
          <a:lstStyle/>
          <a:p>
            <a:r>
              <a:rPr lang="en-US" dirty="0"/>
              <a:t>Screenshots</a:t>
            </a:r>
          </a:p>
        </p:txBody>
      </p:sp>
      <p:sp>
        <p:nvSpPr>
          <p:cNvPr id="14" name="Footer Placeholder 2">
            <a:extLst>
              <a:ext uri="{FF2B5EF4-FFF2-40B4-BE49-F238E27FC236}">
                <a16:creationId xmlns:a16="http://schemas.microsoft.com/office/drawing/2014/main" id="{A5BACCB4-FF26-3D66-CD42-973566175833}"/>
              </a:ext>
            </a:extLst>
          </p:cNvPr>
          <p:cNvSpPr txBox="1">
            <a:spLocks/>
          </p:cNvSpPr>
          <p:nvPr/>
        </p:nvSpPr>
        <p:spPr>
          <a:xfrm>
            <a:off x="442971" y="6309360"/>
            <a:ext cx="1023444"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13-09-2023</a:t>
            </a:r>
          </a:p>
        </p:txBody>
      </p:sp>
      <p:sp>
        <p:nvSpPr>
          <p:cNvPr id="15" name="Footer Placeholder 2">
            <a:extLst>
              <a:ext uri="{FF2B5EF4-FFF2-40B4-BE49-F238E27FC236}">
                <a16:creationId xmlns:a16="http://schemas.microsoft.com/office/drawing/2014/main" id="{DA3795C5-994E-AE7D-3734-84F114E63F54}"/>
              </a:ext>
            </a:extLst>
          </p:cNvPr>
          <p:cNvSpPr txBox="1">
            <a:spLocks/>
          </p:cNvSpPr>
          <p:nvPr/>
        </p:nvSpPr>
        <p:spPr>
          <a:xfrm>
            <a:off x="4791037" y="6391575"/>
            <a:ext cx="2768268"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Applications</a:t>
            </a:r>
          </a:p>
        </p:txBody>
      </p:sp>
      <p:sp>
        <p:nvSpPr>
          <p:cNvPr id="20" name="Footer Placeholder 2">
            <a:extLst>
              <a:ext uri="{FF2B5EF4-FFF2-40B4-BE49-F238E27FC236}">
                <a16:creationId xmlns:a16="http://schemas.microsoft.com/office/drawing/2014/main" id="{57325375-04DD-22B8-DF55-96E61336FE13}"/>
              </a:ext>
            </a:extLst>
          </p:cNvPr>
          <p:cNvSpPr txBox="1">
            <a:spLocks/>
          </p:cNvSpPr>
          <p:nvPr/>
        </p:nvSpPr>
        <p:spPr>
          <a:xfrm>
            <a:off x="9198865" y="6291072"/>
            <a:ext cx="2331720"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SJEC, </a:t>
            </a:r>
            <a:r>
              <a:rPr lang="en-US" dirty="0" err="1"/>
              <a:t>Mangaluru</a:t>
            </a:r>
            <a:endParaRPr lang="en-US" dirty="0"/>
          </a:p>
        </p:txBody>
      </p:sp>
      <p:sp>
        <p:nvSpPr>
          <p:cNvPr id="22" name="Slide Number Placeholder 4">
            <a:extLst>
              <a:ext uri="{FF2B5EF4-FFF2-40B4-BE49-F238E27FC236}">
                <a16:creationId xmlns:a16="http://schemas.microsoft.com/office/drawing/2014/main" id="{F35BC775-2568-5C35-625A-FAEB94FDFAA1}"/>
              </a:ext>
            </a:extLst>
          </p:cNvPr>
          <p:cNvSpPr txBox="1">
            <a:spLocks/>
          </p:cNvSpPr>
          <p:nvPr/>
        </p:nvSpPr>
        <p:spPr>
          <a:xfrm>
            <a:off x="329184" y="421744"/>
            <a:ext cx="521208"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FFFFFF"/>
                </a:solidFill>
                <a:effectLst/>
                <a:uLnTx/>
                <a:uFillTx/>
                <a:latin typeface="Segoe UI Light"/>
                <a:ea typeface="+mn-ea"/>
                <a:cs typeface="Segoe UI Light" panose="020B0502040204020203"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FFFFFF"/>
              </a:solidFill>
              <a:effectLst/>
              <a:uLnTx/>
              <a:uFillTx/>
              <a:latin typeface="Segoe UI Light"/>
              <a:ea typeface="+mn-ea"/>
              <a:cs typeface="Segoe UI Light" panose="020B0502040204020203" pitchFamily="34" charset="0"/>
            </a:endParaRPr>
          </a:p>
        </p:txBody>
      </p:sp>
      <p:pic>
        <p:nvPicPr>
          <p:cNvPr id="4" name="Picture 3">
            <a:extLst>
              <a:ext uri="{FF2B5EF4-FFF2-40B4-BE49-F238E27FC236}">
                <a16:creationId xmlns:a16="http://schemas.microsoft.com/office/drawing/2014/main" id="{2DB69280-E70C-F5BA-836E-E36454AC0A60}"/>
              </a:ext>
            </a:extLst>
          </p:cNvPr>
          <p:cNvPicPr>
            <a:picLocks noChangeAspect="1"/>
          </p:cNvPicPr>
          <p:nvPr/>
        </p:nvPicPr>
        <p:blipFill>
          <a:blip r:embed="rId2"/>
          <a:stretch>
            <a:fillRect/>
          </a:stretch>
        </p:blipFill>
        <p:spPr>
          <a:xfrm>
            <a:off x="612431" y="940839"/>
            <a:ext cx="11125480" cy="5204903"/>
          </a:xfrm>
          <a:prstGeom prst="rect">
            <a:avLst/>
          </a:prstGeom>
        </p:spPr>
      </p:pic>
    </p:spTree>
    <p:extLst>
      <p:ext uri="{BB962C8B-B14F-4D97-AF65-F5344CB8AC3E}">
        <p14:creationId xmlns:p14="http://schemas.microsoft.com/office/powerpoint/2010/main" val="2909430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192105"/>
            <a:ext cx="7763256" cy="809383"/>
          </a:xfrm>
        </p:spPr>
        <p:txBody>
          <a:bodyPr/>
          <a:lstStyle/>
          <a:p>
            <a:r>
              <a:rPr lang="en-US" dirty="0"/>
              <a:t>Screenshots</a:t>
            </a:r>
          </a:p>
        </p:txBody>
      </p:sp>
      <p:sp>
        <p:nvSpPr>
          <p:cNvPr id="14" name="Footer Placeholder 2">
            <a:extLst>
              <a:ext uri="{FF2B5EF4-FFF2-40B4-BE49-F238E27FC236}">
                <a16:creationId xmlns:a16="http://schemas.microsoft.com/office/drawing/2014/main" id="{A5BACCB4-FF26-3D66-CD42-973566175833}"/>
              </a:ext>
            </a:extLst>
          </p:cNvPr>
          <p:cNvSpPr txBox="1">
            <a:spLocks/>
          </p:cNvSpPr>
          <p:nvPr/>
        </p:nvSpPr>
        <p:spPr>
          <a:xfrm>
            <a:off x="442971" y="6309360"/>
            <a:ext cx="1023444"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13-09-2023</a:t>
            </a:r>
          </a:p>
        </p:txBody>
      </p:sp>
      <p:sp>
        <p:nvSpPr>
          <p:cNvPr id="15" name="Footer Placeholder 2">
            <a:extLst>
              <a:ext uri="{FF2B5EF4-FFF2-40B4-BE49-F238E27FC236}">
                <a16:creationId xmlns:a16="http://schemas.microsoft.com/office/drawing/2014/main" id="{DA3795C5-994E-AE7D-3734-84F114E63F54}"/>
              </a:ext>
            </a:extLst>
          </p:cNvPr>
          <p:cNvSpPr txBox="1">
            <a:spLocks/>
          </p:cNvSpPr>
          <p:nvPr/>
        </p:nvSpPr>
        <p:spPr>
          <a:xfrm>
            <a:off x="4711866" y="6309360"/>
            <a:ext cx="2768268"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Applications</a:t>
            </a:r>
          </a:p>
        </p:txBody>
      </p:sp>
      <p:sp>
        <p:nvSpPr>
          <p:cNvPr id="20" name="Footer Placeholder 2">
            <a:extLst>
              <a:ext uri="{FF2B5EF4-FFF2-40B4-BE49-F238E27FC236}">
                <a16:creationId xmlns:a16="http://schemas.microsoft.com/office/drawing/2014/main" id="{57325375-04DD-22B8-DF55-96E61336FE13}"/>
              </a:ext>
            </a:extLst>
          </p:cNvPr>
          <p:cNvSpPr txBox="1">
            <a:spLocks/>
          </p:cNvSpPr>
          <p:nvPr/>
        </p:nvSpPr>
        <p:spPr>
          <a:xfrm>
            <a:off x="9198865" y="6291072"/>
            <a:ext cx="2331720"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SJEC, </a:t>
            </a:r>
            <a:r>
              <a:rPr lang="en-US" dirty="0" err="1"/>
              <a:t>Mangaluru</a:t>
            </a:r>
            <a:endParaRPr lang="en-US" dirty="0"/>
          </a:p>
        </p:txBody>
      </p:sp>
      <p:sp>
        <p:nvSpPr>
          <p:cNvPr id="22" name="Slide Number Placeholder 4">
            <a:extLst>
              <a:ext uri="{FF2B5EF4-FFF2-40B4-BE49-F238E27FC236}">
                <a16:creationId xmlns:a16="http://schemas.microsoft.com/office/drawing/2014/main" id="{F35BC775-2568-5C35-625A-FAEB94FDFAA1}"/>
              </a:ext>
            </a:extLst>
          </p:cNvPr>
          <p:cNvSpPr txBox="1">
            <a:spLocks/>
          </p:cNvSpPr>
          <p:nvPr/>
        </p:nvSpPr>
        <p:spPr>
          <a:xfrm>
            <a:off x="329184" y="421744"/>
            <a:ext cx="521208"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FFFFFF"/>
                </a:solidFill>
                <a:effectLst/>
                <a:uLnTx/>
                <a:uFillTx/>
                <a:latin typeface="Segoe UI Light"/>
                <a:ea typeface="+mn-ea"/>
                <a:cs typeface="Segoe UI Light" panose="020B0502040204020203"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rgbClr val="FFFFFF"/>
              </a:solidFill>
              <a:effectLst/>
              <a:uLnTx/>
              <a:uFillTx/>
              <a:latin typeface="Segoe UI Light"/>
              <a:ea typeface="+mn-ea"/>
              <a:cs typeface="Segoe UI Light" panose="020B0502040204020203" pitchFamily="34" charset="0"/>
            </a:endParaRPr>
          </a:p>
        </p:txBody>
      </p:sp>
      <p:pic>
        <p:nvPicPr>
          <p:cNvPr id="5" name="Picture 4">
            <a:extLst>
              <a:ext uri="{FF2B5EF4-FFF2-40B4-BE49-F238E27FC236}">
                <a16:creationId xmlns:a16="http://schemas.microsoft.com/office/drawing/2014/main" id="{3AF6A0FF-7ABC-8D98-D452-E50236A3E068}"/>
              </a:ext>
            </a:extLst>
          </p:cNvPr>
          <p:cNvPicPr>
            <a:picLocks noChangeAspect="1"/>
          </p:cNvPicPr>
          <p:nvPr/>
        </p:nvPicPr>
        <p:blipFill>
          <a:blip r:embed="rId2"/>
          <a:stretch>
            <a:fillRect/>
          </a:stretch>
        </p:blipFill>
        <p:spPr>
          <a:xfrm>
            <a:off x="623099" y="806711"/>
            <a:ext cx="10907486" cy="53920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3475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192105"/>
            <a:ext cx="7763256" cy="809383"/>
          </a:xfrm>
        </p:spPr>
        <p:txBody>
          <a:bodyPr/>
          <a:lstStyle/>
          <a:p>
            <a:r>
              <a:rPr lang="en-US" dirty="0"/>
              <a:t>REFERENCES</a:t>
            </a:r>
          </a:p>
        </p:txBody>
      </p:sp>
      <p:sp>
        <p:nvSpPr>
          <p:cNvPr id="14" name="Footer Placeholder 2">
            <a:extLst>
              <a:ext uri="{FF2B5EF4-FFF2-40B4-BE49-F238E27FC236}">
                <a16:creationId xmlns:a16="http://schemas.microsoft.com/office/drawing/2014/main" id="{A5BACCB4-FF26-3D66-CD42-973566175833}"/>
              </a:ext>
            </a:extLst>
          </p:cNvPr>
          <p:cNvSpPr txBox="1">
            <a:spLocks/>
          </p:cNvSpPr>
          <p:nvPr/>
        </p:nvSpPr>
        <p:spPr>
          <a:xfrm>
            <a:off x="442971" y="6309360"/>
            <a:ext cx="1023444"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13-09-2023</a:t>
            </a:r>
          </a:p>
        </p:txBody>
      </p:sp>
      <p:sp>
        <p:nvSpPr>
          <p:cNvPr id="15" name="Footer Placeholder 2">
            <a:extLst>
              <a:ext uri="{FF2B5EF4-FFF2-40B4-BE49-F238E27FC236}">
                <a16:creationId xmlns:a16="http://schemas.microsoft.com/office/drawing/2014/main" id="{DA3795C5-994E-AE7D-3734-84F114E63F54}"/>
              </a:ext>
            </a:extLst>
          </p:cNvPr>
          <p:cNvSpPr txBox="1">
            <a:spLocks/>
          </p:cNvSpPr>
          <p:nvPr/>
        </p:nvSpPr>
        <p:spPr>
          <a:xfrm>
            <a:off x="4711866" y="6309360"/>
            <a:ext cx="2768268"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Applications</a:t>
            </a:r>
          </a:p>
        </p:txBody>
      </p:sp>
      <p:sp>
        <p:nvSpPr>
          <p:cNvPr id="20" name="Footer Placeholder 2">
            <a:extLst>
              <a:ext uri="{FF2B5EF4-FFF2-40B4-BE49-F238E27FC236}">
                <a16:creationId xmlns:a16="http://schemas.microsoft.com/office/drawing/2014/main" id="{57325375-04DD-22B8-DF55-96E61336FE13}"/>
              </a:ext>
            </a:extLst>
          </p:cNvPr>
          <p:cNvSpPr txBox="1">
            <a:spLocks/>
          </p:cNvSpPr>
          <p:nvPr/>
        </p:nvSpPr>
        <p:spPr>
          <a:xfrm>
            <a:off x="9198865" y="6291072"/>
            <a:ext cx="2331720"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SJEC, </a:t>
            </a:r>
            <a:r>
              <a:rPr lang="en-US" dirty="0" err="1"/>
              <a:t>Mangaluru</a:t>
            </a:r>
            <a:endParaRPr lang="en-US" dirty="0"/>
          </a:p>
        </p:txBody>
      </p:sp>
      <p:sp>
        <p:nvSpPr>
          <p:cNvPr id="22" name="Slide Number Placeholder 4">
            <a:extLst>
              <a:ext uri="{FF2B5EF4-FFF2-40B4-BE49-F238E27FC236}">
                <a16:creationId xmlns:a16="http://schemas.microsoft.com/office/drawing/2014/main" id="{F35BC775-2568-5C35-625A-FAEB94FDFAA1}"/>
              </a:ext>
            </a:extLst>
          </p:cNvPr>
          <p:cNvSpPr txBox="1">
            <a:spLocks/>
          </p:cNvSpPr>
          <p:nvPr/>
        </p:nvSpPr>
        <p:spPr>
          <a:xfrm>
            <a:off x="329184" y="421744"/>
            <a:ext cx="521208"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FFFFFF"/>
                </a:solidFill>
                <a:effectLst/>
                <a:uLnTx/>
                <a:uFillTx/>
                <a:latin typeface="Segoe UI Light"/>
                <a:ea typeface="+mn-ea"/>
                <a:cs typeface="Segoe UI Light" panose="020B0502040204020203"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srgbClr val="FFFFFF"/>
              </a:solidFill>
              <a:effectLst/>
              <a:uLnTx/>
              <a:uFillTx/>
              <a:latin typeface="Segoe UI Light"/>
              <a:ea typeface="+mn-ea"/>
              <a:cs typeface="Segoe UI Light" panose="020B0502040204020203" pitchFamily="34" charset="0"/>
            </a:endParaRPr>
          </a:p>
        </p:txBody>
      </p:sp>
      <p:sp>
        <p:nvSpPr>
          <p:cNvPr id="7" name="TextBox 6">
            <a:extLst>
              <a:ext uri="{FF2B5EF4-FFF2-40B4-BE49-F238E27FC236}">
                <a16:creationId xmlns:a16="http://schemas.microsoft.com/office/drawing/2014/main" id="{A04FF2D9-1056-3052-37D7-7F5F6B05DB17}"/>
              </a:ext>
            </a:extLst>
          </p:cNvPr>
          <p:cNvSpPr txBox="1"/>
          <p:nvPr/>
        </p:nvSpPr>
        <p:spPr>
          <a:xfrm>
            <a:off x="1007706" y="1250302"/>
            <a:ext cx="10522879" cy="4611199"/>
          </a:xfrm>
          <a:prstGeom prst="rect">
            <a:avLst/>
          </a:prstGeom>
          <a:noFill/>
        </p:spPr>
        <p:txBody>
          <a:bodyPr wrap="square">
            <a:spAutoFit/>
          </a:bodyPr>
          <a:lstStyle/>
          <a:p>
            <a:pPr algn="just">
              <a:lnSpc>
                <a:spcPct val="150000"/>
              </a:lnSpc>
            </a:pPr>
            <a:r>
              <a:rPr lang="en-IN" b="1" dirty="0">
                <a:solidFill>
                  <a:schemeClr val="bg1"/>
                </a:solidFill>
              </a:rPr>
              <a:t>[1] Hassan, Md Arif, et al. "Enhanced Security of User Authentication on Doctor E-Appointment System." Innovative Data Communication Technologies and Application: Proceedings of ICIDCA 2021. Singapore: Springer Nature Singapore, 2022. 47-63.</a:t>
            </a:r>
          </a:p>
          <a:p>
            <a:pPr algn="just">
              <a:lnSpc>
                <a:spcPct val="150000"/>
              </a:lnSpc>
            </a:pPr>
            <a:r>
              <a:rPr lang="en-IN" b="1" dirty="0">
                <a:solidFill>
                  <a:schemeClr val="bg1"/>
                </a:solidFill>
              </a:rPr>
              <a:t>[2] Jadhav, Prakash, et al. "Smart Pulmonary System with Doctor Appointment."</a:t>
            </a:r>
          </a:p>
          <a:p>
            <a:pPr algn="just">
              <a:lnSpc>
                <a:spcPct val="150000"/>
              </a:lnSpc>
            </a:pPr>
            <a:r>
              <a:rPr lang="en-IN" b="1" dirty="0">
                <a:solidFill>
                  <a:schemeClr val="bg1"/>
                </a:solidFill>
              </a:rPr>
              <a:t>[3] Zhang, Min, et al. "The Impact of Narrative Reviews on Patient E-doctor Choice in Online Health Communities." INQUIRY: The Journal of Health Care Organization, Provision, and Financing 60 (2023): 00469580231183695.</a:t>
            </a:r>
          </a:p>
          <a:p>
            <a:pPr algn="just">
              <a:lnSpc>
                <a:spcPct val="150000"/>
              </a:lnSpc>
            </a:pPr>
            <a:r>
              <a:rPr lang="en-IN" b="1" dirty="0">
                <a:solidFill>
                  <a:schemeClr val="bg1"/>
                </a:solidFill>
              </a:rPr>
              <a:t>[4] </a:t>
            </a:r>
            <a:r>
              <a:rPr lang="en-IN" b="1" dirty="0" err="1">
                <a:solidFill>
                  <a:schemeClr val="bg1"/>
                </a:solidFill>
              </a:rPr>
              <a:t>Rawabdeh</a:t>
            </a:r>
            <a:r>
              <a:rPr lang="en-IN" b="1" dirty="0">
                <a:solidFill>
                  <a:schemeClr val="bg1"/>
                </a:solidFill>
              </a:rPr>
              <a:t>, Ali </a:t>
            </a:r>
            <a:r>
              <a:rPr lang="en-IN" b="1" dirty="0" err="1">
                <a:solidFill>
                  <a:schemeClr val="bg1"/>
                </a:solidFill>
              </a:rPr>
              <a:t>Ahamd</a:t>
            </a:r>
            <a:r>
              <a:rPr lang="en-IN" b="1" dirty="0">
                <a:solidFill>
                  <a:schemeClr val="bg1"/>
                </a:solidFill>
              </a:rPr>
              <a:t> </a:t>
            </a:r>
            <a:r>
              <a:rPr lang="en-IN" b="1" dirty="0" err="1">
                <a:solidFill>
                  <a:schemeClr val="bg1"/>
                </a:solidFill>
              </a:rPr>
              <a:t>Awad</a:t>
            </a:r>
            <a:r>
              <a:rPr lang="en-IN" b="1" dirty="0">
                <a:solidFill>
                  <a:schemeClr val="bg1"/>
                </a:solidFill>
              </a:rPr>
              <a:t>. "An e‐health trend plan for the Jordanian health care system: a review." International journal of health care quality assurance 20.6 (2007): 516-531.</a:t>
            </a:r>
          </a:p>
          <a:p>
            <a:pPr algn="just">
              <a:lnSpc>
                <a:spcPct val="150000"/>
              </a:lnSpc>
            </a:pPr>
            <a:r>
              <a:rPr lang="en-IN" b="1" dirty="0">
                <a:solidFill>
                  <a:schemeClr val="bg1"/>
                </a:solidFill>
              </a:rPr>
              <a:t>[5] Nixon (Robin), Learning PHP MySQL and JavaScript, Publication: Shroff publishers &amp; Distributors Pvt Pankaj </a:t>
            </a:r>
            <a:r>
              <a:rPr lang="en-IN" b="1" dirty="0" err="1">
                <a:solidFill>
                  <a:schemeClr val="bg1"/>
                </a:solidFill>
              </a:rPr>
              <a:t>Jalote</a:t>
            </a:r>
            <a:r>
              <a:rPr lang="en-IN" b="1" dirty="0">
                <a:solidFill>
                  <a:schemeClr val="bg1"/>
                </a:solidFill>
              </a:rPr>
              <a:t> Ltd.</a:t>
            </a:r>
          </a:p>
        </p:txBody>
      </p:sp>
    </p:spTree>
    <p:extLst>
      <p:ext uri="{BB962C8B-B14F-4D97-AF65-F5344CB8AC3E}">
        <p14:creationId xmlns:p14="http://schemas.microsoft.com/office/powerpoint/2010/main" val="2702134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6378220" y="1856232"/>
            <a:ext cx="4718304" cy="1069848"/>
          </a:xfrm>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611621"/>
            <a:ext cx="9994392" cy="806352"/>
          </a:xfrm>
        </p:spPr>
        <p:txBody>
          <a:bodyPr/>
          <a:lstStyle/>
          <a:p>
            <a:r>
              <a:rPr lang="en-US" b="1" dirty="0"/>
              <a:t>COMPANY PROFILE</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7" name="Content Placeholder 6">
            <a:extLst>
              <a:ext uri="{FF2B5EF4-FFF2-40B4-BE49-F238E27FC236}">
                <a16:creationId xmlns:a16="http://schemas.microsoft.com/office/drawing/2014/main" id="{C1EDB5CA-0156-CD4C-C828-F65FACF996E9}"/>
              </a:ext>
            </a:extLst>
          </p:cNvPr>
          <p:cNvSpPr>
            <a:spLocks noGrp="1"/>
          </p:cNvSpPr>
          <p:nvPr>
            <p:ph idx="1"/>
          </p:nvPr>
        </p:nvSpPr>
        <p:spPr>
          <a:xfrm>
            <a:off x="1427583" y="1538897"/>
            <a:ext cx="9920121" cy="4423363"/>
          </a:xfrm>
        </p:spPr>
        <p:txBody>
          <a:bodyPr/>
          <a:lstStyle/>
          <a:p>
            <a:pPr marL="0" indent="0" algn="just">
              <a:lnSpc>
                <a:spcPct val="150000"/>
              </a:lnSpc>
              <a:buNone/>
            </a:pPr>
            <a:r>
              <a:rPr lang="en-US" sz="2400" dirty="0" err="1"/>
              <a:t>RineX</a:t>
            </a:r>
            <a:r>
              <a:rPr lang="en-US" sz="2400" dirty="0"/>
              <a:t> is an exceptional E-learning platform catering to both students and professionals. It emphasizes the platform's commitment to offering high-quality technical certification courses taught by experienced industry experts, along with a wealth of study resources. They offer different types of courses such as Artificial Intelligence, AutoCAD, Catia, Data Science, VLSI, Machine learning, IoT and robotics, AWS, web development, etc. They provide government-approved certificates. They also provide projects along with courses.</a:t>
            </a:r>
          </a:p>
        </p:txBody>
      </p:sp>
      <p:sp>
        <p:nvSpPr>
          <p:cNvPr id="8" name="Footer Placeholder 2">
            <a:extLst>
              <a:ext uri="{FF2B5EF4-FFF2-40B4-BE49-F238E27FC236}">
                <a16:creationId xmlns:a16="http://schemas.microsoft.com/office/drawing/2014/main" id="{8608BE01-EA2E-C944-1B15-7DB6A01A68AC}"/>
              </a:ext>
            </a:extLst>
          </p:cNvPr>
          <p:cNvSpPr txBox="1">
            <a:spLocks/>
          </p:cNvSpPr>
          <p:nvPr/>
        </p:nvSpPr>
        <p:spPr>
          <a:xfrm>
            <a:off x="404140" y="6309360"/>
            <a:ext cx="1023444"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13-09-2023</a:t>
            </a:r>
          </a:p>
        </p:txBody>
      </p:sp>
      <p:sp>
        <p:nvSpPr>
          <p:cNvPr id="9" name="Footer Placeholder 2">
            <a:extLst>
              <a:ext uri="{FF2B5EF4-FFF2-40B4-BE49-F238E27FC236}">
                <a16:creationId xmlns:a16="http://schemas.microsoft.com/office/drawing/2014/main" id="{09771151-E988-A3E7-EF65-DF1412D3626C}"/>
              </a:ext>
            </a:extLst>
          </p:cNvPr>
          <p:cNvSpPr txBox="1">
            <a:spLocks/>
          </p:cNvSpPr>
          <p:nvPr/>
        </p:nvSpPr>
        <p:spPr>
          <a:xfrm>
            <a:off x="5003509" y="6294898"/>
            <a:ext cx="2768268"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Applications</a:t>
            </a:r>
          </a:p>
        </p:txBody>
      </p:sp>
      <p:sp>
        <p:nvSpPr>
          <p:cNvPr id="10" name="Footer Placeholder 2">
            <a:extLst>
              <a:ext uri="{FF2B5EF4-FFF2-40B4-BE49-F238E27FC236}">
                <a16:creationId xmlns:a16="http://schemas.microsoft.com/office/drawing/2014/main" id="{418E20F2-CE47-8A15-5C28-88F0A0A53C90}"/>
              </a:ext>
            </a:extLst>
          </p:cNvPr>
          <p:cNvSpPr txBox="1">
            <a:spLocks/>
          </p:cNvSpPr>
          <p:nvPr/>
        </p:nvSpPr>
        <p:spPr>
          <a:xfrm>
            <a:off x="9198865" y="6291072"/>
            <a:ext cx="2331720"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SJEC, </a:t>
            </a:r>
            <a:r>
              <a:rPr lang="en-US" dirty="0" err="1"/>
              <a:t>Mangaluru</a:t>
            </a:r>
            <a:endParaRPr lang="en-US" dirty="0"/>
          </a:p>
        </p:txBody>
      </p:sp>
    </p:spTree>
    <p:extLst>
      <p:ext uri="{BB962C8B-B14F-4D97-AF65-F5344CB8AC3E}">
        <p14:creationId xmlns:p14="http://schemas.microsoft.com/office/powerpoint/2010/main" val="1208724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24315" y="443391"/>
            <a:ext cx="9994392" cy="837516"/>
          </a:xfrm>
        </p:spPr>
        <p:txBody>
          <a:bodyPr/>
          <a:lstStyle/>
          <a:p>
            <a:r>
              <a:rPr lang="en-US" b="1" dirty="0"/>
              <a:t>INTRODUCTION OF PROJECT</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7" name="Content Placeholder 6">
            <a:extLst>
              <a:ext uri="{FF2B5EF4-FFF2-40B4-BE49-F238E27FC236}">
                <a16:creationId xmlns:a16="http://schemas.microsoft.com/office/drawing/2014/main" id="{C1EDB5CA-0156-CD4C-C828-F65FACF996E9}"/>
              </a:ext>
            </a:extLst>
          </p:cNvPr>
          <p:cNvSpPr>
            <a:spLocks noGrp="1"/>
          </p:cNvSpPr>
          <p:nvPr>
            <p:ph idx="1"/>
          </p:nvPr>
        </p:nvSpPr>
        <p:spPr>
          <a:xfrm>
            <a:off x="1427584" y="1369688"/>
            <a:ext cx="9769151" cy="4676549"/>
          </a:xfrm>
        </p:spPr>
        <p:txBody>
          <a:bodyPr/>
          <a:lstStyle/>
          <a:p>
            <a:pPr marL="0" indent="0" algn="just">
              <a:lnSpc>
                <a:spcPct val="150000"/>
              </a:lnSpc>
              <a:buNone/>
            </a:pPr>
            <a:r>
              <a:rPr lang="en-US" sz="2000" dirty="0"/>
              <a:t>The </a:t>
            </a:r>
            <a:r>
              <a:rPr lang="en-US" sz="2000" b="1" dirty="0"/>
              <a:t>E-Doc appointment system </a:t>
            </a:r>
            <a:r>
              <a:rPr lang="en-US" sz="2000" dirty="0"/>
              <a:t>aims to replace the current manual process with an automated solution utilizing computerized hardware and comprehensive software, ensuring efficient data storage and accessibility. By streamlining the scheduling process and eliminating errors, this system will provide quick, secure, and reliable management. This system has three main users, the </a:t>
            </a:r>
            <a:r>
              <a:rPr lang="en-US" sz="2000" b="1" dirty="0"/>
              <a:t>Admin</a:t>
            </a:r>
            <a:r>
              <a:rPr lang="en-US" sz="2000" dirty="0"/>
              <a:t>, </a:t>
            </a:r>
            <a:r>
              <a:rPr lang="en-US" sz="2000" b="1" dirty="0"/>
              <a:t>Doctor</a:t>
            </a:r>
            <a:r>
              <a:rPr lang="en-US" sz="2000" dirty="0"/>
              <a:t>, and </a:t>
            </a:r>
            <a:r>
              <a:rPr lang="en-US" sz="2000" b="1" dirty="0"/>
              <a:t>Patient</a:t>
            </a:r>
            <a:r>
              <a:rPr lang="en-US" sz="2000" dirty="0"/>
              <a:t>. This system streamlines appointment scheduling for patients and doctors, offering online convenience. Patients can register, select their preferred doctor, and book appointments on their chosen day and time, enhancing accessibility and ease of use. The automated approach will enhance resource management and eliminate redundant data entry, allowing the focus to remain on critical information retrieval.</a:t>
            </a:r>
          </a:p>
        </p:txBody>
      </p:sp>
      <p:sp>
        <p:nvSpPr>
          <p:cNvPr id="8" name="Footer Placeholder 2">
            <a:extLst>
              <a:ext uri="{FF2B5EF4-FFF2-40B4-BE49-F238E27FC236}">
                <a16:creationId xmlns:a16="http://schemas.microsoft.com/office/drawing/2014/main" id="{8608BE01-EA2E-C944-1B15-7DB6A01A68AC}"/>
              </a:ext>
            </a:extLst>
          </p:cNvPr>
          <p:cNvSpPr txBox="1">
            <a:spLocks/>
          </p:cNvSpPr>
          <p:nvPr/>
        </p:nvSpPr>
        <p:spPr>
          <a:xfrm>
            <a:off x="404140" y="6309360"/>
            <a:ext cx="1023444"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13-09-2023</a:t>
            </a:r>
          </a:p>
        </p:txBody>
      </p:sp>
      <p:sp>
        <p:nvSpPr>
          <p:cNvPr id="9" name="Footer Placeholder 2">
            <a:extLst>
              <a:ext uri="{FF2B5EF4-FFF2-40B4-BE49-F238E27FC236}">
                <a16:creationId xmlns:a16="http://schemas.microsoft.com/office/drawing/2014/main" id="{09771151-E988-A3E7-EF65-DF1412D3626C}"/>
              </a:ext>
            </a:extLst>
          </p:cNvPr>
          <p:cNvSpPr txBox="1">
            <a:spLocks/>
          </p:cNvSpPr>
          <p:nvPr/>
        </p:nvSpPr>
        <p:spPr>
          <a:xfrm>
            <a:off x="4637377" y="6291072"/>
            <a:ext cx="2768268"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Applications</a:t>
            </a:r>
          </a:p>
        </p:txBody>
      </p:sp>
      <p:sp>
        <p:nvSpPr>
          <p:cNvPr id="10" name="Footer Placeholder 2">
            <a:extLst>
              <a:ext uri="{FF2B5EF4-FFF2-40B4-BE49-F238E27FC236}">
                <a16:creationId xmlns:a16="http://schemas.microsoft.com/office/drawing/2014/main" id="{418E20F2-CE47-8A15-5C28-88F0A0A53C90}"/>
              </a:ext>
            </a:extLst>
          </p:cNvPr>
          <p:cNvSpPr txBox="1">
            <a:spLocks/>
          </p:cNvSpPr>
          <p:nvPr/>
        </p:nvSpPr>
        <p:spPr>
          <a:xfrm>
            <a:off x="9198865" y="6291072"/>
            <a:ext cx="2331720"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SJEC, </a:t>
            </a:r>
            <a:r>
              <a:rPr lang="en-US" dirty="0" err="1"/>
              <a:t>Mangaluru</a:t>
            </a:r>
            <a:endParaRPr lang="en-US" dirty="0"/>
          </a:p>
        </p:txBody>
      </p:sp>
    </p:spTree>
    <p:extLst>
      <p:ext uri="{BB962C8B-B14F-4D97-AF65-F5344CB8AC3E}">
        <p14:creationId xmlns:p14="http://schemas.microsoft.com/office/powerpoint/2010/main" val="2561641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05654" y="411480"/>
            <a:ext cx="9994392" cy="1069848"/>
          </a:xfrm>
        </p:spPr>
        <p:txBody>
          <a:bodyPr/>
          <a:lstStyle/>
          <a:p>
            <a:r>
              <a:rPr lang="en-US" b="1" dirty="0"/>
              <a:t>SOFTWARE REQUIREMENTS SPECIFICATION</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7" name="Content Placeholder 6">
            <a:extLst>
              <a:ext uri="{FF2B5EF4-FFF2-40B4-BE49-F238E27FC236}">
                <a16:creationId xmlns:a16="http://schemas.microsoft.com/office/drawing/2014/main" id="{C1EDB5CA-0156-CD4C-C828-F65FACF996E9}"/>
              </a:ext>
            </a:extLst>
          </p:cNvPr>
          <p:cNvSpPr>
            <a:spLocks noGrp="1"/>
          </p:cNvSpPr>
          <p:nvPr>
            <p:ph idx="1"/>
          </p:nvPr>
        </p:nvSpPr>
        <p:spPr>
          <a:xfrm>
            <a:off x="1005654" y="1557185"/>
            <a:ext cx="10797570" cy="4507713"/>
          </a:xfrm>
        </p:spPr>
        <p:txBody>
          <a:bodyPr/>
          <a:lstStyle/>
          <a:p>
            <a:pPr marL="0" indent="0" algn="just">
              <a:lnSpc>
                <a:spcPct val="100000"/>
              </a:lnSpc>
              <a:spcAft>
                <a:spcPts val="800"/>
              </a:spcAft>
              <a:buNone/>
            </a:pPr>
            <a:r>
              <a:rPr lang="en-US" sz="2000" b="1" u="sng" kern="100" dirty="0">
                <a:effectLst/>
                <a:latin typeface="Times New Roman" panose="02020603050405020304" pitchFamily="18" charset="0"/>
                <a:ea typeface="Calibri" panose="020F0502020204030204" pitchFamily="34" charset="0"/>
                <a:cs typeface="Times New Roman" panose="02020603050405020304" pitchFamily="18" charset="0"/>
              </a:rPr>
              <a:t>System Description</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E-DOC appointment system is a web-based application that allows users to create, manage, and access electronic documents related to appointments. </a:t>
            </a:r>
          </a:p>
          <a:p>
            <a:pPr marL="0" indent="0" algn="just">
              <a:lnSpc>
                <a:spcPct val="100000"/>
              </a:lnSpc>
              <a:spcAft>
                <a:spcPts val="800"/>
              </a:spcAft>
              <a:buNone/>
            </a:pPr>
            <a:r>
              <a:rPr lang="en-US" sz="2000" b="1" u="sng" kern="100" dirty="0">
                <a:effectLst/>
                <a:latin typeface="Times New Roman" panose="02020603050405020304" pitchFamily="18" charset="0"/>
                <a:ea typeface="Calibri" panose="020F0502020204030204" pitchFamily="34" charset="0"/>
                <a:cs typeface="Times New Roman" panose="02020603050405020304" pitchFamily="18" charset="0"/>
              </a:rPr>
              <a:t>User Roles</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gn="just">
              <a:lnSpc>
                <a:spcPct val="100000"/>
              </a:lnSpc>
              <a:spcAft>
                <a:spcPts val="800"/>
              </a:spcAft>
              <a:buFont typeface="Arial" panose="020B0604020202020204" pitchFamily="34" charset="0"/>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Administrator</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Responsible for system configuration, user management, and overseeing overall system operation.</a:t>
            </a:r>
          </a:p>
          <a:p>
            <a:pPr marL="285750" lvl="0" indent="-285750" algn="just">
              <a:lnSpc>
                <a:spcPct val="150000"/>
              </a:lnSpc>
              <a:buFont typeface="Arial" panose="020B0604020202020204" pitchFamily="34" charset="0"/>
              <a:buChar char="•"/>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Patients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The majority of system users are patients. They can register, view doctor profiles, determine the doctors' availabilities, and make appointments.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spcAft>
                <a:spcPts val="800"/>
              </a:spcAft>
              <a:buFont typeface="Arial" panose="020B0604020202020204" pitchFamily="34" charset="0"/>
              <a:buChar char="•"/>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Doctors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The system is used by doctors to manage their schedules, view appointments, and adjust their availability.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Footer Placeholder 2">
            <a:extLst>
              <a:ext uri="{FF2B5EF4-FFF2-40B4-BE49-F238E27FC236}">
                <a16:creationId xmlns:a16="http://schemas.microsoft.com/office/drawing/2014/main" id="{8608BE01-EA2E-C944-1B15-7DB6A01A68AC}"/>
              </a:ext>
            </a:extLst>
          </p:cNvPr>
          <p:cNvSpPr txBox="1">
            <a:spLocks/>
          </p:cNvSpPr>
          <p:nvPr/>
        </p:nvSpPr>
        <p:spPr>
          <a:xfrm>
            <a:off x="404140" y="6309360"/>
            <a:ext cx="1023444"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13-09-2023</a:t>
            </a:r>
          </a:p>
        </p:txBody>
      </p:sp>
      <p:sp>
        <p:nvSpPr>
          <p:cNvPr id="9" name="Footer Placeholder 2">
            <a:extLst>
              <a:ext uri="{FF2B5EF4-FFF2-40B4-BE49-F238E27FC236}">
                <a16:creationId xmlns:a16="http://schemas.microsoft.com/office/drawing/2014/main" id="{09771151-E988-A3E7-EF65-DF1412D3626C}"/>
              </a:ext>
            </a:extLst>
          </p:cNvPr>
          <p:cNvSpPr txBox="1">
            <a:spLocks/>
          </p:cNvSpPr>
          <p:nvPr/>
        </p:nvSpPr>
        <p:spPr>
          <a:xfrm>
            <a:off x="4711866" y="6291072"/>
            <a:ext cx="2768268"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Applications</a:t>
            </a:r>
          </a:p>
        </p:txBody>
      </p:sp>
      <p:sp>
        <p:nvSpPr>
          <p:cNvPr id="10" name="Footer Placeholder 2">
            <a:extLst>
              <a:ext uri="{FF2B5EF4-FFF2-40B4-BE49-F238E27FC236}">
                <a16:creationId xmlns:a16="http://schemas.microsoft.com/office/drawing/2014/main" id="{418E20F2-CE47-8A15-5C28-88F0A0A53C90}"/>
              </a:ext>
            </a:extLst>
          </p:cNvPr>
          <p:cNvSpPr txBox="1">
            <a:spLocks/>
          </p:cNvSpPr>
          <p:nvPr/>
        </p:nvSpPr>
        <p:spPr>
          <a:xfrm>
            <a:off x="9198865" y="6291072"/>
            <a:ext cx="2331720"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SJEC, </a:t>
            </a:r>
            <a:r>
              <a:rPr lang="en-US" dirty="0" err="1"/>
              <a:t>Mangaluru</a:t>
            </a:r>
            <a:endParaRPr lang="en-US" dirty="0"/>
          </a:p>
        </p:txBody>
      </p:sp>
    </p:spTree>
    <p:extLst>
      <p:ext uri="{BB962C8B-B14F-4D97-AF65-F5344CB8AC3E}">
        <p14:creationId xmlns:p14="http://schemas.microsoft.com/office/powerpoint/2010/main" val="292268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05654" y="411480"/>
            <a:ext cx="9994392" cy="1069848"/>
          </a:xfrm>
        </p:spPr>
        <p:txBody>
          <a:bodyPr/>
          <a:lstStyle/>
          <a:p>
            <a:r>
              <a:rPr lang="en-US" b="1" dirty="0"/>
              <a:t>SOFTWARE REQUIREMENTS SPECIFICATION</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7" name="Content Placeholder 6">
            <a:extLst>
              <a:ext uri="{FF2B5EF4-FFF2-40B4-BE49-F238E27FC236}">
                <a16:creationId xmlns:a16="http://schemas.microsoft.com/office/drawing/2014/main" id="{C1EDB5CA-0156-CD4C-C828-F65FACF996E9}"/>
              </a:ext>
            </a:extLst>
          </p:cNvPr>
          <p:cNvSpPr>
            <a:spLocks noGrp="1"/>
          </p:cNvSpPr>
          <p:nvPr>
            <p:ph idx="1"/>
          </p:nvPr>
        </p:nvSpPr>
        <p:spPr>
          <a:xfrm>
            <a:off x="1005654" y="1557185"/>
            <a:ext cx="10797570" cy="4715599"/>
          </a:xfrm>
        </p:spPr>
        <p:txBody>
          <a:bodyPr/>
          <a:lstStyle/>
          <a:p>
            <a:pPr algn="just">
              <a:lnSpc>
                <a:spcPct val="150000"/>
              </a:lnSpc>
              <a:spcAft>
                <a:spcPts val="800"/>
              </a:spcAft>
            </a:pPr>
            <a:r>
              <a:rPr lang="en-IN" sz="2000" b="1" i="0" u="sng" dirty="0">
                <a:effectLst/>
                <a:latin typeface="Times New Roman" panose="02020603050405020304" pitchFamily="18" charset="0"/>
                <a:cs typeface="Times New Roman" panose="02020603050405020304" pitchFamily="18" charset="0"/>
              </a:rPr>
              <a:t>Functional Requirements</a:t>
            </a:r>
            <a:r>
              <a:rPr lang="en-IN" sz="2000" b="1" i="0" dirty="0">
                <a:effectLst/>
                <a:latin typeface="Times New Roman" panose="02020603050405020304" pitchFamily="18" charset="0"/>
                <a:cs typeface="Times New Roman" panose="02020603050405020304" pitchFamily="18" charset="0"/>
              </a:rPr>
              <a:t>:</a:t>
            </a:r>
            <a:r>
              <a:rPr lang="en-US" sz="2000" b="1" i="0" dirty="0">
                <a:effectLst/>
                <a:latin typeface="Times New Roman" panose="02020603050405020304" pitchFamily="18" charset="0"/>
                <a:cs typeface="Times New Roman" panose="02020603050405020304" pitchFamily="18" charset="0"/>
              </a:rPr>
              <a:t> </a:t>
            </a:r>
          </a:p>
          <a:p>
            <a:pPr marL="342900" indent="-342900" algn="just">
              <a:lnSpc>
                <a:spcPct val="150000"/>
              </a:lnSpc>
              <a:spcAft>
                <a:spcPts val="800"/>
              </a:spcAft>
              <a:buFont typeface="Arial" panose="020B0604020202020204" pitchFamily="34" charset="0"/>
              <a:buChar char="•"/>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User registration and authentication:</a:t>
            </a:r>
            <a:r>
              <a:rPr lang="en-IN" sz="2000" b="1"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Patients, doctors, and administrators can set up accounts and use the proper credentials to log in safely.</a:t>
            </a:r>
          </a:p>
          <a:p>
            <a:pPr marL="342900" indent="-342900" algn="just">
              <a:lnSpc>
                <a:spcPct val="150000"/>
              </a:lnSpc>
              <a:spcAft>
                <a:spcPts val="800"/>
              </a:spcAft>
              <a:buFont typeface="Arial" panose="020B0604020202020204" pitchFamily="34" charset="0"/>
              <a:buChar char="•"/>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Doctor profiles: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Admins have the ability to establish and manage doctor profiles, which can include contact information, personal details, specialty, and credentials. </a:t>
            </a:r>
          </a:p>
          <a:p>
            <a:pPr marL="342900" indent="-342900" algn="just">
              <a:lnSpc>
                <a:spcPct val="150000"/>
              </a:lnSpc>
              <a:spcAft>
                <a:spcPts val="800"/>
              </a:spcAft>
              <a:buFont typeface="Arial" panose="020B0604020202020204" pitchFamily="34" charset="0"/>
              <a:buChar char="•"/>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Appointment Scheduling:</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Patients can examine the schedules of the doctors who are available and make appointments based on those schedules.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Footer Placeholder 2">
            <a:extLst>
              <a:ext uri="{FF2B5EF4-FFF2-40B4-BE49-F238E27FC236}">
                <a16:creationId xmlns:a16="http://schemas.microsoft.com/office/drawing/2014/main" id="{8608BE01-EA2E-C944-1B15-7DB6A01A68AC}"/>
              </a:ext>
            </a:extLst>
          </p:cNvPr>
          <p:cNvSpPr txBox="1">
            <a:spLocks/>
          </p:cNvSpPr>
          <p:nvPr/>
        </p:nvSpPr>
        <p:spPr>
          <a:xfrm>
            <a:off x="404140" y="6309360"/>
            <a:ext cx="1023444"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13-09-2023</a:t>
            </a:r>
          </a:p>
        </p:txBody>
      </p:sp>
      <p:sp>
        <p:nvSpPr>
          <p:cNvPr id="9" name="Footer Placeholder 2">
            <a:extLst>
              <a:ext uri="{FF2B5EF4-FFF2-40B4-BE49-F238E27FC236}">
                <a16:creationId xmlns:a16="http://schemas.microsoft.com/office/drawing/2014/main" id="{09771151-E988-A3E7-EF65-DF1412D3626C}"/>
              </a:ext>
            </a:extLst>
          </p:cNvPr>
          <p:cNvSpPr txBox="1">
            <a:spLocks/>
          </p:cNvSpPr>
          <p:nvPr/>
        </p:nvSpPr>
        <p:spPr>
          <a:xfrm>
            <a:off x="4831655" y="6272784"/>
            <a:ext cx="2768268"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Applications</a:t>
            </a:r>
          </a:p>
        </p:txBody>
      </p:sp>
      <p:sp>
        <p:nvSpPr>
          <p:cNvPr id="10" name="Footer Placeholder 2">
            <a:extLst>
              <a:ext uri="{FF2B5EF4-FFF2-40B4-BE49-F238E27FC236}">
                <a16:creationId xmlns:a16="http://schemas.microsoft.com/office/drawing/2014/main" id="{418E20F2-CE47-8A15-5C28-88F0A0A53C90}"/>
              </a:ext>
            </a:extLst>
          </p:cNvPr>
          <p:cNvSpPr txBox="1">
            <a:spLocks/>
          </p:cNvSpPr>
          <p:nvPr/>
        </p:nvSpPr>
        <p:spPr>
          <a:xfrm>
            <a:off x="9198865" y="6291072"/>
            <a:ext cx="2331720"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SJEC, </a:t>
            </a:r>
            <a:r>
              <a:rPr lang="en-US" dirty="0" err="1"/>
              <a:t>Mangaluru</a:t>
            </a:r>
            <a:endParaRPr lang="en-US" dirty="0"/>
          </a:p>
        </p:txBody>
      </p:sp>
    </p:spTree>
    <p:extLst>
      <p:ext uri="{BB962C8B-B14F-4D97-AF65-F5344CB8AC3E}">
        <p14:creationId xmlns:p14="http://schemas.microsoft.com/office/powerpoint/2010/main" val="105022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05654" y="411480"/>
            <a:ext cx="9994392" cy="1069848"/>
          </a:xfrm>
        </p:spPr>
        <p:txBody>
          <a:bodyPr/>
          <a:lstStyle/>
          <a:p>
            <a:r>
              <a:rPr lang="en-US" b="1" dirty="0"/>
              <a:t>SOFTWARE REQUIREMENTS SPECIFICATION</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a:xfrm>
            <a:off x="329184" y="421744"/>
            <a:ext cx="521208" cy="310896"/>
          </a:xfrm>
        </p:spPr>
        <p:txBody>
          <a:bodyPr/>
          <a:lstStyle/>
          <a:p>
            <a:fld id="{294A09A9-5501-47C1-A89A-A340965A2BE2}" type="slidenum">
              <a:rPr lang="en-US" smtClean="0"/>
              <a:pPr/>
              <a:t>7</a:t>
            </a:fld>
            <a:endParaRPr lang="en-US" dirty="0"/>
          </a:p>
        </p:txBody>
      </p:sp>
      <p:sp>
        <p:nvSpPr>
          <p:cNvPr id="7" name="Content Placeholder 6">
            <a:extLst>
              <a:ext uri="{FF2B5EF4-FFF2-40B4-BE49-F238E27FC236}">
                <a16:creationId xmlns:a16="http://schemas.microsoft.com/office/drawing/2014/main" id="{C1EDB5CA-0156-CD4C-C828-F65FACF996E9}"/>
              </a:ext>
            </a:extLst>
          </p:cNvPr>
          <p:cNvSpPr>
            <a:spLocks noGrp="1"/>
          </p:cNvSpPr>
          <p:nvPr>
            <p:ph idx="1"/>
          </p:nvPr>
        </p:nvSpPr>
        <p:spPr>
          <a:xfrm>
            <a:off x="1005654" y="1557185"/>
            <a:ext cx="10797570" cy="4715599"/>
          </a:xfrm>
        </p:spPr>
        <p:txBody>
          <a:bodyPr/>
          <a:lstStyle/>
          <a:p>
            <a:pPr algn="just">
              <a:lnSpc>
                <a:spcPct val="150000"/>
              </a:lnSpc>
              <a:spcAft>
                <a:spcPts val="800"/>
              </a:spcAft>
            </a:pPr>
            <a:r>
              <a:rPr lang="en-IN" sz="2000" b="1" i="0" u="sng" dirty="0">
                <a:effectLst/>
                <a:latin typeface="Times New Roman" panose="02020603050405020304" pitchFamily="18" charset="0"/>
                <a:cs typeface="Times New Roman" panose="02020603050405020304" pitchFamily="18" charset="0"/>
              </a:rPr>
              <a:t>Functional Requirements</a:t>
            </a:r>
            <a:r>
              <a:rPr lang="en-IN" sz="2000" b="1" i="0" dirty="0">
                <a:effectLst/>
                <a:latin typeface="Times New Roman" panose="02020603050405020304" pitchFamily="18" charset="0"/>
                <a:cs typeface="Times New Roman" panose="02020603050405020304" pitchFamily="18" charset="0"/>
              </a:rPr>
              <a:t>:</a:t>
            </a:r>
            <a:r>
              <a:rPr lang="en-US" sz="2000" b="1" i="0" dirty="0">
                <a:effectLst/>
                <a:latin typeface="Times New Roman" panose="02020603050405020304" pitchFamily="18" charset="0"/>
                <a:cs typeface="Times New Roman" panose="02020603050405020304" pitchFamily="18" charset="0"/>
              </a:rPr>
              <a:t> </a:t>
            </a:r>
          </a:p>
          <a:p>
            <a:pPr marL="342900" indent="-342900" algn="just">
              <a:lnSpc>
                <a:spcPct val="150000"/>
              </a:lnSpc>
              <a:spcAft>
                <a:spcPts val="800"/>
              </a:spcAft>
              <a:buFont typeface="Arial" panose="020B0604020202020204" pitchFamily="34" charset="0"/>
              <a:buChar char="•"/>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Appointment Management: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Doctors may manage their availability and monitor their planned appointments. They can also accept or reject requests for appointments.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Rescheduling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and Cancelling Appointments: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Both patients and doctors have the right to cancel appointments.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Administrative Dashboard: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To manage user accounts, address technical difficulties, and keep an eye on how the system is running overall, administrators have access to a feature-rich dashboard.</a:t>
            </a:r>
            <a:endParaRPr lang="en-IN" sz="1400" b="1" i="0" dirty="0">
              <a:effectLst/>
              <a:latin typeface="Söhne"/>
            </a:endParaRPr>
          </a:p>
        </p:txBody>
      </p:sp>
      <p:sp>
        <p:nvSpPr>
          <p:cNvPr id="8" name="Footer Placeholder 2">
            <a:extLst>
              <a:ext uri="{FF2B5EF4-FFF2-40B4-BE49-F238E27FC236}">
                <a16:creationId xmlns:a16="http://schemas.microsoft.com/office/drawing/2014/main" id="{8608BE01-EA2E-C944-1B15-7DB6A01A68AC}"/>
              </a:ext>
            </a:extLst>
          </p:cNvPr>
          <p:cNvSpPr txBox="1">
            <a:spLocks/>
          </p:cNvSpPr>
          <p:nvPr/>
        </p:nvSpPr>
        <p:spPr>
          <a:xfrm>
            <a:off x="404140" y="6309360"/>
            <a:ext cx="1023444"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13-09-2023</a:t>
            </a:r>
          </a:p>
        </p:txBody>
      </p:sp>
      <p:sp>
        <p:nvSpPr>
          <p:cNvPr id="9" name="Footer Placeholder 2">
            <a:extLst>
              <a:ext uri="{FF2B5EF4-FFF2-40B4-BE49-F238E27FC236}">
                <a16:creationId xmlns:a16="http://schemas.microsoft.com/office/drawing/2014/main" id="{09771151-E988-A3E7-EF65-DF1412D3626C}"/>
              </a:ext>
            </a:extLst>
          </p:cNvPr>
          <p:cNvSpPr txBox="1">
            <a:spLocks/>
          </p:cNvSpPr>
          <p:nvPr/>
        </p:nvSpPr>
        <p:spPr>
          <a:xfrm>
            <a:off x="4618716" y="6284354"/>
            <a:ext cx="2768268"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Applications</a:t>
            </a:r>
          </a:p>
        </p:txBody>
      </p:sp>
      <p:sp>
        <p:nvSpPr>
          <p:cNvPr id="10" name="Footer Placeholder 2">
            <a:extLst>
              <a:ext uri="{FF2B5EF4-FFF2-40B4-BE49-F238E27FC236}">
                <a16:creationId xmlns:a16="http://schemas.microsoft.com/office/drawing/2014/main" id="{418E20F2-CE47-8A15-5C28-88F0A0A53C90}"/>
              </a:ext>
            </a:extLst>
          </p:cNvPr>
          <p:cNvSpPr txBox="1">
            <a:spLocks/>
          </p:cNvSpPr>
          <p:nvPr/>
        </p:nvSpPr>
        <p:spPr>
          <a:xfrm>
            <a:off x="9198865" y="6291072"/>
            <a:ext cx="2331720"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SJEC, </a:t>
            </a:r>
            <a:r>
              <a:rPr lang="en-US" dirty="0" err="1"/>
              <a:t>Mangaluru</a:t>
            </a:r>
            <a:endParaRPr lang="en-US" dirty="0"/>
          </a:p>
        </p:txBody>
      </p:sp>
    </p:spTree>
    <p:extLst>
      <p:ext uri="{BB962C8B-B14F-4D97-AF65-F5344CB8AC3E}">
        <p14:creationId xmlns:p14="http://schemas.microsoft.com/office/powerpoint/2010/main" val="4040318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05654" y="411480"/>
            <a:ext cx="9994392" cy="1069848"/>
          </a:xfrm>
        </p:spPr>
        <p:txBody>
          <a:bodyPr/>
          <a:lstStyle/>
          <a:p>
            <a:r>
              <a:rPr lang="en-US" b="1" dirty="0"/>
              <a:t>SPECIFIC REQUIREMENTS</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a:xfrm>
            <a:off x="329184" y="421744"/>
            <a:ext cx="521208" cy="310896"/>
          </a:xfrm>
        </p:spPr>
        <p:txBody>
          <a:bodyPr/>
          <a:lstStyle/>
          <a:p>
            <a:fld id="{294A09A9-5501-47C1-A89A-A340965A2BE2}" type="slidenum">
              <a:rPr lang="en-US" smtClean="0"/>
              <a:pPr/>
              <a:t>8</a:t>
            </a:fld>
            <a:endParaRPr lang="en-US" dirty="0"/>
          </a:p>
        </p:txBody>
      </p:sp>
      <p:sp>
        <p:nvSpPr>
          <p:cNvPr id="7" name="Content Placeholder 6">
            <a:extLst>
              <a:ext uri="{FF2B5EF4-FFF2-40B4-BE49-F238E27FC236}">
                <a16:creationId xmlns:a16="http://schemas.microsoft.com/office/drawing/2014/main" id="{C1EDB5CA-0156-CD4C-C828-F65FACF996E9}"/>
              </a:ext>
            </a:extLst>
          </p:cNvPr>
          <p:cNvSpPr>
            <a:spLocks noGrp="1"/>
          </p:cNvSpPr>
          <p:nvPr>
            <p:ph idx="1"/>
          </p:nvPr>
        </p:nvSpPr>
        <p:spPr>
          <a:xfrm>
            <a:off x="1005654" y="1557185"/>
            <a:ext cx="10797570" cy="4715599"/>
          </a:xfrm>
        </p:spPr>
        <p:txBody>
          <a:bodyPr/>
          <a:lstStyle/>
          <a:p>
            <a:pPr algn="just">
              <a:lnSpc>
                <a:spcPct val="100000"/>
              </a:lnSpc>
              <a:spcAft>
                <a:spcPts val="800"/>
              </a:spcAft>
            </a:pPr>
            <a:r>
              <a:rPr lang="en-IN" sz="1800" b="1" u="sng" kern="100" dirty="0">
                <a:effectLst/>
                <a:latin typeface="Times New Roman" panose="02020603050405020304" pitchFamily="18" charset="0"/>
                <a:ea typeface="Calibri" panose="020F0502020204030204" pitchFamily="34" charset="0"/>
                <a:cs typeface="Times New Roman" panose="02020603050405020304" pitchFamily="18" charset="0"/>
              </a:rPr>
              <a:t>Hardware</a:t>
            </a:r>
            <a:endParaRPr lang="en-IN" sz="1800" b="1" u="sng" kern="1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Processor Speed		:	2.4 GHZ or higher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RAM 			:	1GB or more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r>
              <a:rPr lang="en-IN" sz="1800" dirty="0">
                <a:effectLst/>
                <a:latin typeface="Times New Roman" panose="02020603050405020304" pitchFamily="18" charset="0"/>
                <a:ea typeface="Calibri" panose="020F0502020204030204" pitchFamily="34" charset="0"/>
              </a:rPr>
              <a:t>Hard Drive		:	10GB or more</a:t>
            </a:r>
          </a:p>
          <a:p>
            <a:pPr algn="just">
              <a:lnSpc>
                <a:spcPct val="150000"/>
              </a:lnSpc>
              <a:spcAft>
                <a:spcPts val="800"/>
              </a:spcAft>
            </a:pPr>
            <a:r>
              <a:rPr lang="en-IN" sz="1800" b="1" u="sng" kern="100" dirty="0">
                <a:effectLst/>
                <a:latin typeface="Times New Roman" panose="02020603050405020304" pitchFamily="18" charset="0"/>
                <a:ea typeface="Calibri" panose="020F0502020204030204" pitchFamily="34" charset="0"/>
                <a:cs typeface="Times New Roman" panose="02020603050405020304" pitchFamily="18" charset="0"/>
              </a:rPr>
              <a:t>Software</a:t>
            </a:r>
            <a:endParaRPr lang="en-IN" sz="1800"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Language		:	PHP, HTML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Frontend		:	Visual Studio Code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Database (Backend):	MySQL Server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endParaRPr lang="en-IN" sz="1400" b="1" i="0" dirty="0">
              <a:effectLst/>
              <a:latin typeface="Söhne"/>
            </a:endParaRPr>
          </a:p>
        </p:txBody>
      </p:sp>
      <p:sp>
        <p:nvSpPr>
          <p:cNvPr id="8" name="Footer Placeholder 2">
            <a:extLst>
              <a:ext uri="{FF2B5EF4-FFF2-40B4-BE49-F238E27FC236}">
                <a16:creationId xmlns:a16="http://schemas.microsoft.com/office/drawing/2014/main" id="{8608BE01-EA2E-C944-1B15-7DB6A01A68AC}"/>
              </a:ext>
            </a:extLst>
          </p:cNvPr>
          <p:cNvSpPr txBox="1">
            <a:spLocks/>
          </p:cNvSpPr>
          <p:nvPr/>
        </p:nvSpPr>
        <p:spPr>
          <a:xfrm>
            <a:off x="404140" y="6309360"/>
            <a:ext cx="1023444"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13-09-2023</a:t>
            </a:r>
          </a:p>
        </p:txBody>
      </p:sp>
      <p:sp>
        <p:nvSpPr>
          <p:cNvPr id="9" name="Footer Placeholder 2">
            <a:extLst>
              <a:ext uri="{FF2B5EF4-FFF2-40B4-BE49-F238E27FC236}">
                <a16:creationId xmlns:a16="http://schemas.microsoft.com/office/drawing/2014/main" id="{09771151-E988-A3E7-EF65-DF1412D3626C}"/>
              </a:ext>
            </a:extLst>
          </p:cNvPr>
          <p:cNvSpPr txBox="1">
            <a:spLocks/>
          </p:cNvSpPr>
          <p:nvPr/>
        </p:nvSpPr>
        <p:spPr>
          <a:xfrm>
            <a:off x="4618716" y="6284354"/>
            <a:ext cx="2768268"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Applications</a:t>
            </a:r>
          </a:p>
        </p:txBody>
      </p:sp>
      <p:sp>
        <p:nvSpPr>
          <p:cNvPr id="10" name="Footer Placeholder 2">
            <a:extLst>
              <a:ext uri="{FF2B5EF4-FFF2-40B4-BE49-F238E27FC236}">
                <a16:creationId xmlns:a16="http://schemas.microsoft.com/office/drawing/2014/main" id="{418E20F2-CE47-8A15-5C28-88F0A0A53C90}"/>
              </a:ext>
            </a:extLst>
          </p:cNvPr>
          <p:cNvSpPr txBox="1">
            <a:spLocks/>
          </p:cNvSpPr>
          <p:nvPr/>
        </p:nvSpPr>
        <p:spPr>
          <a:xfrm>
            <a:off x="9198865" y="6291072"/>
            <a:ext cx="2331720"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SJEC, </a:t>
            </a:r>
            <a:r>
              <a:rPr lang="en-US" dirty="0" err="1"/>
              <a:t>Mangaluru</a:t>
            </a:r>
            <a:endParaRPr lang="en-US" dirty="0"/>
          </a:p>
        </p:txBody>
      </p:sp>
    </p:spTree>
    <p:extLst>
      <p:ext uri="{BB962C8B-B14F-4D97-AF65-F5344CB8AC3E}">
        <p14:creationId xmlns:p14="http://schemas.microsoft.com/office/powerpoint/2010/main" val="27896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1801087" y="376584"/>
            <a:ext cx="8737062" cy="809383"/>
          </a:xfrm>
        </p:spPr>
        <p:txBody>
          <a:bodyPr/>
          <a:lstStyle/>
          <a:p>
            <a:r>
              <a:rPr lang="en-US" sz="4000" b="1" dirty="0">
                <a:latin typeface="Sagona Book" panose="020F0502020204030204" pitchFamily="34" charset="0"/>
                <a:cs typeface="Sagona Book" panose="020F0502020204030204" pitchFamily="34" charset="0"/>
              </a:rPr>
              <a:t>ARCHITECTURAL DESIGN</a:t>
            </a:r>
            <a:endParaRPr lang="en-US" dirty="0"/>
          </a:p>
        </p:txBody>
      </p:sp>
      <p:sp>
        <p:nvSpPr>
          <p:cNvPr id="14" name="Footer Placeholder 2">
            <a:extLst>
              <a:ext uri="{FF2B5EF4-FFF2-40B4-BE49-F238E27FC236}">
                <a16:creationId xmlns:a16="http://schemas.microsoft.com/office/drawing/2014/main" id="{A5BACCB4-FF26-3D66-CD42-973566175833}"/>
              </a:ext>
            </a:extLst>
          </p:cNvPr>
          <p:cNvSpPr txBox="1">
            <a:spLocks/>
          </p:cNvSpPr>
          <p:nvPr/>
        </p:nvSpPr>
        <p:spPr>
          <a:xfrm>
            <a:off x="442971" y="6309360"/>
            <a:ext cx="1023444"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13-09-2023</a:t>
            </a:r>
          </a:p>
        </p:txBody>
      </p:sp>
      <p:sp>
        <p:nvSpPr>
          <p:cNvPr id="15" name="Footer Placeholder 2">
            <a:extLst>
              <a:ext uri="{FF2B5EF4-FFF2-40B4-BE49-F238E27FC236}">
                <a16:creationId xmlns:a16="http://schemas.microsoft.com/office/drawing/2014/main" id="{DA3795C5-994E-AE7D-3734-84F114E63F54}"/>
              </a:ext>
            </a:extLst>
          </p:cNvPr>
          <p:cNvSpPr txBox="1">
            <a:spLocks/>
          </p:cNvSpPr>
          <p:nvPr/>
        </p:nvSpPr>
        <p:spPr>
          <a:xfrm>
            <a:off x="4887639" y="6292938"/>
            <a:ext cx="2768268"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Department of Computer Applications</a:t>
            </a:r>
          </a:p>
        </p:txBody>
      </p:sp>
      <p:sp>
        <p:nvSpPr>
          <p:cNvPr id="20" name="Footer Placeholder 2">
            <a:extLst>
              <a:ext uri="{FF2B5EF4-FFF2-40B4-BE49-F238E27FC236}">
                <a16:creationId xmlns:a16="http://schemas.microsoft.com/office/drawing/2014/main" id="{57325375-04DD-22B8-DF55-96E61336FE13}"/>
              </a:ext>
            </a:extLst>
          </p:cNvPr>
          <p:cNvSpPr txBox="1">
            <a:spLocks/>
          </p:cNvSpPr>
          <p:nvPr/>
        </p:nvSpPr>
        <p:spPr>
          <a:xfrm>
            <a:off x="9198865" y="6291072"/>
            <a:ext cx="2331720" cy="27432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SJEC, </a:t>
            </a:r>
            <a:r>
              <a:rPr lang="en-US" dirty="0" err="1"/>
              <a:t>Mangaluru</a:t>
            </a:r>
            <a:endParaRPr lang="en-US" dirty="0"/>
          </a:p>
        </p:txBody>
      </p:sp>
      <p:sp>
        <p:nvSpPr>
          <p:cNvPr id="22" name="Slide Number Placeholder 4">
            <a:extLst>
              <a:ext uri="{FF2B5EF4-FFF2-40B4-BE49-F238E27FC236}">
                <a16:creationId xmlns:a16="http://schemas.microsoft.com/office/drawing/2014/main" id="{F35BC775-2568-5C35-625A-FAEB94FDFAA1}"/>
              </a:ext>
            </a:extLst>
          </p:cNvPr>
          <p:cNvSpPr txBox="1">
            <a:spLocks/>
          </p:cNvSpPr>
          <p:nvPr/>
        </p:nvSpPr>
        <p:spPr>
          <a:xfrm>
            <a:off x="329184" y="421744"/>
            <a:ext cx="521208"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FFFFFF"/>
                </a:solidFill>
                <a:effectLst/>
                <a:uLnTx/>
                <a:uFillTx/>
                <a:latin typeface="Segoe UI Light"/>
                <a:ea typeface="+mn-ea"/>
                <a:cs typeface="Segoe UI Light" panose="020B0502040204020203"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FFFFFF"/>
              </a:solidFill>
              <a:effectLst/>
              <a:uLnTx/>
              <a:uFillTx/>
              <a:latin typeface="Segoe UI Light"/>
              <a:ea typeface="+mn-ea"/>
              <a:cs typeface="Segoe UI Light" panose="020B0502040204020203" pitchFamily="34" charset="0"/>
            </a:endParaRPr>
          </a:p>
        </p:txBody>
      </p:sp>
      <p:pic>
        <p:nvPicPr>
          <p:cNvPr id="3" name="Picture 2">
            <a:extLst>
              <a:ext uri="{FF2B5EF4-FFF2-40B4-BE49-F238E27FC236}">
                <a16:creationId xmlns:a16="http://schemas.microsoft.com/office/drawing/2014/main" id="{D274A85A-9714-16D7-B8C1-F5BD7052EBAC}"/>
              </a:ext>
            </a:extLst>
          </p:cNvPr>
          <p:cNvPicPr>
            <a:picLocks noChangeAspect="1"/>
          </p:cNvPicPr>
          <p:nvPr/>
        </p:nvPicPr>
        <p:blipFill>
          <a:blip r:embed="rId2"/>
          <a:stretch>
            <a:fillRect/>
          </a:stretch>
        </p:blipFill>
        <p:spPr>
          <a:xfrm>
            <a:off x="3545633" y="1530221"/>
            <a:ext cx="5027155" cy="368309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65973394"/>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2.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0</TotalTime>
  <Words>1331</Words>
  <Application>Microsoft Office PowerPoint</Application>
  <PresentationFormat>Widescreen</PresentationFormat>
  <Paragraphs>185</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Courier New</vt:lpstr>
      <vt:lpstr>Sagona Book</vt:lpstr>
      <vt:lpstr>Segoe UI Light</vt:lpstr>
      <vt:lpstr>Söhne</vt:lpstr>
      <vt:lpstr>Times New Roman</vt:lpstr>
      <vt:lpstr>Tw Cen MT</vt:lpstr>
      <vt:lpstr>Office Theme</vt:lpstr>
      <vt:lpstr>E-DOC APPOINTMENT SYSTEM</vt:lpstr>
      <vt:lpstr>CONTENTS</vt:lpstr>
      <vt:lpstr>COMPANY PROFILE</vt:lpstr>
      <vt:lpstr>INTRODUCTION OF PROJECT</vt:lpstr>
      <vt:lpstr>SOFTWARE REQUIREMENTS SPECIFICATION</vt:lpstr>
      <vt:lpstr>SOFTWARE REQUIREMENTS SPECIFICATION</vt:lpstr>
      <vt:lpstr>SOFTWARE REQUIREMENTS SPECIFICATION</vt:lpstr>
      <vt:lpstr>SPECIFIC REQUIREMENTS</vt:lpstr>
      <vt:lpstr>ARCHITECTURAL DESIGN</vt:lpstr>
      <vt:lpstr>DESIGN DOCUMENT</vt:lpstr>
      <vt:lpstr>DESIGN DOCUMENT</vt:lpstr>
      <vt:lpstr>DESIGN DOCUMENT</vt:lpstr>
      <vt:lpstr>DESIGN DOCUMENT</vt:lpstr>
      <vt:lpstr>PSEUDO CODES</vt:lpstr>
      <vt:lpstr>PSEUDO CODES</vt:lpstr>
      <vt:lpstr>CONCLUSION</vt:lpstr>
      <vt:lpstr>Screenshots</vt:lpstr>
      <vt:lpstr>Screenshots</vt:lpstr>
      <vt:lpstr>Screenshots</vt:lpstr>
      <vt:lpstr>Screenshots</vt:lpstr>
      <vt:lpstr>Screenshots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2023-09-11T04:52:00Z</dcterms:created>
  <dcterms:modified xsi:type="dcterms:W3CDTF">2023-09-13T05:00:36Z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