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73"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3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7805-8211-4C60-B99A-E3F69C416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11EF79-32F5-4B10-84A5-96D350694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63024B-4070-4DF2-909E-E6FFB4FEE56A}"/>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1ADFFC74-9B6B-4D2B-A645-F3A66EF579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63E928-1ED7-4B2A-ABEF-7B798554C4C8}"/>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09272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C668-602B-4EF6-A132-4DB466121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0940D-3F9D-40FE-96F4-1516B2D9A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B5C4E-6AAE-4243-8DC4-27332CE6E838}"/>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3F3F3AC0-E865-40C1-8A6C-20E4DB4BD1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2ACDE1-C642-4FEA-925C-DBC8A9EC7A30}"/>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89573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FE4C8-681E-4524-B8D5-2BCE78F543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D33B5-534F-49AD-A8DC-E878604B9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9554B-CAA4-49A4-9DB5-3E3BF3D5602F}"/>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A1877FB9-507C-401F-96AF-8A678AD1A5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E40263E-132F-4C5F-8A9A-444B925272FD}"/>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30453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5D81-7D41-402E-B014-24FD43D8D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0A234-7F51-4975-BB02-FA77E79D7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FE2E4-F0ED-4397-9AD6-5B1D97853D56}"/>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3CDC488C-004D-4291-9AC3-177E04B9DD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1A61E5-0B5E-4948-B27B-DCD49A5DFF43}"/>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323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FA10-98E3-4133-808E-B1E66726F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F76060-4E71-4B6D-904D-32F59E9E7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5A914-215A-4E3E-9E28-231D94CC9040}"/>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D13F3219-D1E0-453C-8EDE-6FF08C3B66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9F1F20-371C-4D36-99F4-4949198F97A8}"/>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58935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3C73-D202-48C1-845F-D2AE00A76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C0F92-EA5F-4002-90DF-EAC80D5C8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8BACA6-0380-4FEB-AC28-73F8A9D14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DF0B69-B9B1-484D-A3A7-0EA45E8D44E7}"/>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6" name="Footer Placeholder 5">
            <a:extLst>
              <a:ext uri="{FF2B5EF4-FFF2-40B4-BE49-F238E27FC236}">
                <a16:creationId xmlns:a16="http://schemas.microsoft.com/office/drawing/2014/main" id="{ACE3210C-5FBD-4A82-83AB-2376D8CE383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10E4FEF-FC42-4DE9-9281-3A751BCDC0E6}"/>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41090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7788-C800-4CC7-95B4-67A6346879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0CCF0-4044-4A48-B76D-05BEA28BA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99AB2-FF20-4E81-9ABA-6A6B69A67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4B5483-057F-4DAA-A258-1A567D493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FDE88-CAF4-4330-AC44-E1C98F4E1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63B14-2ED9-4054-9918-3BCFCD82AA7A}"/>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8" name="Footer Placeholder 7">
            <a:extLst>
              <a:ext uri="{FF2B5EF4-FFF2-40B4-BE49-F238E27FC236}">
                <a16:creationId xmlns:a16="http://schemas.microsoft.com/office/drawing/2014/main" id="{717EC90B-0355-4200-AF76-68040ADFCBA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3311128-698A-422D-A7EB-B31F34971DA1}"/>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04173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2DF8-9234-4CE7-8AB0-AF2BC0E676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71885F-53B7-4C68-806D-6C1F7B33E7EA}"/>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4" name="Footer Placeholder 3">
            <a:extLst>
              <a:ext uri="{FF2B5EF4-FFF2-40B4-BE49-F238E27FC236}">
                <a16:creationId xmlns:a16="http://schemas.microsoft.com/office/drawing/2014/main" id="{88C77CAC-551F-4CD1-99AD-7738CF0716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F814A1E-35AD-4B29-9BE8-1C8C8606285E}"/>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22609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A1D67-EF0B-4892-B45A-FE5863458DC7}"/>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3" name="Footer Placeholder 2">
            <a:extLst>
              <a:ext uri="{FF2B5EF4-FFF2-40B4-BE49-F238E27FC236}">
                <a16:creationId xmlns:a16="http://schemas.microsoft.com/office/drawing/2014/main" id="{3F37B6FB-85C6-4AB4-A414-8FAC311BE09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758992D-235C-4225-8312-88832C4D2C21}"/>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18285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A5B9-FB49-4887-9932-EA3B81AAB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159175-B32F-4353-B5E6-D1FA71443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1D6C07-F997-4059-9925-2E1F2C099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08105-50B5-4799-B548-02E55C9B5AC1}"/>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6" name="Footer Placeholder 5">
            <a:extLst>
              <a:ext uri="{FF2B5EF4-FFF2-40B4-BE49-F238E27FC236}">
                <a16:creationId xmlns:a16="http://schemas.microsoft.com/office/drawing/2014/main" id="{A76C1D6B-AAF7-48C6-AE84-610BB4CF9A4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C4F0548-43F7-4A43-915F-82CA426A44E9}"/>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1854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282-AFA5-4EDF-BBF5-F706287C3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E3555A-2DE8-4FE8-AF48-C5E1F1F7F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1755971-B6EB-4E7B-B659-648AE0E2E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139A0-5889-4488-8CDC-61A5C87849FE}"/>
              </a:ext>
            </a:extLst>
          </p:cNvPr>
          <p:cNvSpPr>
            <a:spLocks noGrp="1"/>
          </p:cNvSpPr>
          <p:nvPr>
            <p:ph type="dt" sz="half" idx="10"/>
          </p:nvPr>
        </p:nvSpPr>
        <p:spPr/>
        <p:txBody>
          <a:bodyPr/>
          <a:lstStyle/>
          <a:p>
            <a:fld id="{79483843-8023-4B6E-B792-9470015B7BA9}" type="datetimeFigureOut">
              <a:rPr lang="en-IN" smtClean="0"/>
              <a:t>08-08-2020</a:t>
            </a:fld>
            <a:endParaRPr lang="en-IN" dirty="0"/>
          </a:p>
        </p:txBody>
      </p:sp>
      <p:sp>
        <p:nvSpPr>
          <p:cNvPr id="6" name="Footer Placeholder 5">
            <a:extLst>
              <a:ext uri="{FF2B5EF4-FFF2-40B4-BE49-F238E27FC236}">
                <a16:creationId xmlns:a16="http://schemas.microsoft.com/office/drawing/2014/main" id="{B814E15F-7D2A-41F3-AC40-15CD4FF3DE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37061D-844B-45B5-94A4-44D97AC5EE10}"/>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83079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A3A9D-4661-4D6B-8532-EE2550D21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B4A1A-D3CE-4FE5-ABF2-0AE85691D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69253-F927-4E31-AE58-8F2F5F08B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83843-8023-4B6E-B792-9470015B7BA9}" type="datetimeFigureOut">
              <a:rPr lang="en-IN" smtClean="0"/>
              <a:t>08-08-2020</a:t>
            </a:fld>
            <a:endParaRPr lang="en-IN" dirty="0"/>
          </a:p>
        </p:txBody>
      </p:sp>
      <p:sp>
        <p:nvSpPr>
          <p:cNvPr id="5" name="Footer Placeholder 4">
            <a:extLst>
              <a:ext uri="{FF2B5EF4-FFF2-40B4-BE49-F238E27FC236}">
                <a16:creationId xmlns:a16="http://schemas.microsoft.com/office/drawing/2014/main" id="{C89E9504-CA18-403F-A6DC-7A8F30C16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D7C3938-0ED9-4FDC-BDE4-415C3A5C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A9D52-6958-4BFE-BA36-2827153469B4}" type="slidenum">
              <a:rPr lang="en-IN" smtClean="0"/>
              <a:t>‹#›</a:t>
            </a:fld>
            <a:endParaRPr lang="en-IN" dirty="0"/>
          </a:p>
        </p:txBody>
      </p:sp>
    </p:spTree>
    <p:extLst>
      <p:ext uri="{BB962C8B-B14F-4D97-AF65-F5344CB8AC3E}">
        <p14:creationId xmlns:p14="http://schemas.microsoft.com/office/powerpoint/2010/main" val="261708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DBEA-DA19-465D-9F0A-6425B621E912}"/>
              </a:ext>
            </a:extLst>
          </p:cNvPr>
          <p:cNvSpPr>
            <a:spLocks noGrp="1"/>
          </p:cNvSpPr>
          <p:nvPr>
            <p:ph type="ctrTitle"/>
          </p:nvPr>
        </p:nvSpPr>
        <p:spPr>
          <a:xfrm>
            <a:off x="1524000" y="1566577"/>
            <a:ext cx="9144000" cy="3724845"/>
          </a:xfrm>
        </p:spPr>
        <p:txBody>
          <a:bodyPr>
            <a:normAutofit fontScale="90000"/>
          </a:bodyPr>
          <a:lstStyle/>
          <a:p>
            <a:r>
              <a:rPr lang="en-IN" sz="6600" b="1" dirty="0">
                <a:solidFill>
                  <a:srgbClr val="2FA385"/>
                </a:solidFill>
                <a:latin typeface="Times New Roman" panose="02020603050405020304" pitchFamily="18" charset="0"/>
                <a:cs typeface="Times New Roman" panose="02020603050405020304" pitchFamily="18" charset="0"/>
              </a:rPr>
              <a:t>BANK LOAN DEFAULT</a:t>
            </a:r>
            <a:br>
              <a:rPr lang="en-IN" sz="4800" b="1" dirty="0">
                <a:solidFill>
                  <a:srgbClr val="C00000"/>
                </a:solidFill>
                <a:latin typeface="+mn-lt"/>
              </a:rPr>
            </a:br>
            <a:br>
              <a:rPr lang="en-IN" dirty="0">
                <a:latin typeface="+mn-lt"/>
              </a:rPr>
            </a:br>
            <a:r>
              <a:rPr lang="en-IN" sz="2700" b="1" dirty="0">
                <a:solidFill>
                  <a:schemeClr val="accent5">
                    <a:lumMod val="75000"/>
                  </a:schemeClr>
                </a:solidFill>
                <a:latin typeface="+mn-lt"/>
              </a:rPr>
              <a:t>GROUP-4</a:t>
            </a:r>
            <a:br>
              <a:rPr lang="en-IN" dirty="0">
                <a:solidFill>
                  <a:schemeClr val="accent1">
                    <a:lumMod val="75000"/>
                  </a:schemeClr>
                </a:solidFill>
                <a:latin typeface="+mn-lt"/>
              </a:rPr>
            </a:br>
            <a:r>
              <a:rPr lang="en-IN" sz="2700" b="1" dirty="0">
                <a:solidFill>
                  <a:schemeClr val="accent5">
                    <a:lumMod val="75000"/>
                  </a:schemeClr>
                </a:solidFill>
                <a:latin typeface="+mn-lt"/>
              </a:rPr>
              <a:t>MENTOR-KARTHIK, DILEEP</a:t>
            </a:r>
            <a:br>
              <a:rPr lang="en-IN" sz="2700" b="1" dirty="0">
                <a:solidFill>
                  <a:schemeClr val="accent5">
                    <a:lumMod val="75000"/>
                  </a:schemeClr>
                </a:solidFill>
                <a:latin typeface="+mn-lt"/>
              </a:rPr>
            </a:br>
            <a:r>
              <a:rPr lang="en-IN" sz="2700" b="1" dirty="0">
                <a:solidFill>
                  <a:schemeClr val="accent5">
                    <a:lumMod val="75000"/>
                  </a:schemeClr>
                </a:solidFill>
                <a:latin typeface="+mn-lt"/>
              </a:rPr>
              <a:t>08/08/2020</a:t>
            </a:r>
          </a:p>
        </p:txBody>
      </p:sp>
      <p:pic>
        <p:nvPicPr>
          <p:cNvPr id="4" name="Picture 3">
            <a:extLst>
              <a:ext uri="{FF2B5EF4-FFF2-40B4-BE49-F238E27FC236}">
                <a16:creationId xmlns:a16="http://schemas.microsoft.com/office/drawing/2014/main" id="{56592D5A-D5F7-412D-9F6D-E9E7F5EDB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6190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306B-6055-4EA5-BF70-CCAC076AF2E7}"/>
              </a:ext>
            </a:extLst>
          </p:cNvPr>
          <p:cNvSpPr>
            <a:spLocks noGrp="1"/>
          </p:cNvSpPr>
          <p:nvPr>
            <p:ph type="title"/>
          </p:nvPr>
        </p:nvSpPr>
        <p:spPr>
          <a:xfrm>
            <a:off x="838200" y="2766218"/>
            <a:ext cx="10515600" cy="1325563"/>
          </a:xfrm>
        </p:spPr>
        <p:txBody>
          <a:bodyPr/>
          <a:lstStyle/>
          <a:p>
            <a:r>
              <a:rPr lang="en-IN" b="1" dirty="0"/>
              <a:t>                        </a:t>
            </a:r>
            <a:r>
              <a:rPr lang="en-IN" sz="5400" b="1" dirty="0">
                <a:solidFill>
                  <a:srgbClr val="0070C0"/>
                </a:solidFill>
                <a:latin typeface="+mn-lt"/>
              </a:rPr>
              <a:t>MODEL BUILDING</a:t>
            </a:r>
          </a:p>
        </p:txBody>
      </p:sp>
      <p:pic>
        <p:nvPicPr>
          <p:cNvPr id="5" name="Picture 4">
            <a:extLst>
              <a:ext uri="{FF2B5EF4-FFF2-40B4-BE49-F238E27FC236}">
                <a16:creationId xmlns:a16="http://schemas.microsoft.com/office/drawing/2014/main" id="{6363D423-971A-4895-85A7-46EB42966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259170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8E40-25FE-4A6B-9C86-0F7B7024D74E}"/>
              </a:ext>
            </a:extLst>
          </p:cNvPr>
          <p:cNvSpPr>
            <a:spLocks noGrp="1"/>
          </p:cNvSpPr>
          <p:nvPr>
            <p:ph type="title"/>
          </p:nvPr>
        </p:nvSpPr>
        <p:spPr>
          <a:xfrm>
            <a:off x="838200" y="192519"/>
            <a:ext cx="10515600" cy="1325563"/>
          </a:xfrm>
        </p:spPr>
        <p:txBody>
          <a:bodyPr>
            <a:normAutofit/>
          </a:bodyPr>
          <a:lstStyle/>
          <a:p>
            <a:r>
              <a:rPr lang="en-IN" sz="4000" b="1" dirty="0">
                <a:solidFill>
                  <a:srgbClr val="0070C0"/>
                </a:solidFill>
                <a:latin typeface="+mn-lt"/>
              </a:rPr>
              <a:t>HEATMAP</a:t>
            </a:r>
          </a:p>
        </p:txBody>
      </p:sp>
      <p:sp>
        <p:nvSpPr>
          <p:cNvPr id="3" name="Content Placeholder 2">
            <a:extLst>
              <a:ext uri="{FF2B5EF4-FFF2-40B4-BE49-F238E27FC236}">
                <a16:creationId xmlns:a16="http://schemas.microsoft.com/office/drawing/2014/main" id="{359B3B5A-76BA-405A-833C-C6595EAC7C62}"/>
              </a:ext>
            </a:extLst>
          </p:cNvPr>
          <p:cNvSpPr>
            <a:spLocks noGrp="1"/>
          </p:cNvSpPr>
          <p:nvPr>
            <p:ph idx="1"/>
          </p:nvPr>
        </p:nvSpPr>
        <p:spPr>
          <a:xfrm>
            <a:off x="838200" y="1322773"/>
            <a:ext cx="10515600" cy="4658881"/>
          </a:xfrm>
        </p:spPr>
        <p:txBody>
          <a:bodyPr/>
          <a:lstStyle/>
          <a:p>
            <a:pPr>
              <a:buFont typeface="Wingdings" panose="05000000000000000000" pitchFamily="2" charset="2"/>
              <a:buChar char="Ø"/>
            </a:pPr>
            <a:r>
              <a:rPr lang="en-IN" dirty="0"/>
              <a:t>Feature Selection done by visualizing the heatmap as well as the feature importance scores of </a:t>
            </a:r>
            <a:r>
              <a:rPr lang="en-IN" dirty="0" err="1"/>
              <a:t>ExtraTreesClassifier</a:t>
            </a:r>
            <a:endParaRPr lang="en-IN" dirty="0"/>
          </a:p>
        </p:txBody>
      </p:sp>
      <p:pic>
        <p:nvPicPr>
          <p:cNvPr id="1026" name="Picture 2">
            <a:extLst>
              <a:ext uri="{FF2B5EF4-FFF2-40B4-BE49-F238E27FC236}">
                <a16:creationId xmlns:a16="http://schemas.microsoft.com/office/drawing/2014/main" id="{20F852B2-0425-4C72-8241-9B5CD91E7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246050"/>
            <a:ext cx="6579001" cy="45296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8B3B3C-5814-4557-BE28-2C33FE268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14077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BFA6-08B1-429A-B48A-911C783F7347}"/>
              </a:ext>
            </a:extLst>
          </p:cNvPr>
          <p:cNvSpPr>
            <a:spLocks noGrp="1"/>
          </p:cNvSpPr>
          <p:nvPr>
            <p:ph type="title"/>
          </p:nvPr>
        </p:nvSpPr>
        <p:spPr>
          <a:xfrm>
            <a:off x="838200" y="365125"/>
            <a:ext cx="10515600" cy="1325563"/>
          </a:xfrm>
        </p:spPr>
        <p:txBody>
          <a:bodyPr>
            <a:normAutofit/>
          </a:bodyPr>
          <a:lstStyle/>
          <a:p>
            <a:r>
              <a:rPr lang="en-IN" b="1" dirty="0">
                <a:solidFill>
                  <a:srgbClr val="0070C0"/>
                </a:solidFill>
                <a:latin typeface="+mn-lt"/>
              </a:rPr>
              <a:t>TRAINED MODELS</a:t>
            </a:r>
          </a:p>
        </p:txBody>
      </p:sp>
      <p:graphicFrame>
        <p:nvGraphicFramePr>
          <p:cNvPr id="4" name="Table 4">
            <a:extLst>
              <a:ext uri="{FF2B5EF4-FFF2-40B4-BE49-F238E27FC236}">
                <a16:creationId xmlns:a16="http://schemas.microsoft.com/office/drawing/2014/main" id="{6EFF14A6-C6F9-4E03-BC92-DD6968D45242}"/>
              </a:ext>
            </a:extLst>
          </p:cNvPr>
          <p:cNvGraphicFramePr>
            <a:graphicFrameLocks noGrp="1"/>
          </p:cNvGraphicFramePr>
          <p:nvPr>
            <p:ph idx="1"/>
            <p:extLst>
              <p:ext uri="{D42A27DB-BD31-4B8C-83A1-F6EECF244321}">
                <p14:modId xmlns:p14="http://schemas.microsoft.com/office/powerpoint/2010/main" val="1527739536"/>
              </p:ext>
            </p:extLst>
          </p:nvPr>
        </p:nvGraphicFramePr>
        <p:xfrm>
          <a:off x="861134" y="1825624"/>
          <a:ext cx="10386875" cy="3902297"/>
        </p:xfrm>
        <a:graphic>
          <a:graphicData uri="http://schemas.openxmlformats.org/drawingml/2006/table">
            <a:tbl>
              <a:tblPr firstRow="1" bandRow="1">
                <a:tableStyleId>{7DF18680-E054-41AD-8BC1-D1AEF772440D}</a:tableStyleId>
              </a:tblPr>
              <a:tblGrid>
                <a:gridCol w="3400148">
                  <a:extLst>
                    <a:ext uri="{9D8B030D-6E8A-4147-A177-3AD203B41FA5}">
                      <a16:colId xmlns:a16="http://schemas.microsoft.com/office/drawing/2014/main" val="1085103438"/>
                    </a:ext>
                  </a:extLst>
                </a:gridCol>
                <a:gridCol w="3639844">
                  <a:extLst>
                    <a:ext uri="{9D8B030D-6E8A-4147-A177-3AD203B41FA5}">
                      <a16:colId xmlns:a16="http://schemas.microsoft.com/office/drawing/2014/main" val="1046420956"/>
                    </a:ext>
                  </a:extLst>
                </a:gridCol>
                <a:gridCol w="3346883">
                  <a:extLst>
                    <a:ext uri="{9D8B030D-6E8A-4147-A177-3AD203B41FA5}">
                      <a16:colId xmlns:a16="http://schemas.microsoft.com/office/drawing/2014/main" val="1986633057"/>
                    </a:ext>
                  </a:extLst>
                </a:gridCol>
              </a:tblGrid>
              <a:tr h="557471">
                <a:tc>
                  <a:txBody>
                    <a:bodyPr/>
                    <a:lstStyle/>
                    <a:p>
                      <a:pPr algn="ctr"/>
                      <a:r>
                        <a:rPr lang="en-IN" sz="2800" dirty="0"/>
                        <a:t>   MODEL</a:t>
                      </a:r>
                    </a:p>
                  </a:txBody>
                  <a:tcPr/>
                </a:tc>
                <a:tc>
                  <a:txBody>
                    <a:bodyPr/>
                    <a:lstStyle/>
                    <a:p>
                      <a:pPr algn="ctr"/>
                      <a:r>
                        <a:rPr lang="en-IN" sz="2800" dirty="0"/>
                        <a:t>TRAIN ACCURACY</a:t>
                      </a:r>
                    </a:p>
                  </a:txBody>
                  <a:tcPr/>
                </a:tc>
                <a:tc>
                  <a:txBody>
                    <a:bodyPr/>
                    <a:lstStyle/>
                    <a:p>
                      <a:pPr algn="ctr"/>
                      <a:r>
                        <a:rPr lang="en-IN" sz="2800" dirty="0"/>
                        <a:t>TEST ACCURACY</a:t>
                      </a:r>
                    </a:p>
                  </a:txBody>
                  <a:tcPr/>
                </a:tc>
                <a:extLst>
                  <a:ext uri="{0D108BD9-81ED-4DB2-BD59-A6C34878D82A}">
                    <a16:rowId xmlns:a16="http://schemas.microsoft.com/office/drawing/2014/main" val="2073183645"/>
                  </a:ext>
                </a:extLst>
              </a:tr>
              <a:tr h="557471">
                <a:tc>
                  <a:txBody>
                    <a:bodyPr/>
                    <a:lstStyle/>
                    <a:p>
                      <a:pPr algn="l">
                        <a:lnSpc>
                          <a:spcPct val="150000"/>
                        </a:lnSpc>
                      </a:pPr>
                      <a:r>
                        <a:rPr lang="en-IN" sz="2000" dirty="0"/>
                        <a:t>Logistic Regression</a:t>
                      </a:r>
                    </a:p>
                  </a:txBody>
                  <a:tcPr/>
                </a:tc>
                <a:tc>
                  <a:txBody>
                    <a:bodyPr/>
                    <a:lstStyle/>
                    <a:p>
                      <a:pPr algn="ctr">
                        <a:lnSpc>
                          <a:spcPct val="150000"/>
                        </a:lnSpc>
                      </a:pPr>
                      <a:r>
                        <a:rPr lang="en-IN" sz="2000" dirty="0"/>
                        <a:t>83.28%</a:t>
                      </a:r>
                    </a:p>
                  </a:txBody>
                  <a:tcPr/>
                </a:tc>
                <a:tc>
                  <a:txBody>
                    <a:bodyPr/>
                    <a:lstStyle/>
                    <a:p>
                      <a:pPr algn="ctr">
                        <a:lnSpc>
                          <a:spcPct val="150000"/>
                        </a:lnSpc>
                      </a:pPr>
                      <a:r>
                        <a:rPr lang="en-IN" sz="2000" dirty="0"/>
                        <a:t>83.28%</a:t>
                      </a:r>
                    </a:p>
                  </a:txBody>
                  <a:tcPr/>
                </a:tc>
                <a:extLst>
                  <a:ext uri="{0D108BD9-81ED-4DB2-BD59-A6C34878D82A}">
                    <a16:rowId xmlns:a16="http://schemas.microsoft.com/office/drawing/2014/main" val="4273902529"/>
                  </a:ext>
                </a:extLst>
              </a:tr>
              <a:tr h="557471">
                <a:tc>
                  <a:txBody>
                    <a:bodyPr/>
                    <a:lstStyle/>
                    <a:p>
                      <a:pPr algn="l">
                        <a:lnSpc>
                          <a:spcPct val="150000"/>
                        </a:lnSpc>
                      </a:pPr>
                      <a:r>
                        <a:rPr lang="en-IN" sz="2000" dirty="0"/>
                        <a:t>KNN</a:t>
                      </a:r>
                    </a:p>
                  </a:txBody>
                  <a:tcPr/>
                </a:tc>
                <a:tc>
                  <a:txBody>
                    <a:bodyPr/>
                    <a:lstStyle/>
                    <a:p>
                      <a:pPr algn="ctr">
                        <a:lnSpc>
                          <a:spcPct val="150000"/>
                        </a:lnSpc>
                      </a:pPr>
                      <a:r>
                        <a:rPr lang="en-IN" sz="2000" dirty="0"/>
                        <a:t>89.42%</a:t>
                      </a:r>
                    </a:p>
                  </a:txBody>
                  <a:tcPr/>
                </a:tc>
                <a:tc>
                  <a:txBody>
                    <a:bodyPr/>
                    <a:lstStyle/>
                    <a:p>
                      <a:pPr algn="ctr">
                        <a:lnSpc>
                          <a:spcPct val="150000"/>
                        </a:lnSpc>
                      </a:pPr>
                      <a:r>
                        <a:rPr lang="en-IN" sz="2000" dirty="0"/>
                        <a:t>89.71%</a:t>
                      </a:r>
                    </a:p>
                  </a:txBody>
                  <a:tcPr/>
                </a:tc>
                <a:extLst>
                  <a:ext uri="{0D108BD9-81ED-4DB2-BD59-A6C34878D82A}">
                    <a16:rowId xmlns:a16="http://schemas.microsoft.com/office/drawing/2014/main" val="1180860998"/>
                  </a:ext>
                </a:extLst>
              </a:tr>
              <a:tr h="557471">
                <a:tc>
                  <a:txBody>
                    <a:bodyPr/>
                    <a:lstStyle/>
                    <a:p>
                      <a:pPr algn="l">
                        <a:lnSpc>
                          <a:spcPct val="150000"/>
                        </a:lnSpc>
                      </a:pPr>
                      <a:r>
                        <a:rPr lang="en-IN" sz="2000" dirty="0"/>
                        <a:t>SVM</a:t>
                      </a:r>
                    </a:p>
                  </a:txBody>
                  <a:tcPr/>
                </a:tc>
                <a:tc>
                  <a:txBody>
                    <a:bodyPr/>
                    <a:lstStyle/>
                    <a:p>
                      <a:pPr algn="ctr">
                        <a:lnSpc>
                          <a:spcPct val="150000"/>
                        </a:lnSpc>
                      </a:pPr>
                      <a:r>
                        <a:rPr lang="en-IN" sz="2000" dirty="0"/>
                        <a:t>88.88%</a:t>
                      </a:r>
                    </a:p>
                  </a:txBody>
                  <a:tcPr/>
                </a:tc>
                <a:tc>
                  <a:txBody>
                    <a:bodyPr/>
                    <a:lstStyle/>
                    <a:p>
                      <a:pPr algn="ctr">
                        <a:lnSpc>
                          <a:spcPct val="150000"/>
                        </a:lnSpc>
                      </a:pPr>
                      <a:r>
                        <a:rPr lang="en-IN" sz="2000" dirty="0"/>
                        <a:t>88.70%</a:t>
                      </a:r>
                    </a:p>
                  </a:txBody>
                  <a:tcPr/>
                </a:tc>
                <a:extLst>
                  <a:ext uri="{0D108BD9-81ED-4DB2-BD59-A6C34878D82A}">
                    <a16:rowId xmlns:a16="http://schemas.microsoft.com/office/drawing/2014/main" val="256637673"/>
                  </a:ext>
                </a:extLst>
              </a:tr>
              <a:tr h="557471">
                <a:tc>
                  <a:txBody>
                    <a:bodyPr/>
                    <a:lstStyle/>
                    <a:p>
                      <a:pPr algn="l">
                        <a:lnSpc>
                          <a:spcPct val="150000"/>
                        </a:lnSpc>
                      </a:pPr>
                      <a:r>
                        <a:rPr lang="en-IN" sz="2000" dirty="0"/>
                        <a:t>Decision Tree</a:t>
                      </a:r>
                    </a:p>
                  </a:txBody>
                  <a:tcPr/>
                </a:tc>
                <a:tc>
                  <a:txBody>
                    <a:bodyPr/>
                    <a:lstStyle/>
                    <a:p>
                      <a:pPr algn="ctr">
                        <a:lnSpc>
                          <a:spcPct val="150000"/>
                        </a:lnSpc>
                      </a:pPr>
                      <a:r>
                        <a:rPr lang="en-IN" sz="2000" dirty="0"/>
                        <a:t>99.99%</a:t>
                      </a:r>
                    </a:p>
                  </a:txBody>
                  <a:tcPr/>
                </a:tc>
                <a:tc>
                  <a:txBody>
                    <a:bodyPr/>
                    <a:lstStyle/>
                    <a:p>
                      <a:pPr algn="ctr">
                        <a:lnSpc>
                          <a:spcPct val="150000"/>
                        </a:lnSpc>
                      </a:pPr>
                      <a:r>
                        <a:rPr lang="en-IN" sz="2000" dirty="0"/>
                        <a:t>91.85%</a:t>
                      </a:r>
                    </a:p>
                  </a:txBody>
                  <a:tcPr/>
                </a:tc>
                <a:extLst>
                  <a:ext uri="{0D108BD9-81ED-4DB2-BD59-A6C34878D82A}">
                    <a16:rowId xmlns:a16="http://schemas.microsoft.com/office/drawing/2014/main" val="369841875"/>
                  </a:ext>
                </a:extLst>
              </a:tr>
              <a:tr h="557471">
                <a:tc>
                  <a:txBody>
                    <a:bodyPr/>
                    <a:lstStyle/>
                    <a:p>
                      <a:pPr algn="l">
                        <a:lnSpc>
                          <a:spcPct val="150000"/>
                        </a:lnSpc>
                      </a:pPr>
                      <a:r>
                        <a:rPr lang="en-IN" sz="2000" dirty="0"/>
                        <a:t>Random Forest</a:t>
                      </a:r>
                    </a:p>
                  </a:txBody>
                  <a:tcPr/>
                </a:tc>
                <a:tc>
                  <a:txBody>
                    <a:bodyPr/>
                    <a:lstStyle/>
                    <a:p>
                      <a:pPr algn="ctr">
                        <a:lnSpc>
                          <a:spcPct val="150000"/>
                        </a:lnSpc>
                      </a:pPr>
                      <a:r>
                        <a:rPr lang="en-IN" dirty="0"/>
                        <a:t>99.99%</a:t>
                      </a:r>
                    </a:p>
                  </a:txBody>
                  <a:tcPr/>
                </a:tc>
                <a:tc>
                  <a:txBody>
                    <a:bodyPr/>
                    <a:lstStyle/>
                    <a:p>
                      <a:pPr algn="ctr">
                        <a:lnSpc>
                          <a:spcPct val="150000"/>
                        </a:lnSpc>
                      </a:pPr>
                      <a:r>
                        <a:rPr lang="en-IN" dirty="0"/>
                        <a:t>94.07%</a:t>
                      </a:r>
                    </a:p>
                  </a:txBody>
                  <a:tcPr/>
                </a:tc>
                <a:extLst>
                  <a:ext uri="{0D108BD9-81ED-4DB2-BD59-A6C34878D82A}">
                    <a16:rowId xmlns:a16="http://schemas.microsoft.com/office/drawing/2014/main" val="1521037426"/>
                  </a:ext>
                </a:extLst>
              </a:tr>
              <a:tr h="557471">
                <a:tc>
                  <a:txBody>
                    <a:bodyPr/>
                    <a:lstStyle/>
                    <a:p>
                      <a:pPr algn="l">
                        <a:lnSpc>
                          <a:spcPct val="150000"/>
                        </a:lnSpc>
                      </a:pPr>
                      <a:r>
                        <a:rPr lang="en-IN" sz="2000" dirty="0" err="1"/>
                        <a:t>XGBoost</a:t>
                      </a:r>
                      <a:endParaRPr lang="en-IN" sz="2000" dirty="0"/>
                    </a:p>
                  </a:txBody>
                  <a:tcPr/>
                </a:tc>
                <a:tc>
                  <a:txBody>
                    <a:bodyPr/>
                    <a:lstStyle/>
                    <a:p>
                      <a:pPr algn="ctr">
                        <a:lnSpc>
                          <a:spcPct val="150000"/>
                        </a:lnSpc>
                      </a:pPr>
                      <a:r>
                        <a:rPr lang="en-IN" dirty="0"/>
                        <a:t>96.04%</a:t>
                      </a:r>
                    </a:p>
                  </a:txBody>
                  <a:tcPr/>
                </a:tc>
                <a:tc>
                  <a:txBody>
                    <a:bodyPr/>
                    <a:lstStyle/>
                    <a:p>
                      <a:pPr algn="ctr">
                        <a:lnSpc>
                          <a:spcPct val="150000"/>
                        </a:lnSpc>
                      </a:pPr>
                      <a:r>
                        <a:rPr lang="en-IN" dirty="0"/>
                        <a:t>94.9%</a:t>
                      </a:r>
                    </a:p>
                  </a:txBody>
                  <a:tcPr/>
                </a:tc>
                <a:extLst>
                  <a:ext uri="{0D108BD9-81ED-4DB2-BD59-A6C34878D82A}">
                    <a16:rowId xmlns:a16="http://schemas.microsoft.com/office/drawing/2014/main" val="2424999777"/>
                  </a:ext>
                </a:extLst>
              </a:tr>
            </a:tbl>
          </a:graphicData>
        </a:graphic>
      </p:graphicFrame>
      <p:pic>
        <p:nvPicPr>
          <p:cNvPr id="6" name="Picture 5">
            <a:extLst>
              <a:ext uri="{FF2B5EF4-FFF2-40B4-BE49-F238E27FC236}">
                <a16:creationId xmlns:a16="http://schemas.microsoft.com/office/drawing/2014/main" id="{58BD93C9-9E19-4425-B145-EF929EB27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4595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B0A3-2194-46D1-8A27-A354A5F2C846}"/>
              </a:ext>
            </a:extLst>
          </p:cNvPr>
          <p:cNvSpPr>
            <a:spLocks noGrp="1"/>
          </p:cNvSpPr>
          <p:nvPr>
            <p:ph type="title"/>
          </p:nvPr>
        </p:nvSpPr>
        <p:spPr/>
        <p:txBody>
          <a:bodyPr>
            <a:normAutofit/>
          </a:bodyPr>
          <a:lstStyle/>
          <a:p>
            <a:r>
              <a:rPr lang="en-IN" sz="4000" b="1" dirty="0">
                <a:solidFill>
                  <a:srgbClr val="0070C0"/>
                </a:solidFill>
              </a:rPr>
              <a:t>MODEL SELECTION</a:t>
            </a:r>
          </a:p>
        </p:txBody>
      </p:sp>
      <p:sp>
        <p:nvSpPr>
          <p:cNvPr id="3" name="Content Placeholder 2">
            <a:extLst>
              <a:ext uri="{FF2B5EF4-FFF2-40B4-BE49-F238E27FC236}">
                <a16:creationId xmlns:a16="http://schemas.microsoft.com/office/drawing/2014/main" id="{0AE69B05-7F0F-487F-9C25-40EB8404BC3F}"/>
              </a:ext>
            </a:extLst>
          </p:cNvPr>
          <p:cNvSpPr>
            <a:spLocks noGrp="1"/>
          </p:cNvSpPr>
          <p:nvPr>
            <p:ph idx="1"/>
          </p:nvPr>
        </p:nvSpPr>
        <p:spPr/>
        <p:txBody>
          <a:bodyPr/>
          <a:lstStyle/>
          <a:p>
            <a:pPr>
              <a:buFont typeface="Wingdings" panose="05000000000000000000" pitchFamily="2" charset="2"/>
              <a:buChar char="Ø"/>
            </a:pPr>
            <a:r>
              <a:rPr lang="en-IN" dirty="0"/>
              <a:t>XgBoost Model chosen as it had highest accuracy scores</a:t>
            </a:r>
          </a:p>
          <a:p>
            <a:pPr marL="0" indent="0">
              <a:buNone/>
            </a:pPr>
            <a:endParaRPr lang="en-IN" dirty="0"/>
          </a:p>
          <a:p>
            <a:pPr>
              <a:buFont typeface="Wingdings" panose="05000000000000000000" pitchFamily="2" charset="2"/>
              <a:buChar char="Ø"/>
            </a:pPr>
            <a:r>
              <a:rPr lang="en-IN" dirty="0"/>
              <a:t>Hyperparameter Tuning done on XgBoost model which marginally increased the accuracy</a:t>
            </a:r>
          </a:p>
          <a:p>
            <a:pPr marL="0" indent="0">
              <a:buNone/>
            </a:pPr>
            <a:endParaRPr lang="en-IN" dirty="0"/>
          </a:p>
          <a:p>
            <a:pPr>
              <a:buFont typeface="Wingdings" panose="05000000000000000000" pitchFamily="2" charset="2"/>
              <a:buChar char="Ø"/>
            </a:pPr>
            <a:r>
              <a:rPr lang="en-IN" dirty="0"/>
              <a:t> Trained the model on the whole dataset</a:t>
            </a:r>
          </a:p>
        </p:txBody>
      </p:sp>
    </p:spTree>
    <p:extLst>
      <p:ext uri="{BB962C8B-B14F-4D97-AF65-F5344CB8AC3E}">
        <p14:creationId xmlns:p14="http://schemas.microsoft.com/office/powerpoint/2010/main" val="123797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40A4F-8363-47E5-BDDE-CDD72AD34E27}"/>
              </a:ext>
            </a:extLst>
          </p:cNvPr>
          <p:cNvSpPr>
            <a:spLocks noGrp="1"/>
          </p:cNvSpPr>
          <p:nvPr>
            <p:ph idx="1"/>
          </p:nvPr>
        </p:nvSpPr>
        <p:spPr>
          <a:xfrm>
            <a:off x="838200" y="2535206"/>
            <a:ext cx="10515600" cy="1787587"/>
          </a:xfrm>
        </p:spPr>
        <p:txBody>
          <a:bodyPr>
            <a:normAutofit/>
          </a:bodyPr>
          <a:lstStyle/>
          <a:p>
            <a:pPr marL="0" indent="0" algn="ctr">
              <a:buNone/>
            </a:pPr>
            <a:r>
              <a:rPr lang="en-IN" sz="5400" b="1" dirty="0">
                <a:solidFill>
                  <a:schemeClr val="accent1">
                    <a:lumMod val="75000"/>
                  </a:schemeClr>
                </a:solidFill>
              </a:rPr>
              <a:t>Model Deployment using Flask and Heroku</a:t>
            </a:r>
          </a:p>
        </p:txBody>
      </p:sp>
      <p:pic>
        <p:nvPicPr>
          <p:cNvPr id="5" name="Picture 4">
            <a:extLst>
              <a:ext uri="{FF2B5EF4-FFF2-40B4-BE49-F238E27FC236}">
                <a16:creationId xmlns:a16="http://schemas.microsoft.com/office/drawing/2014/main" id="{37328DBC-0150-4DA5-91F8-02AB20C3B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246211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B4D1-25AD-4633-ADB7-E76280239A48}"/>
              </a:ext>
            </a:extLst>
          </p:cNvPr>
          <p:cNvSpPr>
            <a:spLocks noGrp="1"/>
          </p:cNvSpPr>
          <p:nvPr>
            <p:ph type="title"/>
          </p:nvPr>
        </p:nvSpPr>
        <p:spPr>
          <a:xfrm>
            <a:off x="850777" y="799360"/>
            <a:ext cx="10545932" cy="716179"/>
          </a:xfrm>
        </p:spPr>
        <p:txBody>
          <a:bodyPr>
            <a:normAutofit fontScale="90000"/>
          </a:bodyPr>
          <a:lstStyle/>
          <a:p>
            <a:br>
              <a:rPr lang="en-IN" dirty="0">
                <a:solidFill>
                  <a:schemeClr val="accent1">
                    <a:lumMod val="75000"/>
                  </a:schemeClr>
                </a:solidFill>
                <a:latin typeface="+mn-lt"/>
              </a:rPr>
            </a:br>
            <a:br>
              <a:rPr lang="en-IN" dirty="0">
                <a:solidFill>
                  <a:schemeClr val="accent1">
                    <a:lumMod val="75000"/>
                  </a:schemeClr>
                </a:solidFill>
                <a:latin typeface="+mn-lt"/>
              </a:rPr>
            </a:br>
            <a:r>
              <a:rPr lang="en-IN" dirty="0">
                <a:solidFill>
                  <a:schemeClr val="accent1">
                    <a:lumMod val="75000"/>
                  </a:schemeClr>
                </a:solidFill>
                <a:latin typeface="+mn-lt"/>
              </a:rPr>
              <a:t>Challenges Faced</a:t>
            </a:r>
            <a:br>
              <a:rPr lang="en-IN" sz="4000" dirty="0">
                <a:solidFill>
                  <a:schemeClr val="accent1">
                    <a:lumMod val="75000"/>
                  </a:schemeClr>
                </a:solidFill>
                <a:latin typeface="+mn-lt"/>
              </a:rPr>
            </a:br>
            <a:br>
              <a:rPr lang="en-IN" sz="4000" dirty="0">
                <a:solidFill>
                  <a:schemeClr val="accent1">
                    <a:lumMod val="75000"/>
                  </a:schemeClr>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4019229E-2460-4FEA-9149-46D2435E3773}"/>
              </a:ext>
            </a:extLst>
          </p:cNvPr>
          <p:cNvSpPr>
            <a:spLocks noGrp="1"/>
          </p:cNvSpPr>
          <p:nvPr>
            <p:ph idx="1"/>
          </p:nvPr>
        </p:nvSpPr>
        <p:spPr>
          <a:xfrm>
            <a:off x="807868" y="1757779"/>
            <a:ext cx="10515600" cy="4774289"/>
          </a:xfrm>
        </p:spPr>
        <p:txBody>
          <a:bodyPr>
            <a:normAutofit/>
          </a:bodyPr>
          <a:lstStyle/>
          <a:p>
            <a:pPr>
              <a:buFont typeface="Wingdings" panose="05000000000000000000" pitchFamily="2" charset="2"/>
              <a:buChar char="Ø"/>
            </a:pPr>
            <a:r>
              <a:rPr lang="en-IN" sz="3000" dirty="0">
                <a:latin typeface="+mn-lt"/>
              </a:rPr>
              <a:t>Creating dummy variables for the State feature which had 50 unique values</a:t>
            </a:r>
            <a:br>
              <a:rPr lang="en-IN" sz="3000" dirty="0">
                <a:latin typeface="+mn-lt"/>
              </a:rPr>
            </a:br>
            <a:endParaRPr lang="en-IN" sz="3000" dirty="0">
              <a:latin typeface="+mn-lt"/>
            </a:endParaRPr>
          </a:p>
          <a:p>
            <a:pPr>
              <a:buFont typeface="Wingdings" panose="05000000000000000000" pitchFamily="2" charset="2"/>
              <a:buChar char="Ø"/>
            </a:pPr>
            <a:r>
              <a:rPr lang="en-IN" sz="3000" dirty="0">
                <a:latin typeface="+mn-lt"/>
              </a:rPr>
              <a:t>Faced technical errors while deploying in </a:t>
            </a:r>
            <a:r>
              <a:rPr lang="en-IN" sz="3000" dirty="0" err="1">
                <a:latin typeface="+mn-lt"/>
              </a:rPr>
              <a:t>heroku</a:t>
            </a:r>
            <a:endParaRPr lang="en-IN" sz="3000" dirty="0">
              <a:solidFill>
                <a:schemeClr val="accent1">
                  <a:lumMod val="75000"/>
                </a:schemeClr>
              </a:solidFill>
            </a:endParaRPr>
          </a:p>
          <a:p>
            <a:pPr marL="0" indent="0">
              <a:buNone/>
            </a:pPr>
            <a:endParaRPr lang="en-IN" sz="4000" dirty="0">
              <a:solidFill>
                <a:schemeClr val="accent1">
                  <a:lumMod val="75000"/>
                </a:schemeClr>
              </a:solidFill>
            </a:endParaRPr>
          </a:p>
          <a:p>
            <a:pPr marL="0" indent="0">
              <a:buNone/>
            </a:pPr>
            <a:r>
              <a:rPr lang="en-IN" sz="4000" dirty="0">
                <a:solidFill>
                  <a:schemeClr val="accent1">
                    <a:lumMod val="75000"/>
                  </a:schemeClr>
                </a:solidFill>
              </a:rPr>
              <a:t>How did we overcome?</a:t>
            </a:r>
          </a:p>
          <a:p>
            <a:pPr>
              <a:buFont typeface="Wingdings" panose="05000000000000000000" pitchFamily="2" charset="2"/>
              <a:buChar char="Ø"/>
            </a:pPr>
            <a:r>
              <a:rPr lang="en-IN" dirty="0"/>
              <a:t>Mean encoding done on State column</a:t>
            </a:r>
          </a:p>
          <a:p>
            <a:pPr>
              <a:buFont typeface="Wingdings" panose="05000000000000000000" pitchFamily="2" charset="2"/>
              <a:buChar char="Ø"/>
            </a:pPr>
            <a:r>
              <a:rPr lang="en-IN" dirty="0"/>
              <a:t>Removed the extension of the Proc file</a:t>
            </a:r>
          </a:p>
          <a:p>
            <a:pPr marL="0" indent="0">
              <a:buNone/>
            </a:pPr>
            <a:endParaRPr lang="en-IN" sz="4000"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7272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F776C-F95A-4CBC-8D52-88BE77E7A578}"/>
              </a:ext>
            </a:extLst>
          </p:cNvPr>
          <p:cNvSpPr>
            <a:spLocks noGrp="1"/>
          </p:cNvSpPr>
          <p:nvPr>
            <p:ph idx="1"/>
          </p:nvPr>
        </p:nvSpPr>
        <p:spPr>
          <a:xfrm>
            <a:off x="838200" y="1253331"/>
            <a:ext cx="10515600" cy="4351338"/>
          </a:xfrm>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sz="5400" dirty="0"/>
              <a:t>                      </a:t>
            </a:r>
            <a:r>
              <a:rPr lang="en-IN" sz="5400" b="1" dirty="0">
                <a:solidFill>
                  <a:schemeClr val="accent1">
                    <a:lumMod val="75000"/>
                  </a:schemeClr>
                </a:solidFill>
              </a:rPr>
              <a:t>THANK YOU</a:t>
            </a:r>
          </a:p>
        </p:txBody>
      </p:sp>
    </p:spTree>
    <p:extLst>
      <p:ext uri="{BB962C8B-B14F-4D97-AF65-F5344CB8AC3E}">
        <p14:creationId xmlns:p14="http://schemas.microsoft.com/office/powerpoint/2010/main" val="390589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F3B65C-6259-4428-A915-78E2C0A11A6B}"/>
              </a:ext>
            </a:extLst>
          </p:cNvPr>
          <p:cNvSpPr>
            <a:spLocks noGrp="1"/>
          </p:cNvSpPr>
          <p:nvPr>
            <p:ph type="ctrTitle"/>
          </p:nvPr>
        </p:nvSpPr>
        <p:spPr>
          <a:xfrm>
            <a:off x="266330" y="381740"/>
            <a:ext cx="10401670" cy="861134"/>
          </a:xfrm>
        </p:spPr>
        <p:txBody>
          <a:bodyPr>
            <a:normAutofit/>
          </a:bodyPr>
          <a:lstStyle/>
          <a:p>
            <a:pPr algn="l"/>
            <a:r>
              <a:rPr lang="en-IN" sz="4800" b="1" dirty="0">
                <a:solidFill>
                  <a:schemeClr val="accent5">
                    <a:lumMod val="75000"/>
                  </a:schemeClr>
                </a:solidFill>
                <a:latin typeface="+mn-lt"/>
              </a:rPr>
              <a:t>SUMMARY</a:t>
            </a:r>
          </a:p>
        </p:txBody>
      </p:sp>
      <p:sp>
        <p:nvSpPr>
          <p:cNvPr id="5" name="Subtitle 4">
            <a:extLst>
              <a:ext uri="{FF2B5EF4-FFF2-40B4-BE49-F238E27FC236}">
                <a16:creationId xmlns:a16="http://schemas.microsoft.com/office/drawing/2014/main" id="{7036CAFA-7743-4DBF-9DC6-E160E3C63962}"/>
              </a:ext>
            </a:extLst>
          </p:cNvPr>
          <p:cNvSpPr>
            <a:spLocks noGrp="1"/>
          </p:cNvSpPr>
          <p:nvPr>
            <p:ph type="subTitle" idx="1"/>
          </p:nvPr>
        </p:nvSpPr>
        <p:spPr>
          <a:xfrm>
            <a:off x="266330" y="1491450"/>
            <a:ext cx="10401670" cy="1740022"/>
          </a:xfrm>
        </p:spPr>
        <p:txBody>
          <a:bodyPr>
            <a:normAutofit fontScale="85000" lnSpcReduction="10000"/>
          </a:bodyPr>
          <a:lstStyle/>
          <a:p>
            <a:pPr marL="0" lvl="0" indent="0" algn="l" rtl="0">
              <a:lnSpc>
                <a:spcPct val="115000"/>
              </a:lnSpc>
              <a:spcBef>
                <a:spcPts val="1800"/>
              </a:spcBef>
              <a:spcAft>
                <a:spcPts val="0"/>
              </a:spcAft>
              <a:buNone/>
            </a:pPr>
            <a:r>
              <a:rPr lang="en-US" sz="2100" dirty="0">
                <a:solidFill>
                  <a:srgbClr val="111111"/>
                </a:solidFill>
              </a:rPr>
              <a:t>A Bank accepts deposits from customers and from the corpus thus available, it lends to Borrowers who want to carry out certain Business activities for Growth and Profit. It is often seen that due to some reasons like failure of Business, the company making losses or the company becoming delinquent/bankrupt the loans are either not Paid in full or are Charged-off or are written off. The Bank is thus faced with the problem of identifying those Borrowers who can pay up in full and not lending to borrowers who are likely to default.</a:t>
            </a:r>
          </a:p>
          <a:p>
            <a:pPr marL="0" lvl="0" indent="0" algn="l" rtl="0">
              <a:lnSpc>
                <a:spcPct val="115000"/>
              </a:lnSpc>
              <a:spcBef>
                <a:spcPts val="1200"/>
              </a:spcBef>
              <a:spcAft>
                <a:spcPts val="0"/>
              </a:spcAft>
              <a:buNone/>
            </a:pPr>
            <a:endParaRPr lang="en-US" sz="1800" dirty="0">
              <a:solidFill>
                <a:schemeClr val="dk1"/>
              </a:solidFill>
            </a:endParaRPr>
          </a:p>
          <a:p>
            <a:endParaRPr lang="en-IN" dirty="0"/>
          </a:p>
        </p:txBody>
      </p:sp>
      <p:pic>
        <p:nvPicPr>
          <p:cNvPr id="2" name="Picture 1">
            <a:extLst>
              <a:ext uri="{FF2B5EF4-FFF2-40B4-BE49-F238E27FC236}">
                <a16:creationId xmlns:a16="http://schemas.microsoft.com/office/drawing/2014/main" id="{94AC49F6-C6F0-4CB2-9DE8-477E7188C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423971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2756-0222-427E-97AC-AD7C1A6A71B2}"/>
              </a:ext>
            </a:extLst>
          </p:cNvPr>
          <p:cNvSpPr>
            <a:spLocks noGrp="1"/>
          </p:cNvSpPr>
          <p:nvPr>
            <p:ph type="ctrTitle"/>
          </p:nvPr>
        </p:nvSpPr>
        <p:spPr>
          <a:xfrm>
            <a:off x="168676" y="195309"/>
            <a:ext cx="10499324" cy="923277"/>
          </a:xfrm>
        </p:spPr>
        <p:txBody>
          <a:bodyPr>
            <a:normAutofit/>
          </a:bodyPr>
          <a:lstStyle/>
          <a:p>
            <a:pPr algn="l"/>
            <a:r>
              <a:rPr lang="en-IN" sz="4800" b="1" dirty="0">
                <a:solidFill>
                  <a:schemeClr val="accent5">
                    <a:lumMod val="75000"/>
                  </a:schemeClr>
                </a:solidFill>
                <a:latin typeface="+mn-lt"/>
              </a:rPr>
              <a:t>BUSINESS PROBLEM</a:t>
            </a:r>
          </a:p>
        </p:txBody>
      </p:sp>
      <p:sp>
        <p:nvSpPr>
          <p:cNvPr id="3" name="Subtitle 2">
            <a:extLst>
              <a:ext uri="{FF2B5EF4-FFF2-40B4-BE49-F238E27FC236}">
                <a16:creationId xmlns:a16="http://schemas.microsoft.com/office/drawing/2014/main" id="{88516D13-F8F1-434D-9915-498CEC6CA7DF}"/>
              </a:ext>
            </a:extLst>
          </p:cNvPr>
          <p:cNvSpPr>
            <a:spLocks noGrp="1"/>
          </p:cNvSpPr>
          <p:nvPr>
            <p:ph type="subTitle" idx="1"/>
          </p:nvPr>
        </p:nvSpPr>
        <p:spPr>
          <a:xfrm>
            <a:off x="168676" y="1642370"/>
            <a:ext cx="10499324" cy="3604334"/>
          </a:xfrm>
        </p:spPr>
        <p:txBody>
          <a:bodyPr/>
          <a:lstStyle/>
          <a:p>
            <a:pPr marL="342900" indent="-342900" algn="l">
              <a:buFont typeface="Wingdings" panose="05000000000000000000" pitchFamily="2" charset="2"/>
              <a:buChar char="Ø"/>
            </a:pPr>
            <a:r>
              <a:rPr lang="en-IN" dirty="0"/>
              <a:t>The objective of the analysis is to predict whether the customer would</a:t>
            </a:r>
            <a:r>
              <a:rPr lang="en-IN" dirty="0">
                <a:effectLst/>
                <a:ea typeface="Arial" panose="020B0604020202020204" pitchFamily="34" charset="0"/>
              </a:rPr>
              <a:t> default on the loan or not.</a:t>
            </a:r>
          </a:p>
          <a:p>
            <a:pPr marL="342900" indent="-342900" algn="l">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FB708E3-EB98-41BB-8D27-331583621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57158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C6AB-AA1A-4CF2-A9AF-CC7365A2775F}"/>
              </a:ext>
            </a:extLst>
          </p:cNvPr>
          <p:cNvSpPr>
            <a:spLocks noGrp="1"/>
          </p:cNvSpPr>
          <p:nvPr>
            <p:ph type="title"/>
          </p:nvPr>
        </p:nvSpPr>
        <p:spPr/>
        <p:txBody>
          <a:bodyPr>
            <a:normAutofit/>
          </a:bodyPr>
          <a:lstStyle/>
          <a:p>
            <a:r>
              <a:rPr lang="en-IN" sz="4800" b="1" dirty="0">
                <a:solidFill>
                  <a:schemeClr val="accent5">
                    <a:lumMod val="75000"/>
                  </a:schemeClr>
                </a:solidFill>
                <a:latin typeface="+mn-lt"/>
              </a:rPr>
              <a:t>PROJECT ARCHITECTURE</a:t>
            </a:r>
          </a:p>
        </p:txBody>
      </p:sp>
      <p:sp>
        <p:nvSpPr>
          <p:cNvPr id="9" name="Rectangle: Rounded Corners 8">
            <a:extLst>
              <a:ext uri="{FF2B5EF4-FFF2-40B4-BE49-F238E27FC236}">
                <a16:creationId xmlns:a16="http://schemas.microsoft.com/office/drawing/2014/main" id="{6CE296A7-AFA6-4F14-9FAF-FC958C3CFC22}"/>
              </a:ext>
            </a:extLst>
          </p:cNvPr>
          <p:cNvSpPr/>
          <p:nvPr/>
        </p:nvSpPr>
        <p:spPr>
          <a:xfrm>
            <a:off x="3018404" y="2914779"/>
            <a:ext cx="5948039"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CLENSING</a:t>
            </a:r>
          </a:p>
        </p:txBody>
      </p:sp>
      <p:sp>
        <p:nvSpPr>
          <p:cNvPr id="10" name="Rectangle: Rounded Corners 9">
            <a:extLst>
              <a:ext uri="{FF2B5EF4-FFF2-40B4-BE49-F238E27FC236}">
                <a16:creationId xmlns:a16="http://schemas.microsoft.com/office/drawing/2014/main" id="{8A809318-F248-43CB-B8F9-2CE0C57A869E}"/>
              </a:ext>
            </a:extLst>
          </p:cNvPr>
          <p:cNvSpPr/>
          <p:nvPr/>
        </p:nvSpPr>
        <p:spPr>
          <a:xfrm>
            <a:off x="3018404" y="3572753"/>
            <a:ext cx="5948039"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EXPLORATORY DATA ANALYSIS</a:t>
            </a:r>
          </a:p>
        </p:txBody>
      </p:sp>
      <p:sp>
        <p:nvSpPr>
          <p:cNvPr id="11" name="Rectangle: Rounded Corners 10">
            <a:extLst>
              <a:ext uri="{FF2B5EF4-FFF2-40B4-BE49-F238E27FC236}">
                <a16:creationId xmlns:a16="http://schemas.microsoft.com/office/drawing/2014/main" id="{1BB999F1-030A-48F1-BEE7-FC1D2C5D9C2F}"/>
              </a:ext>
            </a:extLst>
          </p:cNvPr>
          <p:cNvSpPr/>
          <p:nvPr/>
        </p:nvSpPr>
        <p:spPr>
          <a:xfrm>
            <a:off x="3018404" y="4202638"/>
            <a:ext cx="5948038"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FEATURE ENGINEERING</a:t>
            </a:r>
          </a:p>
        </p:txBody>
      </p:sp>
      <p:sp>
        <p:nvSpPr>
          <p:cNvPr id="12" name="Rectangle: Rounded Corners 11">
            <a:extLst>
              <a:ext uri="{FF2B5EF4-FFF2-40B4-BE49-F238E27FC236}">
                <a16:creationId xmlns:a16="http://schemas.microsoft.com/office/drawing/2014/main" id="{6148C5F5-D23D-49F7-9D4C-85E8812FA478}"/>
              </a:ext>
            </a:extLst>
          </p:cNvPr>
          <p:cNvSpPr/>
          <p:nvPr/>
        </p:nvSpPr>
        <p:spPr>
          <a:xfrm>
            <a:off x="3018404" y="4851305"/>
            <a:ext cx="5948038" cy="3417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BULIDING</a:t>
            </a:r>
          </a:p>
        </p:txBody>
      </p:sp>
      <p:sp>
        <p:nvSpPr>
          <p:cNvPr id="13" name="Rectangle: Rounded Corners 12">
            <a:extLst>
              <a:ext uri="{FF2B5EF4-FFF2-40B4-BE49-F238E27FC236}">
                <a16:creationId xmlns:a16="http://schemas.microsoft.com/office/drawing/2014/main" id="{59CF609A-DDC0-4F9B-93EB-84F152A12CE9}"/>
              </a:ext>
            </a:extLst>
          </p:cNvPr>
          <p:cNvSpPr/>
          <p:nvPr/>
        </p:nvSpPr>
        <p:spPr>
          <a:xfrm>
            <a:off x="3018404" y="5499973"/>
            <a:ext cx="5948038" cy="3417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a:t>
            </a:r>
            <a:r>
              <a:rPr lang="en-IN" dirty="0"/>
              <a:t> </a:t>
            </a:r>
            <a:r>
              <a:rPr lang="en-IN" dirty="0">
                <a:ln w="0"/>
                <a:solidFill>
                  <a:schemeClr val="tx1"/>
                </a:solidFill>
                <a:effectLst>
                  <a:outerShdw blurRad="38100" dist="19050" dir="2700000" algn="tl" rotWithShape="0">
                    <a:schemeClr val="dk1">
                      <a:alpha val="40000"/>
                    </a:schemeClr>
                  </a:outerShdw>
                </a:effectLst>
              </a:rPr>
              <a:t>SELECTION</a:t>
            </a:r>
            <a:endParaRPr lang="en-IN" dirty="0"/>
          </a:p>
        </p:txBody>
      </p:sp>
      <p:sp>
        <p:nvSpPr>
          <p:cNvPr id="14" name="Rectangle: Rounded Corners 13">
            <a:extLst>
              <a:ext uri="{FF2B5EF4-FFF2-40B4-BE49-F238E27FC236}">
                <a16:creationId xmlns:a16="http://schemas.microsoft.com/office/drawing/2014/main" id="{8D58A1A1-A29C-42A4-90AF-1B25FA54BD4A}"/>
              </a:ext>
            </a:extLst>
          </p:cNvPr>
          <p:cNvSpPr/>
          <p:nvPr/>
        </p:nvSpPr>
        <p:spPr>
          <a:xfrm>
            <a:off x="3018404" y="6127812"/>
            <a:ext cx="5948038" cy="3650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DEPLOYMENT</a:t>
            </a:r>
          </a:p>
        </p:txBody>
      </p:sp>
      <p:sp>
        <p:nvSpPr>
          <p:cNvPr id="5" name="Rectangle: Rounded Corners 4">
            <a:extLst>
              <a:ext uri="{FF2B5EF4-FFF2-40B4-BE49-F238E27FC236}">
                <a16:creationId xmlns:a16="http://schemas.microsoft.com/office/drawing/2014/main" id="{BFE87C97-887D-4B3C-BCF9-1CFA9EC8BD2B}"/>
              </a:ext>
            </a:extLst>
          </p:cNvPr>
          <p:cNvSpPr/>
          <p:nvPr/>
        </p:nvSpPr>
        <p:spPr>
          <a:xfrm>
            <a:off x="3018404" y="1594012"/>
            <a:ext cx="5948039" cy="3417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PROBLEM DEFINITION</a:t>
            </a:r>
          </a:p>
        </p:txBody>
      </p:sp>
      <p:sp>
        <p:nvSpPr>
          <p:cNvPr id="6" name="Rectangle: Rounded Corners 5">
            <a:extLst>
              <a:ext uri="{FF2B5EF4-FFF2-40B4-BE49-F238E27FC236}">
                <a16:creationId xmlns:a16="http://schemas.microsoft.com/office/drawing/2014/main" id="{3E0BD694-5BE6-478D-8989-3F61EA0155AF}"/>
              </a:ext>
            </a:extLst>
          </p:cNvPr>
          <p:cNvSpPr/>
          <p:nvPr/>
        </p:nvSpPr>
        <p:spPr>
          <a:xfrm>
            <a:off x="3018406" y="2255442"/>
            <a:ext cx="5948039" cy="3524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GATHERING</a:t>
            </a:r>
          </a:p>
        </p:txBody>
      </p:sp>
      <p:sp>
        <p:nvSpPr>
          <p:cNvPr id="15" name="Arrow: Down 14">
            <a:extLst>
              <a:ext uri="{FF2B5EF4-FFF2-40B4-BE49-F238E27FC236}">
                <a16:creationId xmlns:a16="http://schemas.microsoft.com/office/drawing/2014/main" id="{B1D5C041-A399-4205-BB6B-16B197DF945F}"/>
              </a:ext>
            </a:extLst>
          </p:cNvPr>
          <p:cNvSpPr/>
          <p:nvPr/>
        </p:nvSpPr>
        <p:spPr>
          <a:xfrm>
            <a:off x="5761608" y="1969396"/>
            <a:ext cx="230815" cy="27328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FA5C0208-26AC-4A63-A0C4-BDF2AFAB6F55}"/>
              </a:ext>
            </a:extLst>
          </p:cNvPr>
          <p:cNvSpPr/>
          <p:nvPr/>
        </p:nvSpPr>
        <p:spPr>
          <a:xfrm>
            <a:off x="5761608" y="2628733"/>
            <a:ext cx="230815" cy="2545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40DCCC8A-F601-41FF-8E3C-FC625D642E8B}"/>
              </a:ext>
            </a:extLst>
          </p:cNvPr>
          <p:cNvSpPr/>
          <p:nvPr/>
        </p:nvSpPr>
        <p:spPr>
          <a:xfrm>
            <a:off x="5761608" y="3275269"/>
            <a:ext cx="230815" cy="26734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547B7A38-7B3F-4041-A904-755726F3F999}"/>
              </a:ext>
            </a:extLst>
          </p:cNvPr>
          <p:cNvSpPr/>
          <p:nvPr/>
        </p:nvSpPr>
        <p:spPr>
          <a:xfrm>
            <a:off x="5761608" y="3944682"/>
            <a:ext cx="230815" cy="25590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94486A73-8514-4757-92A5-56D32D2C300A}"/>
              </a:ext>
            </a:extLst>
          </p:cNvPr>
          <p:cNvSpPr/>
          <p:nvPr/>
        </p:nvSpPr>
        <p:spPr>
          <a:xfrm>
            <a:off x="5761608" y="4565259"/>
            <a:ext cx="230815" cy="27460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52EA8D28-83EB-4605-891B-3E295047575C}"/>
              </a:ext>
            </a:extLst>
          </p:cNvPr>
          <p:cNvSpPr/>
          <p:nvPr/>
        </p:nvSpPr>
        <p:spPr>
          <a:xfrm>
            <a:off x="5761604" y="5193098"/>
            <a:ext cx="218985" cy="2860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Down 20">
            <a:extLst>
              <a:ext uri="{FF2B5EF4-FFF2-40B4-BE49-F238E27FC236}">
                <a16:creationId xmlns:a16="http://schemas.microsoft.com/office/drawing/2014/main" id="{2A8E69BF-ECF8-49AF-A67D-2EAED68EB5F3}"/>
              </a:ext>
            </a:extLst>
          </p:cNvPr>
          <p:cNvSpPr/>
          <p:nvPr/>
        </p:nvSpPr>
        <p:spPr>
          <a:xfrm>
            <a:off x="5761604" y="5841766"/>
            <a:ext cx="218985" cy="2860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00C01680-9C0B-406F-AC41-AD823BD1A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00161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4B87-4578-4E67-8133-F4FD55046833}"/>
              </a:ext>
            </a:extLst>
          </p:cNvPr>
          <p:cNvSpPr>
            <a:spLocks noGrp="1"/>
          </p:cNvSpPr>
          <p:nvPr>
            <p:ph type="title"/>
          </p:nvPr>
        </p:nvSpPr>
        <p:spPr>
          <a:xfrm>
            <a:off x="838200" y="365125"/>
            <a:ext cx="10515600" cy="6168840"/>
          </a:xfrm>
        </p:spPr>
        <p:txBody>
          <a:bodyPr>
            <a:normAutofit/>
          </a:bodyPr>
          <a:lstStyle/>
          <a:p>
            <a:pPr algn="ctr"/>
            <a:r>
              <a:rPr lang="en-IN" sz="5400" b="1" dirty="0">
                <a:solidFill>
                  <a:srgbClr val="0070C0"/>
                </a:solidFill>
                <a:latin typeface="+mn-lt"/>
              </a:rPr>
              <a:t>EXPLORATORY DATA ANALYSIS</a:t>
            </a:r>
          </a:p>
        </p:txBody>
      </p:sp>
      <p:pic>
        <p:nvPicPr>
          <p:cNvPr id="4" name="Picture 3">
            <a:extLst>
              <a:ext uri="{FF2B5EF4-FFF2-40B4-BE49-F238E27FC236}">
                <a16:creationId xmlns:a16="http://schemas.microsoft.com/office/drawing/2014/main" id="{DFBC661E-E5C7-4721-B8B5-AC1FD155E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53217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C88F-64AA-494C-B27E-002D45E8B410}"/>
              </a:ext>
            </a:extLst>
          </p:cNvPr>
          <p:cNvSpPr>
            <a:spLocks noGrp="1"/>
          </p:cNvSpPr>
          <p:nvPr>
            <p:ph type="title"/>
          </p:nvPr>
        </p:nvSpPr>
        <p:spPr>
          <a:xfrm>
            <a:off x="838200" y="365126"/>
            <a:ext cx="10515600" cy="579058"/>
          </a:xfrm>
        </p:spPr>
        <p:txBody>
          <a:bodyPr>
            <a:normAutofit fontScale="90000"/>
          </a:bodyPr>
          <a:lstStyle/>
          <a:p>
            <a:r>
              <a:rPr lang="en-IN" sz="4800" b="1" dirty="0">
                <a:solidFill>
                  <a:srgbClr val="0070C0"/>
                </a:solidFill>
                <a:latin typeface="+mn-lt"/>
              </a:rPr>
              <a:t>DATA SET DETAILS</a:t>
            </a:r>
          </a:p>
        </p:txBody>
      </p:sp>
      <p:pic>
        <p:nvPicPr>
          <p:cNvPr id="12" name="Content Placeholder 11">
            <a:extLst>
              <a:ext uri="{FF2B5EF4-FFF2-40B4-BE49-F238E27FC236}">
                <a16:creationId xmlns:a16="http://schemas.microsoft.com/office/drawing/2014/main" id="{41404CE9-C7C9-48EA-AE9F-D7152FFE8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92" y="5681708"/>
            <a:ext cx="10714608" cy="811165"/>
          </a:xfrm>
        </p:spPr>
      </p:pic>
      <p:sp>
        <p:nvSpPr>
          <p:cNvPr id="13" name="TextBox 12">
            <a:extLst>
              <a:ext uri="{FF2B5EF4-FFF2-40B4-BE49-F238E27FC236}">
                <a16:creationId xmlns:a16="http://schemas.microsoft.com/office/drawing/2014/main" id="{A1169266-0E85-4A88-9F7E-C9A57F39E9DF}"/>
              </a:ext>
            </a:extLst>
          </p:cNvPr>
          <p:cNvSpPr txBox="1"/>
          <p:nvPr/>
        </p:nvSpPr>
        <p:spPr>
          <a:xfrm>
            <a:off x="541538" y="1544714"/>
            <a:ext cx="4057096" cy="3693319"/>
          </a:xfrm>
          <a:prstGeom prst="rect">
            <a:avLst/>
          </a:prstGeom>
          <a:noFill/>
        </p:spPr>
        <p:txBody>
          <a:bodyPr wrap="square" rtlCol="0">
            <a:spAutoFit/>
          </a:bodyPr>
          <a:lstStyle/>
          <a:p>
            <a:endParaRPr lang="en-IN" dirty="0"/>
          </a:p>
          <a:p>
            <a:r>
              <a:rPr lang="en-IN" dirty="0"/>
              <a:t>                      Unique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17" name="Table 17">
            <a:extLst>
              <a:ext uri="{FF2B5EF4-FFF2-40B4-BE49-F238E27FC236}">
                <a16:creationId xmlns:a16="http://schemas.microsoft.com/office/drawing/2014/main" id="{9CE4C5E7-F9BB-4B91-9DC7-DAE55A4E043A}"/>
              </a:ext>
            </a:extLst>
          </p:cNvPr>
          <p:cNvGraphicFramePr>
            <a:graphicFrameLocks noGrp="1"/>
          </p:cNvGraphicFramePr>
          <p:nvPr>
            <p:extLst>
              <p:ext uri="{D42A27DB-BD31-4B8C-83A1-F6EECF244321}">
                <p14:modId xmlns:p14="http://schemas.microsoft.com/office/powerpoint/2010/main" val="2558088484"/>
              </p:ext>
            </p:extLst>
          </p:nvPr>
        </p:nvGraphicFramePr>
        <p:xfrm>
          <a:off x="639192" y="2191045"/>
          <a:ext cx="3959442" cy="3410099"/>
        </p:xfrm>
        <a:graphic>
          <a:graphicData uri="http://schemas.openxmlformats.org/drawingml/2006/table">
            <a:tbl>
              <a:tblPr firstRow="1" bandRow="1">
                <a:tableStyleId>{5C22544A-7EE6-4342-B048-85BDC9FD1C3A}</a:tableStyleId>
              </a:tblPr>
              <a:tblGrid>
                <a:gridCol w="1975482">
                  <a:extLst>
                    <a:ext uri="{9D8B030D-6E8A-4147-A177-3AD203B41FA5}">
                      <a16:colId xmlns:a16="http://schemas.microsoft.com/office/drawing/2014/main" val="240744992"/>
                    </a:ext>
                  </a:extLst>
                </a:gridCol>
                <a:gridCol w="1983960">
                  <a:extLst>
                    <a:ext uri="{9D8B030D-6E8A-4147-A177-3AD203B41FA5}">
                      <a16:colId xmlns:a16="http://schemas.microsoft.com/office/drawing/2014/main" val="2635514326"/>
                    </a:ext>
                  </a:extLst>
                </a:gridCol>
              </a:tblGrid>
              <a:tr h="340237">
                <a:tc>
                  <a:txBody>
                    <a:bodyPr/>
                    <a:lstStyle/>
                    <a:p>
                      <a:r>
                        <a:rPr lang="en-IN" dirty="0"/>
                        <a:t>Feature</a:t>
                      </a:r>
                    </a:p>
                  </a:txBody>
                  <a:tcPr/>
                </a:tc>
                <a:tc>
                  <a:txBody>
                    <a:bodyPr/>
                    <a:lstStyle/>
                    <a:p>
                      <a:r>
                        <a:rPr lang="en-IN" dirty="0"/>
                        <a:t>Count</a:t>
                      </a:r>
                    </a:p>
                  </a:txBody>
                  <a:tcPr/>
                </a:tc>
                <a:extLst>
                  <a:ext uri="{0D108BD9-81ED-4DB2-BD59-A6C34878D82A}">
                    <a16:rowId xmlns:a16="http://schemas.microsoft.com/office/drawing/2014/main" val="847599677"/>
                  </a:ext>
                </a:extLst>
              </a:tr>
              <a:tr h="340237">
                <a:tc>
                  <a:txBody>
                    <a:bodyPr/>
                    <a:lstStyle/>
                    <a:p>
                      <a:r>
                        <a:rPr lang="en-IN" dirty="0"/>
                        <a:t>Name</a:t>
                      </a:r>
                    </a:p>
                  </a:txBody>
                  <a:tcPr/>
                </a:tc>
                <a:tc>
                  <a:txBody>
                    <a:bodyPr/>
                    <a:lstStyle/>
                    <a:p>
                      <a:r>
                        <a:rPr lang="en-IN" dirty="0"/>
                        <a:t>140884</a:t>
                      </a:r>
                    </a:p>
                  </a:txBody>
                  <a:tcPr/>
                </a:tc>
                <a:extLst>
                  <a:ext uri="{0D108BD9-81ED-4DB2-BD59-A6C34878D82A}">
                    <a16:rowId xmlns:a16="http://schemas.microsoft.com/office/drawing/2014/main" val="2846270651"/>
                  </a:ext>
                </a:extLst>
              </a:tr>
              <a:tr h="340237">
                <a:tc>
                  <a:txBody>
                    <a:bodyPr/>
                    <a:lstStyle/>
                    <a:p>
                      <a:r>
                        <a:rPr lang="en-IN" dirty="0"/>
                        <a:t>City</a:t>
                      </a:r>
                    </a:p>
                  </a:txBody>
                  <a:tcPr/>
                </a:tc>
                <a:tc>
                  <a:txBody>
                    <a:bodyPr/>
                    <a:lstStyle/>
                    <a:p>
                      <a:r>
                        <a:rPr lang="en-IN" dirty="0"/>
                        <a:t>15793</a:t>
                      </a:r>
                    </a:p>
                  </a:txBody>
                  <a:tcPr/>
                </a:tc>
                <a:extLst>
                  <a:ext uri="{0D108BD9-81ED-4DB2-BD59-A6C34878D82A}">
                    <a16:rowId xmlns:a16="http://schemas.microsoft.com/office/drawing/2014/main" val="3627937949"/>
                  </a:ext>
                </a:extLst>
              </a:tr>
              <a:tr h="340237">
                <a:tc>
                  <a:txBody>
                    <a:bodyPr/>
                    <a:lstStyle/>
                    <a:p>
                      <a:r>
                        <a:rPr lang="en-IN" dirty="0"/>
                        <a:t>State</a:t>
                      </a:r>
                    </a:p>
                  </a:txBody>
                  <a:tcPr/>
                </a:tc>
                <a:tc>
                  <a:txBody>
                    <a:bodyPr/>
                    <a:lstStyle/>
                    <a:p>
                      <a:r>
                        <a:rPr lang="en-IN" dirty="0"/>
                        <a:t>52</a:t>
                      </a:r>
                    </a:p>
                  </a:txBody>
                  <a:tcPr/>
                </a:tc>
                <a:extLst>
                  <a:ext uri="{0D108BD9-81ED-4DB2-BD59-A6C34878D82A}">
                    <a16:rowId xmlns:a16="http://schemas.microsoft.com/office/drawing/2014/main" val="99897221"/>
                  </a:ext>
                </a:extLst>
              </a:tr>
              <a:tr h="484019">
                <a:tc>
                  <a:txBody>
                    <a:bodyPr/>
                    <a:lstStyle/>
                    <a:p>
                      <a:r>
                        <a:rPr lang="en-IN" dirty="0"/>
                        <a:t>NewExist</a:t>
                      </a:r>
                    </a:p>
                  </a:txBody>
                  <a:tcPr/>
                </a:tc>
                <a:tc>
                  <a:txBody>
                    <a:bodyPr/>
                    <a:lstStyle/>
                    <a:p>
                      <a:r>
                        <a:rPr lang="en-IN" dirty="0"/>
                        <a:t>3</a:t>
                      </a:r>
                    </a:p>
                  </a:txBody>
                  <a:tcPr/>
                </a:tc>
                <a:extLst>
                  <a:ext uri="{0D108BD9-81ED-4DB2-BD59-A6C34878D82A}">
                    <a16:rowId xmlns:a16="http://schemas.microsoft.com/office/drawing/2014/main" val="585963875"/>
                  </a:ext>
                </a:extLst>
              </a:tr>
              <a:tr h="340237">
                <a:tc>
                  <a:txBody>
                    <a:bodyPr/>
                    <a:lstStyle/>
                    <a:p>
                      <a:r>
                        <a:rPr lang="en-IN" dirty="0"/>
                        <a:t>UrbanRural</a:t>
                      </a:r>
                    </a:p>
                  </a:txBody>
                  <a:tcPr/>
                </a:tc>
                <a:tc>
                  <a:txBody>
                    <a:bodyPr/>
                    <a:lstStyle/>
                    <a:p>
                      <a:r>
                        <a:rPr lang="en-IN" dirty="0"/>
                        <a:t>3</a:t>
                      </a:r>
                    </a:p>
                  </a:txBody>
                  <a:tcPr/>
                </a:tc>
                <a:extLst>
                  <a:ext uri="{0D108BD9-81ED-4DB2-BD59-A6C34878D82A}">
                    <a16:rowId xmlns:a16="http://schemas.microsoft.com/office/drawing/2014/main" val="3614488912"/>
                  </a:ext>
                </a:extLst>
              </a:tr>
              <a:tr h="340237">
                <a:tc>
                  <a:txBody>
                    <a:bodyPr/>
                    <a:lstStyle/>
                    <a:p>
                      <a:r>
                        <a:rPr lang="en-IN" dirty="0"/>
                        <a:t>RevLineCr</a:t>
                      </a:r>
                    </a:p>
                  </a:txBody>
                  <a:tcPr/>
                </a:tc>
                <a:tc>
                  <a:txBody>
                    <a:bodyPr/>
                    <a:lstStyle/>
                    <a:p>
                      <a:r>
                        <a:rPr lang="en-IN" dirty="0"/>
                        <a:t>8</a:t>
                      </a:r>
                    </a:p>
                  </a:txBody>
                  <a:tcPr/>
                </a:tc>
                <a:extLst>
                  <a:ext uri="{0D108BD9-81ED-4DB2-BD59-A6C34878D82A}">
                    <a16:rowId xmlns:a16="http://schemas.microsoft.com/office/drawing/2014/main" val="3680565732"/>
                  </a:ext>
                </a:extLst>
              </a:tr>
              <a:tr h="340237">
                <a:tc>
                  <a:txBody>
                    <a:bodyPr/>
                    <a:lstStyle/>
                    <a:p>
                      <a:r>
                        <a:rPr lang="en-IN" dirty="0"/>
                        <a:t>LowDoc</a:t>
                      </a:r>
                    </a:p>
                  </a:txBody>
                  <a:tcPr/>
                </a:tc>
                <a:tc>
                  <a:txBody>
                    <a:bodyPr/>
                    <a:lstStyle/>
                    <a:p>
                      <a:r>
                        <a:rPr lang="en-IN" dirty="0"/>
                        <a:t>4</a:t>
                      </a:r>
                    </a:p>
                  </a:txBody>
                  <a:tcPr/>
                </a:tc>
                <a:extLst>
                  <a:ext uri="{0D108BD9-81ED-4DB2-BD59-A6C34878D82A}">
                    <a16:rowId xmlns:a16="http://schemas.microsoft.com/office/drawing/2014/main" val="3719299451"/>
                  </a:ext>
                </a:extLst>
              </a:tr>
              <a:tr h="340237">
                <a:tc>
                  <a:txBody>
                    <a:bodyPr/>
                    <a:lstStyle/>
                    <a:p>
                      <a:r>
                        <a:rPr lang="en-IN" dirty="0"/>
                        <a:t>MIS_STATUS</a:t>
                      </a:r>
                    </a:p>
                  </a:txBody>
                  <a:tcPr/>
                </a:tc>
                <a:tc>
                  <a:txBody>
                    <a:bodyPr/>
                    <a:lstStyle/>
                    <a:p>
                      <a:r>
                        <a:rPr lang="en-IN" dirty="0"/>
                        <a:t>3</a:t>
                      </a:r>
                    </a:p>
                  </a:txBody>
                  <a:tcPr/>
                </a:tc>
                <a:extLst>
                  <a:ext uri="{0D108BD9-81ED-4DB2-BD59-A6C34878D82A}">
                    <a16:rowId xmlns:a16="http://schemas.microsoft.com/office/drawing/2014/main" val="1472453605"/>
                  </a:ext>
                </a:extLst>
              </a:tr>
            </a:tbl>
          </a:graphicData>
        </a:graphic>
      </p:graphicFrame>
      <p:sp>
        <p:nvSpPr>
          <p:cNvPr id="18" name="TextBox 17">
            <a:extLst>
              <a:ext uri="{FF2B5EF4-FFF2-40B4-BE49-F238E27FC236}">
                <a16:creationId xmlns:a16="http://schemas.microsoft.com/office/drawing/2014/main" id="{4557E019-FB7B-4D06-9792-11EFDF8F4C49}"/>
              </a:ext>
            </a:extLst>
          </p:cNvPr>
          <p:cNvSpPr txBox="1"/>
          <p:nvPr/>
        </p:nvSpPr>
        <p:spPr>
          <a:xfrm>
            <a:off x="701335" y="1020166"/>
            <a:ext cx="3684233" cy="646331"/>
          </a:xfrm>
          <a:prstGeom prst="rect">
            <a:avLst/>
          </a:prstGeom>
          <a:noFill/>
        </p:spPr>
        <p:txBody>
          <a:bodyPr wrap="square" rtlCol="0">
            <a:spAutoFit/>
          </a:bodyPr>
          <a:lstStyle/>
          <a:p>
            <a:r>
              <a:rPr lang="en-IN" dirty="0"/>
              <a:t>Number of records:1,49,999</a:t>
            </a:r>
          </a:p>
          <a:p>
            <a:r>
              <a:rPr lang="en-IN" dirty="0"/>
              <a:t>Number of features:26 </a:t>
            </a:r>
          </a:p>
        </p:txBody>
      </p:sp>
      <p:sp>
        <p:nvSpPr>
          <p:cNvPr id="24" name="TextBox 23">
            <a:extLst>
              <a:ext uri="{FF2B5EF4-FFF2-40B4-BE49-F238E27FC236}">
                <a16:creationId xmlns:a16="http://schemas.microsoft.com/office/drawing/2014/main" id="{31EC84C5-4D1D-45B3-8E4E-0C84F387EA86}"/>
              </a:ext>
            </a:extLst>
          </p:cNvPr>
          <p:cNvSpPr txBox="1"/>
          <p:nvPr/>
        </p:nvSpPr>
        <p:spPr>
          <a:xfrm>
            <a:off x="6187736" y="763480"/>
            <a:ext cx="5462726" cy="5632311"/>
          </a:xfrm>
          <a:prstGeom prst="rect">
            <a:avLst/>
          </a:prstGeom>
          <a:noFill/>
        </p:spPr>
        <p:txBody>
          <a:bodyPr wrap="square" rtlCol="0">
            <a:spAutoFit/>
          </a:bodyPr>
          <a:lstStyle/>
          <a:p>
            <a:endParaRPr lang="en-IN" dirty="0"/>
          </a:p>
          <a:p>
            <a:endParaRPr lang="en-IN" dirty="0"/>
          </a:p>
          <a:p>
            <a:endParaRPr lang="en-IN" dirty="0"/>
          </a:p>
          <a:p>
            <a:r>
              <a:rPr lang="en-IN" dirty="0"/>
              <a:t>                                          Null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25" name="Table 22">
            <a:extLst>
              <a:ext uri="{FF2B5EF4-FFF2-40B4-BE49-F238E27FC236}">
                <a16:creationId xmlns:a16="http://schemas.microsoft.com/office/drawing/2014/main" id="{F12F7EA4-47EC-4498-B4A0-5AC2D90B2171}"/>
              </a:ext>
            </a:extLst>
          </p:cNvPr>
          <p:cNvGraphicFramePr>
            <a:graphicFrameLocks noGrp="1"/>
          </p:cNvGraphicFramePr>
          <p:nvPr>
            <p:extLst>
              <p:ext uri="{D42A27DB-BD31-4B8C-83A1-F6EECF244321}">
                <p14:modId xmlns:p14="http://schemas.microsoft.com/office/powerpoint/2010/main" val="2633940852"/>
              </p:ext>
            </p:extLst>
          </p:nvPr>
        </p:nvGraphicFramePr>
        <p:xfrm>
          <a:off x="7056515" y="1927026"/>
          <a:ext cx="4057096" cy="3657600"/>
        </p:xfrm>
        <a:graphic>
          <a:graphicData uri="http://schemas.openxmlformats.org/drawingml/2006/table">
            <a:tbl>
              <a:tblPr firstRow="1" bandRow="1">
                <a:tableStyleId>{5C22544A-7EE6-4342-B048-85BDC9FD1C3A}</a:tableStyleId>
              </a:tblPr>
              <a:tblGrid>
                <a:gridCol w="2028548">
                  <a:extLst>
                    <a:ext uri="{9D8B030D-6E8A-4147-A177-3AD203B41FA5}">
                      <a16:colId xmlns:a16="http://schemas.microsoft.com/office/drawing/2014/main" val="4287612198"/>
                    </a:ext>
                  </a:extLst>
                </a:gridCol>
                <a:gridCol w="2028548">
                  <a:extLst>
                    <a:ext uri="{9D8B030D-6E8A-4147-A177-3AD203B41FA5}">
                      <a16:colId xmlns:a16="http://schemas.microsoft.com/office/drawing/2014/main" val="259129370"/>
                    </a:ext>
                  </a:extLst>
                </a:gridCol>
              </a:tblGrid>
              <a:tr h="342775">
                <a:tc>
                  <a:txBody>
                    <a:bodyPr/>
                    <a:lstStyle/>
                    <a:p>
                      <a:r>
                        <a:rPr lang="en-IN" dirty="0"/>
                        <a:t>Feature</a:t>
                      </a:r>
                    </a:p>
                  </a:txBody>
                  <a:tcPr/>
                </a:tc>
                <a:tc>
                  <a:txBody>
                    <a:bodyPr/>
                    <a:lstStyle/>
                    <a:p>
                      <a:r>
                        <a:rPr lang="en-IN" dirty="0"/>
                        <a:t>Count</a:t>
                      </a:r>
                    </a:p>
                  </a:txBody>
                  <a:tcPr/>
                </a:tc>
                <a:extLst>
                  <a:ext uri="{0D108BD9-81ED-4DB2-BD59-A6C34878D82A}">
                    <a16:rowId xmlns:a16="http://schemas.microsoft.com/office/drawing/2014/main" val="3378483467"/>
                  </a:ext>
                </a:extLst>
              </a:tr>
              <a:tr h="342775">
                <a:tc>
                  <a:txBody>
                    <a:bodyPr/>
                    <a:lstStyle/>
                    <a:p>
                      <a:r>
                        <a:rPr lang="en-IN" dirty="0"/>
                        <a:t>Name</a:t>
                      </a:r>
                    </a:p>
                  </a:txBody>
                  <a:tcPr/>
                </a:tc>
                <a:tc>
                  <a:txBody>
                    <a:bodyPr/>
                    <a:lstStyle/>
                    <a:p>
                      <a:r>
                        <a:rPr lang="en-IN" dirty="0"/>
                        <a:t>8</a:t>
                      </a:r>
                    </a:p>
                  </a:txBody>
                  <a:tcPr/>
                </a:tc>
                <a:extLst>
                  <a:ext uri="{0D108BD9-81ED-4DB2-BD59-A6C34878D82A}">
                    <a16:rowId xmlns:a16="http://schemas.microsoft.com/office/drawing/2014/main" val="2260265839"/>
                  </a:ext>
                </a:extLst>
              </a:tr>
              <a:tr h="342775">
                <a:tc>
                  <a:txBody>
                    <a:bodyPr/>
                    <a:lstStyle/>
                    <a:p>
                      <a:r>
                        <a:rPr lang="en-IN" dirty="0"/>
                        <a:t>City</a:t>
                      </a:r>
                    </a:p>
                  </a:txBody>
                  <a:tcPr/>
                </a:tc>
                <a:tc>
                  <a:txBody>
                    <a:bodyPr/>
                    <a:lstStyle/>
                    <a:p>
                      <a:r>
                        <a:rPr lang="en-IN" dirty="0"/>
                        <a:t>1</a:t>
                      </a:r>
                    </a:p>
                  </a:txBody>
                  <a:tcPr/>
                </a:tc>
                <a:extLst>
                  <a:ext uri="{0D108BD9-81ED-4DB2-BD59-A6C34878D82A}">
                    <a16:rowId xmlns:a16="http://schemas.microsoft.com/office/drawing/2014/main" val="3623702421"/>
                  </a:ext>
                </a:extLst>
              </a:tr>
              <a:tr h="342775">
                <a:tc>
                  <a:txBody>
                    <a:bodyPr/>
                    <a:lstStyle/>
                    <a:p>
                      <a:r>
                        <a:rPr lang="en-IN" dirty="0"/>
                        <a:t>State</a:t>
                      </a:r>
                    </a:p>
                  </a:txBody>
                  <a:tcPr/>
                </a:tc>
                <a:tc>
                  <a:txBody>
                    <a:bodyPr/>
                    <a:lstStyle/>
                    <a:p>
                      <a:r>
                        <a:rPr lang="en-IN" dirty="0"/>
                        <a:t>2</a:t>
                      </a:r>
                    </a:p>
                  </a:txBody>
                  <a:tcPr/>
                </a:tc>
                <a:extLst>
                  <a:ext uri="{0D108BD9-81ED-4DB2-BD59-A6C34878D82A}">
                    <a16:rowId xmlns:a16="http://schemas.microsoft.com/office/drawing/2014/main" val="3247048900"/>
                  </a:ext>
                </a:extLst>
              </a:tr>
              <a:tr h="342775">
                <a:tc>
                  <a:txBody>
                    <a:bodyPr/>
                    <a:lstStyle/>
                    <a:p>
                      <a:r>
                        <a:rPr lang="en-IN" dirty="0"/>
                        <a:t>Bank</a:t>
                      </a:r>
                    </a:p>
                  </a:txBody>
                  <a:tcPr/>
                </a:tc>
                <a:tc>
                  <a:txBody>
                    <a:bodyPr/>
                    <a:lstStyle/>
                    <a:p>
                      <a:r>
                        <a:rPr lang="en-IN" dirty="0"/>
                        <a:t>147</a:t>
                      </a:r>
                    </a:p>
                  </a:txBody>
                  <a:tcPr/>
                </a:tc>
                <a:extLst>
                  <a:ext uri="{0D108BD9-81ED-4DB2-BD59-A6C34878D82A}">
                    <a16:rowId xmlns:a16="http://schemas.microsoft.com/office/drawing/2014/main" val="3973974478"/>
                  </a:ext>
                </a:extLst>
              </a:tr>
              <a:tr h="342775">
                <a:tc>
                  <a:txBody>
                    <a:bodyPr/>
                    <a:lstStyle/>
                    <a:p>
                      <a:r>
                        <a:rPr lang="en-IN" dirty="0"/>
                        <a:t>BankState</a:t>
                      </a:r>
                    </a:p>
                  </a:txBody>
                  <a:tcPr/>
                </a:tc>
                <a:tc>
                  <a:txBody>
                    <a:bodyPr/>
                    <a:lstStyle/>
                    <a:p>
                      <a:r>
                        <a:rPr lang="en-IN" dirty="0"/>
                        <a:t>148</a:t>
                      </a:r>
                    </a:p>
                  </a:txBody>
                  <a:tcPr/>
                </a:tc>
                <a:extLst>
                  <a:ext uri="{0D108BD9-81ED-4DB2-BD59-A6C34878D82A}">
                    <a16:rowId xmlns:a16="http://schemas.microsoft.com/office/drawing/2014/main" val="2857398938"/>
                  </a:ext>
                </a:extLst>
              </a:tr>
              <a:tr h="342775">
                <a:tc>
                  <a:txBody>
                    <a:bodyPr/>
                    <a:lstStyle/>
                    <a:p>
                      <a:r>
                        <a:rPr lang="en-IN" dirty="0"/>
                        <a:t>RevLinecr</a:t>
                      </a:r>
                    </a:p>
                  </a:txBody>
                  <a:tcPr/>
                </a:tc>
                <a:tc>
                  <a:txBody>
                    <a:bodyPr/>
                    <a:lstStyle/>
                    <a:p>
                      <a:r>
                        <a:rPr lang="en-IN" dirty="0"/>
                        <a:t>23</a:t>
                      </a:r>
                    </a:p>
                  </a:txBody>
                  <a:tcPr/>
                </a:tc>
                <a:extLst>
                  <a:ext uri="{0D108BD9-81ED-4DB2-BD59-A6C34878D82A}">
                    <a16:rowId xmlns:a16="http://schemas.microsoft.com/office/drawing/2014/main" val="1641205520"/>
                  </a:ext>
                </a:extLst>
              </a:tr>
              <a:tr h="342775">
                <a:tc>
                  <a:txBody>
                    <a:bodyPr/>
                    <a:lstStyle/>
                    <a:p>
                      <a:r>
                        <a:rPr lang="en-IN" dirty="0"/>
                        <a:t>ChgOffDate</a:t>
                      </a:r>
                    </a:p>
                  </a:txBody>
                  <a:tcPr/>
                </a:tc>
                <a:tc>
                  <a:txBody>
                    <a:bodyPr/>
                    <a:lstStyle/>
                    <a:p>
                      <a:r>
                        <a:rPr lang="en-IN" dirty="0"/>
                        <a:t>109533</a:t>
                      </a:r>
                    </a:p>
                  </a:txBody>
                  <a:tcPr/>
                </a:tc>
                <a:extLst>
                  <a:ext uri="{0D108BD9-81ED-4DB2-BD59-A6C34878D82A}">
                    <a16:rowId xmlns:a16="http://schemas.microsoft.com/office/drawing/2014/main" val="637462243"/>
                  </a:ext>
                </a:extLst>
              </a:tr>
              <a:tr h="342775">
                <a:tc>
                  <a:txBody>
                    <a:bodyPr/>
                    <a:lstStyle/>
                    <a:p>
                      <a:r>
                        <a:rPr lang="en-IN" dirty="0"/>
                        <a:t>DisbursementDate</a:t>
                      </a:r>
                    </a:p>
                  </a:txBody>
                  <a:tcPr/>
                </a:tc>
                <a:tc>
                  <a:txBody>
                    <a:bodyPr/>
                    <a:lstStyle/>
                    <a:p>
                      <a:r>
                        <a:rPr lang="en-IN" dirty="0"/>
                        <a:t>225</a:t>
                      </a:r>
                    </a:p>
                  </a:txBody>
                  <a:tcPr/>
                </a:tc>
                <a:extLst>
                  <a:ext uri="{0D108BD9-81ED-4DB2-BD59-A6C34878D82A}">
                    <a16:rowId xmlns:a16="http://schemas.microsoft.com/office/drawing/2014/main" val="867061814"/>
                  </a:ext>
                </a:extLst>
              </a:tr>
              <a:tr h="342775">
                <a:tc>
                  <a:txBody>
                    <a:bodyPr/>
                    <a:lstStyle/>
                    <a:p>
                      <a:r>
                        <a:rPr lang="en-IN" dirty="0"/>
                        <a:t>MIS_Status</a:t>
                      </a:r>
                    </a:p>
                  </a:txBody>
                  <a:tcPr/>
                </a:tc>
                <a:tc>
                  <a:txBody>
                    <a:bodyPr/>
                    <a:lstStyle/>
                    <a:p>
                      <a:r>
                        <a:rPr lang="en-IN" dirty="0"/>
                        <a:t>868</a:t>
                      </a:r>
                    </a:p>
                  </a:txBody>
                  <a:tcPr/>
                </a:tc>
                <a:extLst>
                  <a:ext uri="{0D108BD9-81ED-4DB2-BD59-A6C34878D82A}">
                    <a16:rowId xmlns:a16="http://schemas.microsoft.com/office/drawing/2014/main" val="4255815406"/>
                  </a:ext>
                </a:extLst>
              </a:tr>
            </a:tbl>
          </a:graphicData>
        </a:graphic>
      </p:graphicFrame>
      <p:pic>
        <p:nvPicPr>
          <p:cNvPr id="3" name="Picture 2">
            <a:extLst>
              <a:ext uri="{FF2B5EF4-FFF2-40B4-BE49-F238E27FC236}">
                <a16:creationId xmlns:a16="http://schemas.microsoft.com/office/drawing/2014/main" id="{44B20B2E-9ECB-4DE2-9F1E-9BAA41860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526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818E-FE8E-478A-A342-409C18A75A47}"/>
              </a:ext>
            </a:extLst>
          </p:cNvPr>
          <p:cNvSpPr>
            <a:spLocks noGrp="1"/>
          </p:cNvSpPr>
          <p:nvPr>
            <p:ph type="title"/>
          </p:nvPr>
        </p:nvSpPr>
        <p:spPr/>
        <p:txBody>
          <a:bodyPr/>
          <a:lstStyle/>
          <a:p>
            <a:r>
              <a:rPr lang="en-IN" b="1" dirty="0">
                <a:solidFill>
                  <a:srgbClr val="0070C0"/>
                </a:solidFill>
              </a:rPr>
              <a:t>EDA</a:t>
            </a:r>
          </a:p>
        </p:txBody>
      </p:sp>
      <p:sp>
        <p:nvSpPr>
          <p:cNvPr id="3" name="Content Placeholder 2">
            <a:extLst>
              <a:ext uri="{FF2B5EF4-FFF2-40B4-BE49-F238E27FC236}">
                <a16:creationId xmlns:a16="http://schemas.microsoft.com/office/drawing/2014/main" id="{145BCFDA-0CF3-4D03-A9BE-EC9DCA138894}"/>
              </a:ext>
            </a:extLst>
          </p:cNvPr>
          <p:cNvSpPr>
            <a:spLocks noGrp="1"/>
          </p:cNvSpPr>
          <p:nvPr>
            <p:ph idx="1"/>
          </p:nvPr>
        </p:nvSpPr>
        <p:spPr/>
        <p:txBody>
          <a:bodyPr>
            <a:normAutofit/>
          </a:bodyPr>
          <a:lstStyle/>
          <a:p>
            <a:pPr>
              <a:buFont typeface="Wingdings" panose="05000000000000000000" pitchFamily="2" charset="2"/>
              <a:buChar char="Ø"/>
            </a:pPr>
            <a:r>
              <a:rPr lang="en-IN" sz="1800" dirty="0"/>
              <a:t>MIS_STATUS represents the output of the problem statement, hence target variable named default is created by mapping values from MIS_STATUS.</a:t>
            </a:r>
          </a:p>
          <a:p>
            <a:pPr>
              <a:buFont typeface="Wingdings" panose="05000000000000000000" pitchFamily="2" charset="2"/>
              <a:buChar char="Ø"/>
            </a:pPr>
            <a:r>
              <a:rPr lang="en-IN" sz="1800" dirty="0"/>
              <a:t>About 35% of the businesses will default.</a:t>
            </a:r>
          </a:p>
          <a:p>
            <a:pPr>
              <a:buFont typeface="Wingdings" panose="05000000000000000000" pitchFamily="2" charset="2"/>
              <a:buChar char="Ø"/>
            </a:pPr>
            <a:r>
              <a:rPr lang="en-IN" sz="1800" dirty="0"/>
              <a:t>The year of approval varies between 1962 and 2007 and the disbursed amount between $0 and $4,029,520.</a:t>
            </a:r>
          </a:p>
          <a:p>
            <a:pPr>
              <a:buFont typeface="Wingdings" panose="05000000000000000000" pitchFamily="2" charset="2"/>
              <a:buChar char="Ø"/>
            </a:pPr>
            <a:endParaRPr lang="en-IN" sz="1800" dirty="0"/>
          </a:p>
          <a:p>
            <a:pPr>
              <a:buFont typeface="Wingdings" panose="05000000000000000000" pitchFamily="2" charset="2"/>
              <a:buChar char="Ø"/>
            </a:pPr>
            <a:endParaRPr lang="en-IN" sz="1800" dirty="0"/>
          </a:p>
          <a:p>
            <a:pPr>
              <a:buFont typeface="Wingdings" panose="05000000000000000000" pitchFamily="2" charset="2"/>
              <a:buChar char="Ø"/>
            </a:pPr>
            <a:r>
              <a:rPr lang="en-IN" sz="1800" dirty="0"/>
              <a:t>More defaulters in 1997-1998 and 2005-2006</a:t>
            </a:r>
          </a:p>
          <a:p>
            <a:pPr>
              <a:buFont typeface="Wingdings" panose="05000000000000000000" pitchFamily="2" charset="2"/>
              <a:buChar char="Ø"/>
            </a:pPr>
            <a:endParaRPr lang="en-IN" sz="1800" dirty="0"/>
          </a:p>
          <a:p>
            <a:pPr>
              <a:buFont typeface="Wingdings" panose="05000000000000000000" pitchFamily="2" charset="2"/>
              <a:buChar char="Ø"/>
            </a:pPr>
            <a:r>
              <a:rPr lang="en-US" sz="1800" dirty="0"/>
              <a:t>If the loan is approved before 1982, there is</a:t>
            </a:r>
          </a:p>
          <a:p>
            <a:pPr marL="0" indent="0">
              <a:buNone/>
            </a:pPr>
            <a:r>
              <a:rPr lang="en-US" sz="1800" dirty="0"/>
              <a:t>    high chance to default; if between </a:t>
            </a:r>
          </a:p>
          <a:p>
            <a:pPr marL="0" indent="0">
              <a:buNone/>
            </a:pPr>
            <a:r>
              <a:rPr lang="en-US" sz="1800" dirty="0"/>
              <a:t>    1997-2003, very less chance to default. </a:t>
            </a:r>
            <a:endParaRPr lang="en-IN" sz="1800" dirty="0"/>
          </a:p>
        </p:txBody>
      </p:sp>
      <p:pic>
        <p:nvPicPr>
          <p:cNvPr id="4" name="Content Placeholder 3">
            <a:extLst>
              <a:ext uri="{FF2B5EF4-FFF2-40B4-BE49-F238E27FC236}">
                <a16:creationId xmlns:a16="http://schemas.microsoft.com/office/drawing/2014/main" id="{2FC055D3-2944-45EC-91E5-C9CD1865DDAE}"/>
              </a:ext>
            </a:extLst>
          </p:cNvPr>
          <p:cNvPicPr>
            <a:picLocks noChangeAspect="1"/>
          </p:cNvPicPr>
          <p:nvPr/>
        </p:nvPicPr>
        <p:blipFill>
          <a:blip r:embed="rId2"/>
          <a:stretch>
            <a:fillRect/>
          </a:stretch>
        </p:blipFill>
        <p:spPr>
          <a:xfrm>
            <a:off x="5388746" y="3266983"/>
            <a:ext cx="5965054" cy="3071550"/>
          </a:xfrm>
          <a:prstGeom prst="rect">
            <a:avLst/>
          </a:prstGeom>
        </p:spPr>
      </p:pic>
      <p:pic>
        <p:nvPicPr>
          <p:cNvPr id="6" name="Picture 5">
            <a:extLst>
              <a:ext uri="{FF2B5EF4-FFF2-40B4-BE49-F238E27FC236}">
                <a16:creationId xmlns:a16="http://schemas.microsoft.com/office/drawing/2014/main" id="{C66C036B-04A7-46FF-9100-826917F7F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46098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10D-14B9-4CD1-9DB1-4B731CA033EF}"/>
              </a:ext>
            </a:extLst>
          </p:cNvPr>
          <p:cNvSpPr>
            <a:spLocks noGrp="1"/>
          </p:cNvSpPr>
          <p:nvPr>
            <p:ph type="title"/>
          </p:nvPr>
        </p:nvSpPr>
        <p:spPr>
          <a:xfrm>
            <a:off x="838200" y="365126"/>
            <a:ext cx="10515600" cy="584786"/>
          </a:xfrm>
        </p:spPr>
        <p:txBody>
          <a:bodyPr>
            <a:normAutofit fontScale="90000"/>
          </a:bodyPr>
          <a:lstStyle/>
          <a:p>
            <a:r>
              <a:rPr lang="en-IN" b="1" dirty="0">
                <a:solidFill>
                  <a:srgbClr val="0070C0"/>
                </a:solidFill>
              </a:rPr>
              <a:t>EDA</a:t>
            </a:r>
          </a:p>
        </p:txBody>
      </p:sp>
      <p:pic>
        <p:nvPicPr>
          <p:cNvPr id="5" name="Picture 4">
            <a:extLst>
              <a:ext uri="{FF2B5EF4-FFF2-40B4-BE49-F238E27FC236}">
                <a16:creationId xmlns:a16="http://schemas.microsoft.com/office/drawing/2014/main" id="{0D324398-0FD7-4D27-90E3-F9E4EF54DC61}"/>
              </a:ext>
            </a:extLst>
          </p:cNvPr>
          <p:cNvPicPr>
            <a:picLocks noChangeAspect="1"/>
          </p:cNvPicPr>
          <p:nvPr/>
        </p:nvPicPr>
        <p:blipFill>
          <a:blip r:embed="rId2"/>
          <a:stretch>
            <a:fillRect/>
          </a:stretch>
        </p:blipFill>
        <p:spPr>
          <a:xfrm>
            <a:off x="7537142" y="1320045"/>
            <a:ext cx="3959440" cy="2108955"/>
          </a:xfrm>
          <a:prstGeom prst="rect">
            <a:avLst/>
          </a:prstGeom>
        </p:spPr>
      </p:pic>
      <p:sp>
        <p:nvSpPr>
          <p:cNvPr id="7" name="Content Placeholder 6">
            <a:extLst>
              <a:ext uri="{FF2B5EF4-FFF2-40B4-BE49-F238E27FC236}">
                <a16:creationId xmlns:a16="http://schemas.microsoft.com/office/drawing/2014/main" id="{40C89D3D-5A75-47DE-94A1-4D2290EB5C36}"/>
              </a:ext>
            </a:extLst>
          </p:cNvPr>
          <p:cNvSpPr>
            <a:spLocks noGrp="1"/>
          </p:cNvSpPr>
          <p:nvPr>
            <p:ph idx="1"/>
          </p:nvPr>
        </p:nvSpPr>
        <p:spPr>
          <a:xfrm>
            <a:off x="838200" y="1207363"/>
            <a:ext cx="10515600" cy="4969599"/>
          </a:xfrm>
        </p:spPr>
        <p:txBody>
          <a:bodyPr>
            <a:normAutofit lnSpcReduction="10000"/>
          </a:bodyPr>
          <a:lstStyle/>
          <a:p>
            <a:pPr>
              <a:buFont typeface="Wingdings" panose="05000000000000000000" pitchFamily="2" charset="2"/>
              <a:buChar char="Ø"/>
            </a:pPr>
            <a:r>
              <a:rPr lang="en-IN" sz="1800" dirty="0"/>
              <a:t>The disbursed amount is right skewed i.e. more cases are having</a:t>
            </a:r>
          </a:p>
          <a:p>
            <a:pPr marL="0" indent="0">
              <a:buNone/>
            </a:pPr>
            <a:r>
              <a:rPr lang="en-IN" sz="1800" dirty="0"/>
              <a:t>     very less amount.</a:t>
            </a:r>
            <a:r>
              <a:rPr lang="en-US" sz="1800" dirty="0"/>
              <a:t> As Disbursement Gross increases, chances </a:t>
            </a:r>
          </a:p>
          <a:p>
            <a:pPr marL="0" indent="0">
              <a:buNone/>
            </a:pPr>
            <a:r>
              <a:rPr lang="en-US" sz="1800" dirty="0"/>
              <a:t>     of defaulting decreases</a:t>
            </a:r>
            <a:endParaRPr lang="en-IN" sz="1800" dirty="0"/>
          </a:p>
          <a:p>
            <a:pPr>
              <a:buFont typeface="Wingdings" panose="05000000000000000000" pitchFamily="2" charset="2"/>
              <a:buChar char="Ø"/>
            </a:pPr>
            <a:r>
              <a:rPr lang="en-US" sz="1800" dirty="0"/>
              <a:t>Existing businesses have a marginally more chance to default </a:t>
            </a:r>
          </a:p>
          <a:p>
            <a:pPr marL="0" indent="0">
              <a:buNone/>
            </a:pPr>
            <a:r>
              <a:rPr lang="en-US" sz="1800" dirty="0"/>
              <a:t>     than new businesses.</a:t>
            </a:r>
          </a:p>
          <a:p>
            <a:pPr>
              <a:buFont typeface="Wingdings" panose="05000000000000000000" pitchFamily="2" charset="2"/>
              <a:buChar char="Ø"/>
            </a:pPr>
            <a:r>
              <a:rPr lang="en-IN" sz="1800" dirty="0"/>
              <a:t>5260 businesses have franchises and </a:t>
            </a:r>
            <a:r>
              <a:rPr lang="en-US" sz="1800" dirty="0"/>
              <a:t>defaulting chances are </a:t>
            </a:r>
          </a:p>
          <a:p>
            <a:pPr marL="0" indent="0">
              <a:buNone/>
            </a:pPr>
            <a:r>
              <a:rPr lang="en-US" sz="1800" dirty="0"/>
              <a:t>     less for businesses with franchises.</a:t>
            </a:r>
          </a:p>
          <a:p>
            <a:pPr>
              <a:buFont typeface="Wingdings" panose="05000000000000000000" pitchFamily="2" charset="2"/>
              <a:buChar char="Ø"/>
            </a:pPr>
            <a:r>
              <a:rPr lang="en-US" sz="1800" dirty="0"/>
              <a:t>Urban business more likely to default than rural businesses</a:t>
            </a:r>
            <a:endParaRPr lang="en-IN" sz="1800" dirty="0"/>
          </a:p>
          <a:p>
            <a:pPr>
              <a:buFont typeface="Wingdings" panose="05000000000000000000" pitchFamily="2" charset="2"/>
              <a:buChar char="Ø"/>
            </a:pPr>
            <a:r>
              <a:rPr lang="en-US" sz="1800" dirty="0"/>
              <a:t>If covered under LowDoc, then very unlikely to default.</a:t>
            </a:r>
          </a:p>
          <a:p>
            <a:pPr>
              <a:buFont typeface="Wingdings" panose="05000000000000000000" pitchFamily="2" charset="2"/>
              <a:buChar char="Ø"/>
            </a:pPr>
            <a:r>
              <a:rPr lang="en-US" sz="1800" dirty="0"/>
              <a:t>Loans for 0-5 and 30-40 month term has more chance of defaulting, and 5-30 month term less chance of defaulting</a:t>
            </a:r>
          </a:p>
          <a:p>
            <a:pPr>
              <a:buFont typeface="Wingdings" panose="05000000000000000000" pitchFamily="2" charset="2"/>
              <a:buChar char="Ø"/>
            </a:pPr>
            <a:r>
              <a:rPr lang="en-US" sz="1800" dirty="0"/>
              <a:t>As the number of employees in the business increase, chances of defaulting decreases.</a:t>
            </a:r>
          </a:p>
          <a:p>
            <a:pPr>
              <a:buFont typeface="Wingdings" panose="05000000000000000000" pitchFamily="2" charset="2"/>
              <a:buChar char="Ø"/>
            </a:pPr>
            <a:r>
              <a:rPr lang="en-US" sz="1800" dirty="0"/>
              <a:t>Chances of defaulting is least when jobs created is between 10 and 400, highest when greater than 400</a:t>
            </a:r>
          </a:p>
          <a:p>
            <a:pPr>
              <a:buFont typeface="Wingdings" panose="05000000000000000000" pitchFamily="2" charset="2"/>
              <a:buChar char="Ø"/>
            </a:pPr>
            <a:r>
              <a:rPr lang="en-US" sz="1800" dirty="0"/>
              <a:t>If no jobs retained, defaulting is very less, then the chances of defaulting comes down as the jobs increases</a:t>
            </a:r>
          </a:p>
        </p:txBody>
      </p:sp>
      <p:pic>
        <p:nvPicPr>
          <p:cNvPr id="3" name="Picture 2">
            <a:extLst>
              <a:ext uri="{FF2B5EF4-FFF2-40B4-BE49-F238E27FC236}">
                <a16:creationId xmlns:a16="http://schemas.microsoft.com/office/drawing/2014/main" id="{350F4460-2089-4082-9877-A16275613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56314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2167-554E-452E-932F-AB367D7A6D07}"/>
              </a:ext>
            </a:extLst>
          </p:cNvPr>
          <p:cNvSpPr>
            <a:spLocks noGrp="1"/>
          </p:cNvSpPr>
          <p:nvPr>
            <p:ph type="title"/>
          </p:nvPr>
        </p:nvSpPr>
        <p:spPr>
          <a:xfrm>
            <a:off x="838200" y="365125"/>
            <a:ext cx="10515600" cy="337467"/>
          </a:xfrm>
        </p:spPr>
        <p:txBody>
          <a:bodyPr>
            <a:normAutofit fontScale="90000"/>
          </a:bodyPr>
          <a:lstStyle/>
          <a:p>
            <a:r>
              <a:rPr lang="en-IN" b="1" dirty="0">
                <a:solidFill>
                  <a:srgbClr val="0070C0"/>
                </a:solidFill>
              </a:rPr>
              <a:t>EDA</a:t>
            </a:r>
          </a:p>
        </p:txBody>
      </p:sp>
      <p:pic>
        <p:nvPicPr>
          <p:cNvPr id="6" name="Content Placeholder 5">
            <a:extLst>
              <a:ext uri="{FF2B5EF4-FFF2-40B4-BE49-F238E27FC236}">
                <a16:creationId xmlns:a16="http://schemas.microsoft.com/office/drawing/2014/main" id="{B5B31F0C-B92C-4D95-99CF-E4F1E595060A}"/>
              </a:ext>
            </a:extLst>
          </p:cNvPr>
          <p:cNvPicPr>
            <a:picLocks noGrp="1" noChangeAspect="1"/>
          </p:cNvPicPr>
          <p:nvPr>
            <p:ph idx="1"/>
          </p:nvPr>
        </p:nvPicPr>
        <p:blipFill>
          <a:blip r:embed="rId2"/>
          <a:stretch>
            <a:fillRect/>
          </a:stretch>
        </p:blipFill>
        <p:spPr>
          <a:xfrm>
            <a:off x="838200" y="3786742"/>
            <a:ext cx="4923408" cy="2781244"/>
          </a:xfrm>
          <a:prstGeom prst="rect">
            <a:avLst/>
          </a:prstGeom>
        </p:spPr>
      </p:pic>
      <p:pic>
        <p:nvPicPr>
          <p:cNvPr id="4" name="Picture 3">
            <a:extLst>
              <a:ext uri="{FF2B5EF4-FFF2-40B4-BE49-F238E27FC236}">
                <a16:creationId xmlns:a16="http://schemas.microsoft.com/office/drawing/2014/main" id="{15DBB2E2-BD3F-43DE-A4B4-009ED0A2D49B}"/>
              </a:ext>
            </a:extLst>
          </p:cNvPr>
          <p:cNvPicPr>
            <a:picLocks noChangeAspect="1"/>
          </p:cNvPicPr>
          <p:nvPr/>
        </p:nvPicPr>
        <p:blipFill>
          <a:blip r:embed="rId3"/>
          <a:stretch>
            <a:fillRect/>
          </a:stretch>
        </p:blipFill>
        <p:spPr>
          <a:xfrm>
            <a:off x="309028" y="942941"/>
            <a:ext cx="5452580" cy="2486059"/>
          </a:xfrm>
          <a:prstGeom prst="rect">
            <a:avLst/>
          </a:prstGeom>
        </p:spPr>
      </p:pic>
      <p:pic>
        <p:nvPicPr>
          <p:cNvPr id="5" name="Picture 4">
            <a:extLst>
              <a:ext uri="{FF2B5EF4-FFF2-40B4-BE49-F238E27FC236}">
                <a16:creationId xmlns:a16="http://schemas.microsoft.com/office/drawing/2014/main" id="{A5643EB7-FDCD-4511-933B-D94B35BFCDD9}"/>
              </a:ext>
            </a:extLst>
          </p:cNvPr>
          <p:cNvPicPr>
            <a:picLocks noChangeAspect="1"/>
          </p:cNvPicPr>
          <p:nvPr/>
        </p:nvPicPr>
        <p:blipFill>
          <a:blip r:embed="rId4"/>
          <a:stretch>
            <a:fillRect/>
          </a:stretch>
        </p:blipFill>
        <p:spPr>
          <a:xfrm>
            <a:off x="6430395" y="977565"/>
            <a:ext cx="5227676" cy="2451435"/>
          </a:xfrm>
          <a:prstGeom prst="rect">
            <a:avLst/>
          </a:prstGeom>
        </p:spPr>
      </p:pic>
      <p:pic>
        <p:nvPicPr>
          <p:cNvPr id="7" name="Picture 6">
            <a:extLst>
              <a:ext uri="{FF2B5EF4-FFF2-40B4-BE49-F238E27FC236}">
                <a16:creationId xmlns:a16="http://schemas.microsoft.com/office/drawing/2014/main" id="{5539B329-9EE5-4EED-86A1-F515BCD6C656}"/>
              </a:ext>
            </a:extLst>
          </p:cNvPr>
          <p:cNvPicPr>
            <a:picLocks noChangeAspect="1"/>
          </p:cNvPicPr>
          <p:nvPr/>
        </p:nvPicPr>
        <p:blipFill>
          <a:blip r:embed="rId5"/>
          <a:stretch>
            <a:fillRect/>
          </a:stretch>
        </p:blipFill>
        <p:spPr>
          <a:xfrm>
            <a:off x="6430394" y="3827005"/>
            <a:ext cx="5227676" cy="2740982"/>
          </a:xfrm>
          <a:prstGeom prst="rect">
            <a:avLst/>
          </a:prstGeom>
        </p:spPr>
      </p:pic>
      <p:pic>
        <p:nvPicPr>
          <p:cNvPr id="3" name="Picture 2">
            <a:extLst>
              <a:ext uri="{FF2B5EF4-FFF2-40B4-BE49-F238E27FC236}">
                <a16:creationId xmlns:a16="http://schemas.microsoft.com/office/drawing/2014/main" id="{EFEBFB5F-74A8-419C-8D12-1FBF7CD6A1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930202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606</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BANK LOAN DEFAULT  GROUP-4 MENTOR-KARTHIK, DILEEP 08/08/2020</vt:lpstr>
      <vt:lpstr>SUMMARY</vt:lpstr>
      <vt:lpstr>BUSINESS PROBLEM</vt:lpstr>
      <vt:lpstr>PROJECT ARCHITECTURE</vt:lpstr>
      <vt:lpstr>EXPLORATORY DATA ANALYSIS</vt:lpstr>
      <vt:lpstr>DATA SET DETAILS</vt:lpstr>
      <vt:lpstr>EDA</vt:lpstr>
      <vt:lpstr>EDA</vt:lpstr>
      <vt:lpstr>EDA</vt:lpstr>
      <vt:lpstr>                        MODEL BUILDING</vt:lpstr>
      <vt:lpstr>HEATMAP</vt:lpstr>
      <vt:lpstr>TRAINED MODELS</vt:lpstr>
      <vt:lpstr>MODEL SELECTION</vt:lpstr>
      <vt:lpstr>PowerPoint Presentation</vt:lpstr>
      <vt:lpstr>  Challenges Faced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DEFAULT  GROUP-4 MENTOR-KARTHIK 17/07/2020</dc:title>
  <dc:creator>Harikrishnan Nair</dc:creator>
  <cp:lastModifiedBy>Harikrishnan Nair</cp:lastModifiedBy>
  <cp:revision>55</cp:revision>
  <dcterms:created xsi:type="dcterms:W3CDTF">2020-07-17T12:10:04Z</dcterms:created>
  <dcterms:modified xsi:type="dcterms:W3CDTF">2020-08-08T06:25:11Z</dcterms:modified>
</cp:coreProperties>
</file>