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embeddedFontLst>
    <p:embeddedFont>
      <p:font typeface="Gill Sans"/>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h5kDZdurGCRByUHdq9ogyxfjws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8110ED-5295-4AE3-82BE-FF17A7364B48}">
  <a:tblStyle styleId="{9F8110ED-5295-4AE3-82BE-FF17A7364B48}"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EF2E7"/>
          </a:solidFill>
        </a:fill>
      </a:tcStyle>
    </a:wholeTbl>
    <a:band1H>
      <a:tcTxStyle/>
      <a:tcStyle>
        <a:fill>
          <a:solidFill>
            <a:srgbClr val="FCE4CB"/>
          </a:solidFill>
        </a:fill>
      </a:tcStyle>
    </a:band1H>
    <a:band2H>
      <a:tcTxStyle/>
    </a:band2H>
    <a:band1V>
      <a:tcTxStyle/>
      <a:tcStyle>
        <a:fill>
          <a:solidFill>
            <a:srgbClr val="FCE4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910BFE0-4DAC-4184-BB13-E31D2F959E1D}" styleName="Table_1">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2F2"/>
          </a:solidFill>
        </a:fill>
      </a:tcStyle>
    </a:wholeTbl>
    <a:band1H>
      <a:tcTxStyle/>
      <a:tcStyle>
        <a:fill>
          <a:solidFill>
            <a:srgbClr val="CEE4E5"/>
          </a:solidFill>
        </a:fill>
      </a:tcStyle>
    </a:band1H>
    <a:band2H>
      <a:tcTxStyle/>
    </a:band2H>
    <a:band1V>
      <a:tcTxStyle/>
      <a:tcStyle>
        <a:fill>
          <a:solidFill>
            <a:srgbClr val="CEE4E5"/>
          </a:solidFill>
        </a:fill>
      </a:tcStyle>
    </a:band1V>
    <a:band2V>
      <a:tcTxStyle/>
    </a:band2V>
    <a:lastCol>
      <a:tcTxStyle b="on" i="off">
        <a:font>
          <a:latin typeface="Gill Sans MT"/>
          <a:ea typeface="Gill Sans MT"/>
          <a:cs typeface="Gill Sans MT"/>
        </a:font>
        <a:schemeClr val="lt1"/>
      </a:tcTxStyle>
      <a:tcStyle>
        <a:fill>
          <a:solidFill>
            <a:schemeClr val="accent3"/>
          </a:solidFill>
        </a:fill>
      </a:tcStyle>
    </a:lastCol>
    <a:firstCol>
      <a:tcTxStyle b="on" i="off">
        <a:font>
          <a:latin typeface="Gill Sans MT"/>
          <a:ea typeface="Gill Sans MT"/>
          <a:cs typeface="Gill Sans MT"/>
        </a:font>
        <a:schemeClr val="lt1"/>
      </a:tcTxStyle>
      <a:tcStyle>
        <a:fill>
          <a:solidFill>
            <a:schemeClr val="accent3"/>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GillSans-bold.fntdata"/><Relationship Id="rId23" Type="http://schemas.openxmlformats.org/officeDocument/2006/relationships/slide" Target="slides/slide17.xml"/><Relationship Id="rId45" Type="http://schemas.openxmlformats.org/officeDocument/2006/relationships/font" Target="fonts/GillSans-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7" name="Shape 17"/>
        <p:cNvGrpSpPr/>
        <p:nvPr/>
      </p:nvGrpSpPr>
      <p:grpSpPr>
        <a:xfrm>
          <a:off x="0" y="0"/>
          <a:ext cx="0" cy="0"/>
          <a:chOff x="0" y="0"/>
          <a:chExt cx="0" cy="0"/>
        </a:xfrm>
      </p:grpSpPr>
      <p:sp>
        <p:nvSpPr>
          <p:cNvPr id="18" name="Google Shape;18;p42"/>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2"/>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20" name="Google Shape;20;p42"/>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2"/>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2"/>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Gill Sans"/>
                <a:ea typeface="Gill Sans"/>
                <a:cs typeface="Gill Sans"/>
                <a:sym typeface="Gill Sans"/>
              </a:defRPr>
            </a:lvl1pPr>
            <a:lvl2pPr indent="0" lvl="1" marL="0" algn="r">
              <a:spcBef>
                <a:spcPts val="0"/>
              </a:spcBef>
              <a:buNone/>
              <a:defRPr b="0" i="0" sz="1200" u="none" cap="none" strike="noStrike">
                <a:solidFill>
                  <a:schemeClr val="lt2"/>
                </a:solidFill>
                <a:latin typeface="Gill Sans"/>
                <a:ea typeface="Gill Sans"/>
                <a:cs typeface="Gill Sans"/>
                <a:sym typeface="Gill Sans"/>
              </a:defRPr>
            </a:lvl2pPr>
            <a:lvl3pPr indent="0" lvl="2" marL="0" algn="r">
              <a:spcBef>
                <a:spcPts val="0"/>
              </a:spcBef>
              <a:buNone/>
              <a:defRPr b="0" i="0" sz="1200" u="none" cap="none" strike="noStrike">
                <a:solidFill>
                  <a:schemeClr val="lt2"/>
                </a:solidFill>
                <a:latin typeface="Gill Sans"/>
                <a:ea typeface="Gill Sans"/>
                <a:cs typeface="Gill Sans"/>
                <a:sym typeface="Gill Sans"/>
              </a:defRPr>
            </a:lvl3pPr>
            <a:lvl4pPr indent="0" lvl="3" marL="0" algn="r">
              <a:spcBef>
                <a:spcPts val="0"/>
              </a:spcBef>
              <a:buNone/>
              <a:defRPr b="0" i="0" sz="1200" u="none" cap="none" strike="noStrike">
                <a:solidFill>
                  <a:schemeClr val="lt2"/>
                </a:solidFill>
                <a:latin typeface="Gill Sans"/>
                <a:ea typeface="Gill Sans"/>
                <a:cs typeface="Gill Sans"/>
                <a:sym typeface="Gill Sans"/>
              </a:defRPr>
            </a:lvl4pPr>
            <a:lvl5pPr indent="0" lvl="4" marL="0" algn="r">
              <a:spcBef>
                <a:spcPts val="0"/>
              </a:spcBef>
              <a:buNone/>
              <a:defRPr b="0" i="0" sz="1200" u="none" cap="none" strike="noStrike">
                <a:solidFill>
                  <a:schemeClr val="lt2"/>
                </a:solidFill>
                <a:latin typeface="Gill Sans"/>
                <a:ea typeface="Gill Sans"/>
                <a:cs typeface="Gill Sans"/>
                <a:sym typeface="Gill Sans"/>
              </a:defRPr>
            </a:lvl5pPr>
            <a:lvl6pPr indent="0" lvl="5" marL="0" algn="r">
              <a:spcBef>
                <a:spcPts val="0"/>
              </a:spcBef>
              <a:buNone/>
              <a:defRPr b="0" i="0" sz="1200" u="none" cap="none" strike="noStrike">
                <a:solidFill>
                  <a:schemeClr val="lt2"/>
                </a:solidFill>
                <a:latin typeface="Gill Sans"/>
                <a:ea typeface="Gill Sans"/>
                <a:cs typeface="Gill Sans"/>
                <a:sym typeface="Gill Sans"/>
              </a:defRPr>
            </a:lvl6pPr>
            <a:lvl7pPr indent="0" lvl="6" marL="0" algn="r">
              <a:spcBef>
                <a:spcPts val="0"/>
              </a:spcBef>
              <a:buNone/>
              <a:defRPr b="0" i="0" sz="1200" u="none" cap="none" strike="noStrike">
                <a:solidFill>
                  <a:schemeClr val="lt2"/>
                </a:solidFill>
                <a:latin typeface="Gill Sans"/>
                <a:ea typeface="Gill Sans"/>
                <a:cs typeface="Gill Sans"/>
                <a:sym typeface="Gill Sans"/>
              </a:defRPr>
            </a:lvl7pPr>
            <a:lvl8pPr indent="0" lvl="7" marL="0" algn="r">
              <a:spcBef>
                <a:spcPts val="0"/>
              </a:spcBef>
              <a:buNone/>
              <a:defRPr b="0" i="0" sz="1200" u="none" cap="none" strike="noStrike">
                <a:solidFill>
                  <a:schemeClr val="lt2"/>
                </a:solidFill>
                <a:latin typeface="Gill Sans"/>
                <a:ea typeface="Gill Sans"/>
                <a:cs typeface="Gill Sans"/>
                <a:sym typeface="Gill Sans"/>
              </a:defRPr>
            </a:lvl8pPr>
            <a:lvl9pPr indent="0" lvl="8" marL="0" algn="r">
              <a:spcBef>
                <a:spcPts val="0"/>
              </a:spcBef>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23" name="Google Shape;23;p42" title="left scallop shape"/>
          <p:cNvGrpSpPr/>
          <p:nvPr/>
        </p:nvGrpSpPr>
        <p:grpSpPr>
          <a:xfrm>
            <a:off x="0" y="0"/>
            <a:ext cx="2814638" cy="6858000"/>
            <a:chOff x="0" y="0"/>
            <a:chExt cx="2814638" cy="6858000"/>
          </a:xfrm>
        </p:grpSpPr>
        <p:sp>
          <p:nvSpPr>
            <p:cNvPr id="24" name="Google Shape;24;p42"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25" name="Google Shape;25;p42"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1" name="Shape 91"/>
        <p:cNvGrpSpPr/>
        <p:nvPr/>
      </p:nvGrpSpPr>
      <p:grpSpPr>
        <a:xfrm>
          <a:off x="0" y="0"/>
          <a:ext cx="0" cy="0"/>
          <a:chOff x="0" y="0"/>
          <a:chExt cx="0" cy="0"/>
        </a:xfrm>
      </p:grpSpPr>
      <p:sp>
        <p:nvSpPr>
          <p:cNvPr id="92" name="Google Shape;92;p50"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93" name="Google Shape;93;p50"/>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50"/>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95" name="Google Shape;95;p50"/>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96" name="Google Shape;96;p50"/>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0"/>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0"/>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50"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5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51"/>
          <p:cNvSpPr txBox="1"/>
          <p:nvPr>
            <p:ph idx="1" type="body"/>
          </p:nvPr>
        </p:nvSpPr>
        <p:spPr>
          <a:xfrm rot="5400000">
            <a:off x="4544044"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03" name="Google Shape;103;p5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52"/>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52"/>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109" name="Google Shape;109;p5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34" name="Shape 34"/>
        <p:cNvGrpSpPr/>
        <p:nvPr/>
      </p:nvGrpSpPr>
      <p:grpSpPr>
        <a:xfrm>
          <a:off x="0" y="0"/>
          <a:ext cx="0" cy="0"/>
          <a:chOff x="0" y="0"/>
          <a:chExt cx="0" cy="0"/>
        </a:xfrm>
      </p:grpSpPr>
      <p:sp>
        <p:nvSpPr>
          <p:cNvPr id="35" name="Google Shape;35;p43"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36" name="Google Shape;36;p43"/>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3"/>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38" name="Google Shape;38;p43"/>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3"/>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3"/>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5E04"/>
                </a:solidFill>
                <a:latin typeface="Gill Sans"/>
                <a:ea typeface="Gill Sans"/>
                <a:cs typeface="Gill Sans"/>
                <a:sym typeface="Gill Sans"/>
              </a:defRPr>
            </a:lvl1pPr>
            <a:lvl2pPr indent="0" lvl="1" marL="0" algn="r">
              <a:spcBef>
                <a:spcPts val="0"/>
              </a:spcBef>
              <a:buNone/>
              <a:defRPr b="0" i="0" sz="1200" u="none" cap="none" strike="noStrike">
                <a:solidFill>
                  <a:srgbClr val="895E04"/>
                </a:solidFill>
                <a:latin typeface="Gill Sans"/>
                <a:ea typeface="Gill Sans"/>
                <a:cs typeface="Gill Sans"/>
                <a:sym typeface="Gill Sans"/>
              </a:defRPr>
            </a:lvl2pPr>
            <a:lvl3pPr indent="0" lvl="2" marL="0" algn="r">
              <a:spcBef>
                <a:spcPts val="0"/>
              </a:spcBef>
              <a:buNone/>
              <a:defRPr b="0" i="0" sz="1200" u="none" cap="none" strike="noStrike">
                <a:solidFill>
                  <a:srgbClr val="895E04"/>
                </a:solidFill>
                <a:latin typeface="Gill Sans"/>
                <a:ea typeface="Gill Sans"/>
                <a:cs typeface="Gill Sans"/>
                <a:sym typeface="Gill Sans"/>
              </a:defRPr>
            </a:lvl3pPr>
            <a:lvl4pPr indent="0" lvl="3" marL="0" algn="r">
              <a:spcBef>
                <a:spcPts val="0"/>
              </a:spcBef>
              <a:buNone/>
              <a:defRPr b="0" i="0" sz="1200" u="none" cap="none" strike="noStrike">
                <a:solidFill>
                  <a:srgbClr val="895E04"/>
                </a:solidFill>
                <a:latin typeface="Gill Sans"/>
                <a:ea typeface="Gill Sans"/>
                <a:cs typeface="Gill Sans"/>
                <a:sym typeface="Gill Sans"/>
              </a:defRPr>
            </a:lvl4pPr>
            <a:lvl5pPr indent="0" lvl="4" marL="0" algn="r">
              <a:spcBef>
                <a:spcPts val="0"/>
              </a:spcBef>
              <a:buNone/>
              <a:defRPr b="0" i="0" sz="1200" u="none" cap="none" strike="noStrike">
                <a:solidFill>
                  <a:srgbClr val="895E04"/>
                </a:solidFill>
                <a:latin typeface="Gill Sans"/>
                <a:ea typeface="Gill Sans"/>
                <a:cs typeface="Gill Sans"/>
                <a:sym typeface="Gill Sans"/>
              </a:defRPr>
            </a:lvl5pPr>
            <a:lvl6pPr indent="0" lvl="5" marL="0" algn="r">
              <a:spcBef>
                <a:spcPts val="0"/>
              </a:spcBef>
              <a:buNone/>
              <a:defRPr b="0" i="0" sz="1200" u="none" cap="none" strike="noStrike">
                <a:solidFill>
                  <a:srgbClr val="895E04"/>
                </a:solidFill>
                <a:latin typeface="Gill Sans"/>
                <a:ea typeface="Gill Sans"/>
                <a:cs typeface="Gill Sans"/>
                <a:sym typeface="Gill Sans"/>
              </a:defRPr>
            </a:lvl6pPr>
            <a:lvl7pPr indent="0" lvl="6" marL="0" algn="r">
              <a:spcBef>
                <a:spcPts val="0"/>
              </a:spcBef>
              <a:buNone/>
              <a:defRPr b="0" i="0" sz="1200" u="none" cap="none" strike="noStrike">
                <a:solidFill>
                  <a:srgbClr val="895E04"/>
                </a:solidFill>
                <a:latin typeface="Gill Sans"/>
                <a:ea typeface="Gill Sans"/>
                <a:cs typeface="Gill Sans"/>
                <a:sym typeface="Gill Sans"/>
              </a:defRPr>
            </a:lvl7pPr>
            <a:lvl8pPr indent="0" lvl="7" marL="0" algn="r">
              <a:spcBef>
                <a:spcPts val="0"/>
              </a:spcBef>
              <a:buNone/>
              <a:defRPr b="0" i="0" sz="1200" u="none" cap="none" strike="noStrike">
                <a:solidFill>
                  <a:srgbClr val="895E04"/>
                </a:solidFill>
                <a:latin typeface="Gill Sans"/>
                <a:ea typeface="Gill Sans"/>
                <a:cs typeface="Gill Sans"/>
                <a:sym typeface="Gill Sans"/>
              </a:defRPr>
            </a:lvl8pPr>
            <a:lvl9pPr indent="0" lvl="8" marL="0" algn="r">
              <a:spcBef>
                <a:spcPts val="0"/>
              </a:spcBef>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43"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4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4"/>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5" name="Google Shape;45;p4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4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53" name="Shape 53"/>
        <p:cNvGrpSpPr/>
        <p:nvPr/>
      </p:nvGrpSpPr>
      <p:grpSpPr>
        <a:xfrm>
          <a:off x="0" y="0"/>
          <a:ext cx="0" cy="0"/>
          <a:chOff x="0" y="0"/>
          <a:chExt cx="0" cy="0"/>
        </a:xfrm>
      </p:grpSpPr>
      <p:sp>
        <p:nvSpPr>
          <p:cNvPr id="54" name="Google Shape;54;p46"/>
          <p:cNvSpPr/>
          <p:nvPr>
            <p:ph idx="2" type="pic"/>
          </p:nvPr>
        </p:nvSpPr>
        <p:spPr>
          <a:xfrm>
            <a:off x="283464" y="0"/>
            <a:ext cx="7355585" cy="6857999"/>
          </a:xfrm>
          <a:prstGeom prst="rect">
            <a:avLst/>
          </a:prstGeom>
          <a:noFill/>
          <a:ln>
            <a:noFill/>
          </a:ln>
        </p:spPr>
      </p:sp>
      <p:sp>
        <p:nvSpPr>
          <p:cNvPr id="55" name="Google Shape;55;p46"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56" name="Google Shape;56;p46"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6"/>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46"/>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59" name="Google Shape;59;p46"/>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6"/>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6"/>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62" name="Shape 62"/>
        <p:cNvGrpSpPr/>
        <p:nvPr/>
      </p:nvGrpSpPr>
      <p:grpSpPr>
        <a:xfrm>
          <a:off x="0" y="0"/>
          <a:ext cx="0" cy="0"/>
          <a:chOff x="0" y="0"/>
          <a:chExt cx="0" cy="0"/>
        </a:xfrm>
      </p:grpSpPr>
      <p:sp>
        <p:nvSpPr>
          <p:cNvPr id="63" name="Google Shape;63;p41"/>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1"/>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65" name="Google Shape;65;p41"/>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Gill Sans"/>
                <a:ea typeface="Gill Sans"/>
                <a:cs typeface="Gill Sans"/>
                <a:sym typeface="Gill Sans"/>
              </a:defRPr>
            </a:lvl1pPr>
            <a:lvl2pPr indent="0" lvl="1" marL="0" algn="r">
              <a:spcBef>
                <a:spcPts val="0"/>
              </a:spcBef>
              <a:buNone/>
              <a:defRPr b="0" i="0" sz="1200" u="none" cap="none" strike="noStrike">
                <a:solidFill>
                  <a:schemeClr val="lt2"/>
                </a:solidFill>
                <a:latin typeface="Gill Sans"/>
                <a:ea typeface="Gill Sans"/>
                <a:cs typeface="Gill Sans"/>
                <a:sym typeface="Gill Sans"/>
              </a:defRPr>
            </a:lvl2pPr>
            <a:lvl3pPr indent="0" lvl="2" marL="0" algn="r">
              <a:spcBef>
                <a:spcPts val="0"/>
              </a:spcBef>
              <a:buNone/>
              <a:defRPr b="0" i="0" sz="1200" u="none" cap="none" strike="noStrike">
                <a:solidFill>
                  <a:schemeClr val="lt2"/>
                </a:solidFill>
                <a:latin typeface="Gill Sans"/>
                <a:ea typeface="Gill Sans"/>
                <a:cs typeface="Gill Sans"/>
                <a:sym typeface="Gill Sans"/>
              </a:defRPr>
            </a:lvl3pPr>
            <a:lvl4pPr indent="0" lvl="3" marL="0" algn="r">
              <a:spcBef>
                <a:spcPts val="0"/>
              </a:spcBef>
              <a:buNone/>
              <a:defRPr b="0" i="0" sz="1200" u="none" cap="none" strike="noStrike">
                <a:solidFill>
                  <a:schemeClr val="lt2"/>
                </a:solidFill>
                <a:latin typeface="Gill Sans"/>
                <a:ea typeface="Gill Sans"/>
                <a:cs typeface="Gill Sans"/>
                <a:sym typeface="Gill Sans"/>
              </a:defRPr>
            </a:lvl4pPr>
            <a:lvl5pPr indent="0" lvl="4" marL="0" algn="r">
              <a:spcBef>
                <a:spcPts val="0"/>
              </a:spcBef>
              <a:buNone/>
              <a:defRPr b="0" i="0" sz="1200" u="none" cap="none" strike="noStrike">
                <a:solidFill>
                  <a:schemeClr val="lt2"/>
                </a:solidFill>
                <a:latin typeface="Gill Sans"/>
                <a:ea typeface="Gill Sans"/>
                <a:cs typeface="Gill Sans"/>
                <a:sym typeface="Gill Sans"/>
              </a:defRPr>
            </a:lvl5pPr>
            <a:lvl6pPr indent="0" lvl="5" marL="0" algn="r">
              <a:spcBef>
                <a:spcPts val="0"/>
              </a:spcBef>
              <a:buNone/>
              <a:defRPr b="0" i="0" sz="1200" u="none" cap="none" strike="noStrike">
                <a:solidFill>
                  <a:schemeClr val="lt2"/>
                </a:solidFill>
                <a:latin typeface="Gill Sans"/>
                <a:ea typeface="Gill Sans"/>
                <a:cs typeface="Gill Sans"/>
                <a:sym typeface="Gill Sans"/>
              </a:defRPr>
            </a:lvl6pPr>
            <a:lvl7pPr indent="0" lvl="6" marL="0" algn="r">
              <a:spcBef>
                <a:spcPts val="0"/>
              </a:spcBef>
              <a:buNone/>
              <a:defRPr b="0" i="0" sz="1200" u="none" cap="none" strike="noStrike">
                <a:solidFill>
                  <a:schemeClr val="lt2"/>
                </a:solidFill>
                <a:latin typeface="Gill Sans"/>
                <a:ea typeface="Gill Sans"/>
                <a:cs typeface="Gill Sans"/>
                <a:sym typeface="Gill Sans"/>
              </a:defRPr>
            </a:lvl7pPr>
            <a:lvl8pPr indent="0" lvl="7" marL="0" algn="r">
              <a:spcBef>
                <a:spcPts val="0"/>
              </a:spcBef>
              <a:buNone/>
              <a:defRPr b="0" i="0" sz="1200" u="none" cap="none" strike="noStrike">
                <a:solidFill>
                  <a:schemeClr val="lt2"/>
                </a:solidFill>
                <a:latin typeface="Gill Sans"/>
                <a:ea typeface="Gill Sans"/>
                <a:cs typeface="Gill Sans"/>
                <a:sym typeface="Gill Sans"/>
              </a:defRPr>
            </a:lvl8pPr>
            <a:lvl9pPr indent="0" lvl="8" marL="0" algn="r">
              <a:spcBef>
                <a:spcPts val="0"/>
              </a:spcBef>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68" name="Google Shape;68;p41" title="left scallop shape"/>
          <p:cNvGrpSpPr/>
          <p:nvPr/>
        </p:nvGrpSpPr>
        <p:grpSpPr>
          <a:xfrm>
            <a:off x="0" y="0"/>
            <a:ext cx="2814638" cy="6858000"/>
            <a:chOff x="0" y="0"/>
            <a:chExt cx="2814638" cy="6858000"/>
          </a:xfrm>
        </p:grpSpPr>
        <p:sp>
          <p:nvSpPr>
            <p:cNvPr id="69" name="Google Shape;69;p41"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70" name="Google Shape;70;p41"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4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7"/>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74" name="Google Shape;74;p47"/>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75" name="Google Shape;75;p4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48"/>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8"/>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81" name="Google Shape;81;p48"/>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2" name="Google Shape;82;p48"/>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83" name="Google Shape;83;p48"/>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4" name="Google Shape;84;p4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4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2"/>
              </a:buClr>
              <a:buSzPts val="5100"/>
              <a:buFont typeface="Impact"/>
              <a:buNone/>
              <a:defRPr b="0" i="0" sz="5100" u="none" cap="none" strike="noStrike">
                <a:solidFill>
                  <a:schemeClr val="lt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lt2"/>
              </a:buClr>
              <a:buSzPts val="2000"/>
              <a:buFont typeface="Arial"/>
              <a:buChar char="•"/>
              <a:defRPr b="0" i="0" sz="2000" u="none" cap="none" strike="noStrike">
                <a:solidFill>
                  <a:srgbClr val="FEFEFE"/>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lt2"/>
              </a:buClr>
              <a:buSzPts val="1800"/>
              <a:buFont typeface="Gill Sans"/>
              <a:buChar char="–"/>
              <a:defRPr b="0" i="0" sz="1800" u="none" cap="none" strike="noStrike">
                <a:solidFill>
                  <a:srgbClr val="FEFEFE"/>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lt2"/>
              </a:buClr>
              <a:buSzPts val="1600"/>
              <a:buFont typeface="Arial"/>
              <a:buChar char="•"/>
              <a:defRPr b="0" i="0" sz="1600" u="none" cap="none" strike="noStrike">
                <a:solidFill>
                  <a:srgbClr val="FEFEFE"/>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lt2"/>
              </a:buClr>
              <a:buSzPts val="1400"/>
              <a:buFont typeface="Gill Sans"/>
              <a:buChar char="–"/>
              <a:defRPr b="0" i="0" sz="1400" u="none" cap="none" strike="noStrike">
                <a:solidFill>
                  <a:srgbClr val="FEFEFE"/>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lt2"/>
              </a:buClr>
              <a:buSzPts val="1400"/>
              <a:buFont typeface="Arial"/>
              <a:buChar char="•"/>
              <a:defRPr b="0" i="0" sz="1400" u="none" cap="none" strike="noStrike">
                <a:solidFill>
                  <a:srgbClr val="FEFEFE"/>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lt2"/>
              </a:buClr>
              <a:buSzPts val="1400"/>
              <a:buFont typeface="Gill Sans"/>
              <a:buChar char="–"/>
              <a:defRPr b="0" i="0" sz="1400" u="none" cap="none" strike="noStrike">
                <a:solidFill>
                  <a:srgbClr val="FEFEFE"/>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lt2"/>
              </a:buClr>
              <a:buSzPts val="1400"/>
              <a:buFont typeface="Arial"/>
              <a:buChar char="•"/>
              <a:defRPr b="0" i="0" sz="1400" u="none" cap="none" strike="noStrike">
                <a:solidFill>
                  <a:srgbClr val="FEFEFE"/>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lt2"/>
              </a:buClr>
              <a:buSzPts val="1400"/>
              <a:buFont typeface="Gill Sans"/>
              <a:buChar char="–"/>
              <a:defRPr b="0" i="0" sz="1400" u="none" cap="none" strike="noStrike">
                <a:solidFill>
                  <a:srgbClr val="FEFEFE"/>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lt2"/>
              </a:buClr>
              <a:buSzPts val="1400"/>
              <a:buFont typeface="Arial"/>
              <a:buChar char="•"/>
              <a:defRPr b="0" i="0" sz="1400" u="none" cap="none" strike="noStrike">
                <a:solidFill>
                  <a:srgbClr val="FEFEFE"/>
                </a:solidFill>
                <a:latin typeface="Gill Sans"/>
                <a:ea typeface="Gill Sans"/>
                <a:cs typeface="Gill Sans"/>
                <a:sym typeface="Gill Sans"/>
              </a:defRPr>
            </a:lvl9pPr>
          </a:lstStyle>
          <a:p/>
        </p:txBody>
      </p:sp>
      <p:sp>
        <p:nvSpPr>
          <p:cNvPr id="12" name="Google Shape;12;p40"/>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40"/>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EFEFE"/>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4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EFEFE"/>
                </a:solidFill>
                <a:latin typeface="Gill Sans"/>
                <a:ea typeface="Gill Sans"/>
                <a:cs typeface="Gill Sans"/>
                <a:sym typeface="Gill Sans"/>
              </a:defRPr>
            </a:lvl1pPr>
            <a:lvl2pPr indent="0" lvl="1" marL="0" marR="0" rtl="0" algn="r">
              <a:spcBef>
                <a:spcPts val="0"/>
              </a:spcBef>
              <a:buNone/>
              <a:defRPr b="0" i="0" sz="1200" u="none" cap="none" strike="noStrike">
                <a:solidFill>
                  <a:srgbClr val="FEFEFE"/>
                </a:solidFill>
                <a:latin typeface="Gill Sans"/>
                <a:ea typeface="Gill Sans"/>
                <a:cs typeface="Gill Sans"/>
                <a:sym typeface="Gill Sans"/>
              </a:defRPr>
            </a:lvl2pPr>
            <a:lvl3pPr indent="0" lvl="2" marL="0" marR="0" rtl="0" algn="r">
              <a:spcBef>
                <a:spcPts val="0"/>
              </a:spcBef>
              <a:buNone/>
              <a:defRPr b="0" i="0" sz="1200" u="none" cap="none" strike="noStrike">
                <a:solidFill>
                  <a:srgbClr val="FEFEFE"/>
                </a:solidFill>
                <a:latin typeface="Gill Sans"/>
                <a:ea typeface="Gill Sans"/>
                <a:cs typeface="Gill Sans"/>
                <a:sym typeface="Gill Sans"/>
              </a:defRPr>
            </a:lvl3pPr>
            <a:lvl4pPr indent="0" lvl="3" marL="0" marR="0" rtl="0" algn="r">
              <a:spcBef>
                <a:spcPts val="0"/>
              </a:spcBef>
              <a:buNone/>
              <a:defRPr b="0" i="0" sz="1200" u="none" cap="none" strike="noStrike">
                <a:solidFill>
                  <a:srgbClr val="FEFEFE"/>
                </a:solidFill>
                <a:latin typeface="Gill Sans"/>
                <a:ea typeface="Gill Sans"/>
                <a:cs typeface="Gill Sans"/>
                <a:sym typeface="Gill Sans"/>
              </a:defRPr>
            </a:lvl4pPr>
            <a:lvl5pPr indent="0" lvl="4" marL="0" marR="0" rtl="0" algn="r">
              <a:spcBef>
                <a:spcPts val="0"/>
              </a:spcBef>
              <a:buNone/>
              <a:defRPr b="0" i="0" sz="1200" u="none" cap="none" strike="noStrike">
                <a:solidFill>
                  <a:srgbClr val="FEFEFE"/>
                </a:solidFill>
                <a:latin typeface="Gill Sans"/>
                <a:ea typeface="Gill Sans"/>
                <a:cs typeface="Gill Sans"/>
                <a:sym typeface="Gill Sans"/>
              </a:defRPr>
            </a:lvl5pPr>
            <a:lvl6pPr indent="0" lvl="5" marL="0" marR="0" rtl="0" algn="r">
              <a:spcBef>
                <a:spcPts val="0"/>
              </a:spcBef>
              <a:buNone/>
              <a:defRPr b="0" i="0" sz="1200" u="none" cap="none" strike="noStrike">
                <a:solidFill>
                  <a:srgbClr val="FEFEFE"/>
                </a:solidFill>
                <a:latin typeface="Gill Sans"/>
                <a:ea typeface="Gill Sans"/>
                <a:cs typeface="Gill Sans"/>
                <a:sym typeface="Gill Sans"/>
              </a:defRPr>
            </a:lvl6pPr>
            <a:lvl7pPr indent="0" lvl="6" marL="0" marR="0" rtl="0" algn="r">
              <a:spcBef>
                <a:spcPts val="0"/>
              </a:spcBef>
              <a:buNone/>
              <a:defRPr b="0" i="0" sz="1200" u="none" cap="none" strike="noStrike">
                <a:solidFill>
                  <a:srgbClr val="FEFEFE"/>
                </a:solidFill>
                <a:latin typeface="Gill Sans"/>
                <a:ea typeface="Gill Sans"/>
                <a:cs typeface="Gill Sans"/>
                <a:sym typeface="Gill Sans"/>
              </a:defRPr>
            </a:lvl7pPr>
            <a:lvl8pPr indent="0" lvl="7" marL="0" marR="0" rtl="0" algn="r">
              <a:spcBef>
                <a:spcPts val="0"/>
              </a:spcBef>
              <a:buNone/>
              <a:defRPr b="0" i="0" sz="1200" u="none" cap="none" strike="noStrike">
                <a:solidFill>
                  <a:srgbClr val="FEFEFE"/>
                </a:solidFill>
                <a:latin typeface="Gill Sans"/>
                <a:ea typeface="Gill Sans"/>
                <a:cs typeface="Gill Sans"/>
                <a:sym typeface="Gill Sans"/>
              </a:defRPr>
            </a:lvl8pPr>
            <a:lvl9pPr indent="0" lvl="8" marL="0" marR="0" rtl="0" algn="r">
              <a:spcBef>
                <a:spcPts val="0"/>
              </a:spcBef>
              <a:buNone/>
              <a:defRPr b="0" i="0" sz="1200" u="none" cap="none" strike="noStrike">
                <a:solidFill>
                  <a:srgbClr val="FEFEFE"/>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0"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lt2"/>
          </a:solidFill>
          <a:ln>
            <a:noFill/>
          </a:ln>
        </p:spPr>
      </p:sp>
      <p:sp>
        <p:nvSpPr>
          <p:cNvPr id="16" name="Google Shape;16;p40"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 name="Shape 26"/>
        <p:cNvGrpSpPr/>
        <p:nvPr/>
      </p:nvGrpSpPr>
      <p:grpSpPr>
        <a:xfrm>
          <a:off x="0" y="0"/>
          <a:ext cx="0" cy="0"/>
          <a:chOff x="0" y="0"/>
          <a:chExt cx="0" cy="0"/>
        </a:xfrm>
      </p:grpSpPr>
      <p:sp>
        <p:nvSpPr>
          <p:cNvPr id="27" name="Google Shape;27;p3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39"/>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29" name="Google Shape;29;p3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0" name="Google Shape;30;p3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1" name="Google Shape;31;p3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39"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33" name="Google Shape;33;p39"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6.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type="title"/>
          </p:nvPr>
        </p:nvSpPr>
        <p:spPr>
          <a:xfrm>
            <a:off x="2124364" y="157018"/>
            <a:ext cx="9836727" cy="186800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C000"/>
              </a:buClr>
              <a:buSzPts val="2800"/>
              <a:buFont typeface="Times New Roman"/>
              <a:buNone/>
            </a:pPr>
            <a:r>
              <a:rPr b="1" i="0" lang="en-US" sz="2800" u="none" strike="noStrike">
                <a:solidFill>
                  <a:srgbClr val="FFC000"/>
                </a:solidFill>
                <a:latin typeface="Times New Roman"/>
                <a:ea typeface="Times New Roman"/>
                <a:cs typeface="Times New Roman"/>
                <a:sym typeface="Times New Roman"/>
              </a:rPr>
              <a:t>EFFICIENT AUCTION PRICE  PREDICTION USING MACHINE LEARNING FOR IPL TOURNAMENT</a:t>
            </a:r>
            <a:endParaRPr sz="2800">
              <a:solidFill>
                <a:srgbClr val="FFC000"/>
              </a:solidFill>
            </a:endParaRPr>
          </a:p>
        </p:txBody>
      </p:sp>
      <p:sp>
        <p:nvSpPr>
          <p:cNvPr id="117" name="Google Shape;117;p1"/>
          <p:cNvSpPr txBox="1"/>
          <p:nvPr>
            <p:ph idx="1" type="body"/>
          </p:nvPr>
        </p:nvSpPr>
        <p:spPr>
          <a:xfrm>
            <a:off x="3906982" y="4425705"/>
            <a:ext cx="6271491" cy="2179781"/>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b="1" i="0" lang="en-US" sz="1800" u="none" strike="noStrike">
                <a:solidFill>
                  <a:srgbClr val="FFC000"/>
                </a:solidFill>
                <a:latin typeface="Times New Roman"/>
                <a:ea typeface="Times New Roman"/>
                <a:cs typeface="Times New Roman"/>
                <a:sym typeface="Times New Roman"/>
              </a:rPr>
              <a:t>DEPARTMENT OF COMPUTER SCIENCE</a:t>
            </a:r>
            <a:endParaRPr b="0" sz="1800">
              <a:solidFill>
                <a:srgbClr val="FFC000"/>
              </a:solidFill>
            </a:endParaRPr>
          </a:p>
          <a:p>
            <a:pPr indent="0" lvl="0" marL="0" rtl="0" algn="ctr">
              <a:lnSpc>
                <a:spcPct val="100000"/>
              </a:lnSpc>
              <a:spcBef>
                <a:spcPts val="0"/>
              </a:spcBef>
              <a:spcAft>
                <a:spcPts val="0"/>
              </a:spcAft>
              <a:buSzPts val="1800"/>
              <a:buNone/>
            </a:pPr>
            <a:r>
              <a:rPr b="1" i="0" lang="en-US" sz="1800" u="none" strike="noStrike">
                <a:solidFill>
                  <a:srgbClr val="FFC000"/>
                </a:solidFill>
                <a:latin typeface="Times New Roman"/>
                <a:ea typeface="Times New Roman"/>
                <a:cs typeface="Times New Roman"/>
                <a:sym typeface="Times New Roman"/>
              </a:rPr>
              <a:t>UNIVERSITY OF KERALA</a:t>
            </a:r>
            <a:endParaRPr b="0" sz="1800">
              <a:solidFill>
                <a:srgbClr val="FFC000"/>
              </a:solidFill>
            </a:endParaRPr>
          </a:p>
          <a:p>
            <a:pPr indent="0" lvl="0" marL="0" rtl="0" algn="ctr">
              <a:lnSpc>
                <a:spcPct val="100000"/>
              </a:lnSpc>
              <a:spcBef>
                <a:spcPts val="0"/>
              </a:spcBef>
              <a:spcAft>
                <a:spcPts val="0"/>
              </a:spcAft>
              <a:buSzPts val="1800"/>
              <a:buNone/>
            </a:pPr>
            <a:r>
              <a:rPr b="1" i="0" lang="en-US" sz="1800" u="none" strike="noStrike">
                <a:solidFill>
                  <a:srgbClr val="FFC000"/>
                </a:solidFill>
                <a:latin typeface="Times New Roman"/>
                <a:ea typeface="Times New Roman"/>
                <a:cs typeface="Times New Roman"/>
                <a:sym typeface="Times New Roman"/>
              </a:rPr>
              <a:t>THIRUVANANTHAPURAM</a:t>
            </a:r>
            <a:endParaRPr b="0" sz="1800">
              <a:solidFill>
                <a:srgbClr val="FFC000"/>
              </a:solidFill>
            </a:endParaRPr>
          </a:p>
          <a:p>
            <a:pPr indent="0" lvl="0" marL="0" rtl="0" algn="ctr">
              <a:lnSpc>
                <a:spcPct val="100000"/>
              </a:lnSpc>
              <a:spcBef>
                <a:spcPts val="0"/>
              </a:spcBef>
              <a:spcAft>
                <a:spcPts val="0"/>
              </a:spcAft>
              <a:buSzPts val="1800"/>
              <a:buNone/>
            </a:pPr>
            <a:br>
              <a:rPr b="0" lang="en-US" sz="1800">
                <a:solidFill>
                  <a:srgbClr val="FFC000"/>
                </a:solidFill>
              </a:rPr>
            </a:br>
            <a:r>
              <a:rPr b="1" lang="en-US" sz="1800">
                <a:solidFill>
                  <a:srgbClr val="FFC000"/>
                </a:solidFill>
                <a:latin typeface="Times New Roman"/>
                <a:ea typeface="Times New Roman"/>
                <a:cs typeface="Times New Roman"/>
                <a:sym typeface="Times New Roman"/>
              </a:rPr>
              <a:t>07</a:t>
            </a:r>
            <a:r>
              <a:rPr b="1" i="0" lang="en-US" sz="1800" u="none" strike="noStrike">
                <a:solidFill>
                  <a:srgbClr val="FFC000"/>
                </a:solidFill>
                <a:latin typeface="Times New Roman"/>
                <a:ea typeface="Times New Roman"/>
                <a:cs typeface="Times New Roman"/>
                <a:sym typeface="Times New Roman"/>
              </a:rPr>
              <a:t>-08-2023</a:t>
            </a:r>
            <a:endParaRPr b="0" sz="1800">
              <a:solidFill>
                <a:srgbClr val="FFC000"/>
              </a:solidFill>
            </a:endParaRPr>
          </a:p>
          <a:p>
            <a:pPr indent="0" lvl="0" marL="0" rtl="0" algn="l">
              <a:lnSpc>
                <a:spcPct val="100000"/>
              </a:lnSpc>
              <a:spcBef>
                <a:spcPts val="700"/>
              </a:spcBef>
              <a:spcAft>
                <a:spcPts val="0"/>
              </a:spcAft>
              <a:buSzPts val="1800"/>
              <a:buNone/>
            </a:pPr>
            <a:br>
              <a:rPr b="0" lang="en-US" sz="1800"/>
            </a:br>
            <a:endParaRPr sz="1800"/>
          </a:p>
          <a:p>
            <a:pPr indent="0" lvl="0" marL="0" rtl="0" algn="l">
              <a:lnSpc>
                <a:spcPct val="100000"/>
              </a:lnSpc>
              <a:spcBef>
                <a:spcPts val="700"/>
              </a:spcBef>
              <a:spcAft>
                <a:spcPts val="0"/>
              </a:spcAft>
              <a:buSzPts val="1800"/>
              <a:buNone/>
            </a:pPr>
            <a:r>
              <a:t/>
            </a:r>
            <a:endParaRPr sz="1800"/>
          </a:p>
        </p:txBody>
      </p:sp>
      <p:sp>
        <p:nvSpPr>
          <p:cNvPr id="118" name="Google Shape;118;p1"/>
          <p:cNvSpPr txBox="1"/>
          <p:nvPr/>
        </p:nvSpPr>
        <p:spPr>
          <a:xfrm>
            <a:off x="2698681" y="2717873"/>
            <a:ext cx="9493319" cy="1014983"/>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cap="none" strike="noStrike">
                <a:solidFill>
                  <a:srgbClr val="FFC000"/>
                </a:solidFill>
                <a:latin typeface="Times New Roman"/>
                <a:ea typeface="Times New Roman"/>
                <a:cs typeface="Times New Roman"/>
                <a:sym typeface="Times New Roman"/>
              </a:rPr>
              <a:t>SHAHAL AHAMMED K</a:t>
            </a:r>
            <a:r>
              <a:rPr b="0" i="0" lang="en-US" sz="2000" u="none" cap="none" strike="noStrike">
                <a:solidFill>
                  <a:srgbClr val="FFC000"/>
                </a:solidFill>
                <a:latin typeface="Times New Roman"/>
                <a:ea typeface="Times New Roman"/>
                <a:cs typeface="Times New Roman"/>
                <a:sym typeface="Times New Roman"/>
              </a:rPr>
              <a:t>                      </a:t>
            </a:r>
            <a:r>
              <a:rPr b="1" i="0" lang="en-US" sz="2000" u="none" cap="none" strike="noStrike">
                <a:solidFill>
                  <a:srgbClr val="FFC000"/>
                </a:solidFill>
                <a:latin typeface="Times New Roman"/>
                <a:ea typeface="Times New Roman"/>
                <a:cs typeface="Times New Roman"/>
                <a:sym typeface="Times New Roman"/>
              </a:rPr>
              <a:t>DR.ASWATHY A L</a:t>
            </a:r>
            <a:endParaRPr b="0" i="0" sz="2000" u="none" cap="none" strike="noStrike">
              <a:solidFill>
                <a:srgbClr val="FFC000"/>
              </a:solidFill>
              <a:latin typeface="Gill Sans"/>
              <a:ea typeface="Gill Sans"/>
              <a:cs typeface="Gill Sans"/>
              <a:sym typeface="Gill Sans"/>
            </a:endParaRPr>
          </a:p>
          <a:p>
            <a:pPr indent="457200" lvl="0" marL="0" marR="0" rtl="0" algn="l">
              <a:lnSpc>
                <a:spcPct val="100000"/>
              </a:lnSpc>
              <a:spcBef>
                <a:spcPts val="0"/>
              </a:spcBef>
              <a:spcAft>
                <a:spcPts val="0"/>
              </a:spcAft>
              <a:buClr>
                <a:schemeClr val="lt2"/>
              </a:buClr>
              <a:buSzPts val="2000"/>
              <a:buFont typeface="Arial"/>
              <a:buNone/>
            </a:pPr>
            <a:r>
              <a:rPr b="0" i="0" lang="en-US" sz="2000" u="none" cap="none" strike="noStrike">
                <a:solidFill>
                  <a:srgbClr val="FFC000"/>
                </a:solidFill>
                <a:latin typeface="Times New Roman"/>
                <a:ea typeface="Times New Roman"/>
                <a:cs typeface="Times New Roman"/>
                <a:sym typeface="Times New Roman"/>
              </a:rPr>
              <a:t>      MSC AI                             PROJECT SUPERVISOR </a:t>
            </a:r>
            <a:endParaRPr b="0" i="0" sz="2000" u="none" cap="none" strike="noStrike">
              <a:solidFill>
                <a:srgbClr val="FFC000"/>
              </a:solidFill>
              <a:latin typeface="Gill Sans"/>
              <a:ea typeface="Gill Sans"/>
              <a:cs typeface="Gill Sans"/>
              <a:sym typeface="Gill Sans"/>
            </a:endParaRPr>
          </a:p>
          <a:p>
            <a:pPr indent="0" lvl="0" marL="0" marR="0" rtl="0" algn="l">
              <a:lnSpc>
                <a:spcPct val="100000"/>
              </a:lnSpc>
              <a:spcBef>
                <a:spcPts val="700"/>
              </a:spcBef>
              <a:spcAft>
                <a:spcPts val="0"/>
              </a:spcAft>
              <a:buClr>
                <a:schemeClr val="lt2"/>
              </a:buClr>
              <a:buSzPts val="2000"/>
              <a:buFont typeface="Arial"/>
              <a:buNone/>
            </a:pPr>
            <a:br>
              <a:rPr b="0" i="0" lang="en-US" sz="2000" u="none" cap="none" strike="noStrike">
                <a:solidFill>
                  <a:srgbClr val="FFC000"/>
                </a:solidFill>
                <a:latin typeface="Gill Sans"/>
                <a:ea typeface="Gill Sans"/>
                <a:cs typeface="Gill Sans"/>
                <a:sym typeface="Gill Sans"/>
              </a:rPr>
            </a:br>
            <a:endParaRPr b="1" i="0" sz="2000" u="none" cap="none" strike="noStrike">
              <a:solidFill>
                <a:srgbClr val="FFC000"/>
              </a:solidFill>
              <a:latin typeface="Gill Sans"/>
              <a:ea typeface="Gill Sans"/>
              <a:cs typeface="Gill Sans"/>
              <a:sym typeface="Gill Sans"/>
            </a:endParaRPr>
          </a:p>
        </p:txBody>
      </p:sp>
      <p:sp>
        <p:nvSpPr>
          <p:cNvPr id="119" name="Google Shape;119;p1"/>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ph idx="1" type="body"/>
          </p:nvPr>
        </p:nvSpPr>
        <p:spPr>
          <a:xfrm>
            <a:off x="1251678" y="461818"/>
            <a:ext cx="10178322" cy="5643418"/>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10000"/>
              </a:lnSpc>
              <a:spcBef>
                <a:spcPts val="0"/>
              </a:spcBef>
              <a:spcAft>
                <a:spcPts val="0"/>
              </a:spcAft>
              <a:buSzPts val="2800"/>
              <a:buNone/>
            </a:pPr>
            <a:r>
              <a:rPr b="1" i="0" lang="en-US" sz="2800" u="none" strike="noStrike">
                <a:solidFill>
                  <a:srgbClr val="FFC000"/>
                </a:solidFill>
                <a:latin typeface="Times New Roman"/>
                <a:ea typeface="Times New Roman"/>
                <a:cs typeface="Times New Roman"/>
                <a:sym typeface="Times New Roman"/>
              </a:rPr>
              <a:t>Prediction Of Player Price In IPL Auction Using Machine Learning Regression Algorithms</a:t>
            </a:r>
            <a:endParaRPr/>
          </a:p>
          <a:p>
            <a:pPr indent="0" lvl="0" marL="0" rtl="0" algn="ctr">
              <a:lnSpc>
                <a:spcPct val="110000"/>
              </a:lnSpc>
              <a:spcBef>
                <a:spcPts val="0"/>
              </a:spcBef>
              <a:spcAft>
                <a:spcPts val="0"/>
              </a:spcAft>
              <a:buSzPts val="2400"/>
              <a:buNone/>
            </a:pPr>
            <a:r>
              <a:t/>
            </a:r>
            <a:endParaRPr b="1" sz="2400">
              <a:solidFill>
                <a:srgbClr val="FFC000"/>
              </a:solidFill>
              <a:latin typeface="Times New Roman"/>
              <a:ea typeface="Times New Roman"/>
              <a:cs typeface="Times New Roman"/>
              <a:sym typeface="Times New Roman"/>
            </a:endParaRPr>
          </a:p>
          <a:p>
            <a:pPr indent="-228600" lvl="0" marL="228600" rtl="0" algn="l">
              <a:lnSpc>
                <a:spcPct val="110000"/>
              </a:lnSpc>
              <a:spcBef>
                <a:spcPts val="700"/>
              </a:spcBef>
              <a:spcAft>
                <a:spcPts val="0"/>
              </a:spcAft>
              <a:buSzPts val="2400"/>
              <a:buChar char="•"/>
            </a:pPr>
            <a:r>
              <a:rPr b="0" i="0" lang="en-US" sz="2400" u="none" strike="noStrike">
                <a:solidFill>
                  <a:srgbClr val="000000"/>
                </a:solidFill>
                <a:latin typeface="Times New Roman"/>
                <a:ea typeface="Times New Roman"/>
                <a:cs typeface="Times New Roman"/>
                <a:sym typeface="Times New Roman"/>
              </a:rPr>
              <a:t>In the study, a comparison of machine learning models was conducted, including the Decision Tree Regressor, K-Nearest Neighbors (KNN), Linear Regression, Stochastic Logistic Regression, Random Forest Regressor, and Support Vector Regression (SVR)..</a:t>
            </a:r>
            <a:endParaRPr/>
          </a:p>
          <a:p>
            <a:pPr indent="-228600" lvl="0" marL="228600" rtl="0" algn="l">
              <a:lnSpc>
                <a:spcPct val="110000"/>
              </a:lnSpc>
              <a:spcBef>
                <a:spcPts val="700"/>
              </a:spcBef>
              <a:spcAft>
                <a:spcPts val="0"/>
              </a:spcAft>
              <a:buSzPts val="2400"/>
              <a:buChar char="•"/>
            </a:pPr>
            <a:r>
              <a:rPr b="0" i="0" lang="en-US" sz="2400" u="none" strike="noStrike">
                <a:solidFill>
                  <a:srgbClr val="000000"/>
                </a:solidFill>
                <a:latin typeface="Times New Roman"/>
                <a:ea typeface="Times New Roman"/>
                <a:cs typeface="Times New Roman"/>
                <a:sym typeface="Times New Roman"/>
              </a:rPr>
              <a:t>Concluded that SVR is the best model for batsmen and Linear regression is the best model for bowlers.</a:t>
            </a:r>
            <a:endParaRPr/>
          </a:p>
          <a:p>
            <a:pPr indent="-228600" lvl="0" marL="228600" rtl="0" algn="l">
              <a:lnSpc>
                <a:spcPct val="110000"/>
              </a:lnSpc>
              <a:spcBef>
                <a:spcPts val="700"/>
              </a:spcBef>
              <a:spcAft>
                <a:spcPts val="0"/>
              </a:spcAft>
              <a:buSzPts val="2400"/>
              <a:buChar char="•"/>
            </a:pPr>
            <a:r>
              <a:rPr b="0" i="0" lang="en-US" sz="2400" u="none" strike="noStrike">
                <a:solidFill>
                  <a:srgbClr val="000000"/>
                </a:solidFill>
                <a:latin typeface="Times New Roman"/>
                <a:ea typeface="Times New Roman"/>
                <a:cs typeface="Times New Roman"/>
                <a:sym typeface="Times New Roman"/>
              </a:rPr>
              <a:t>Work estimated the players’ selling price using their past performance parameters like runs, balls, innings, wickets and matches played. </a:t>
            </a:r>
            <a:endParaRPr/>
          </a:p>
          <a:p>
            <a:pPr indent="-228600" lvl="0" marL="228600" rtl="0" algn="l">
              <a:lnSpc>
                <a:spcPct val="110000"/>
              </a:lnSpc>
              <a:spcBef>
                <a:spcPts val="700"/>
              </a:spcBef>
              <a:spcAft>
                <a:spcPts val="0"/>
              </a:spcAft>
              <a:buSzPts val="2400"/>
              <a:buChar char="•"/>
            </a:pPr>
            <a:r>
              <a:rPr b="0" i="0" lang="en-US" sz="2400">
                <a:solidFill>
                  <a:schemeClr val="dk1"/>
                </a:solidFill>
                <a:latin typeface="Times New Roman"/>
                <a:ea typeface="Times New Roman"/>
                <a:cs typeface="Times New Roman"/>
                <a:sym typeface="Times New Roman"/>
              </a:rPr>
              <a:t>Many features are not considered as important for prediction, such as experience, popularity, etc.</a:t>
            </a:r>
            <a:endParaRPr sz="2400">
              <a:solidFill>
                <a:schemeClr val="dk1"/>
              </a:solidFill>
              <a:latin typeface="Times New Roman"/>
              <a:ea typeface="Times New Roman"/>
              <a:cs typeface="Times New Roman"/>
              <a:sym typeface="Times New Roman"/>
            </a:endParaRPr>
          </a:p>
        </p:txBody>
      </p:sp>
      <p:sp>
        <p:nvSpPr>
          <p:cNvPr id="197" name="Google Shape;197;p1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idx="1" type="body"/>
          </p:nvPr>
        </p:nvSpPr>
        <p:spPr>
          <a:xfrm>
            <a:off x="1251678" y="702528"/>
            <a:ext cx="10178322" cy="5586760"/>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2800"/>
              <a:buNone/>
            </a:pPr>
            <a:r>
              <a:rPr b="0" i="0" lang="en-US" sz="2800" u="none" strike="noStrike">
                <a:solidFill>
                  <a:srgbClr val="233A44"/>
                </a:solidFill>
                <a:latin typeface="Calibri"/>
                <a:ea typeface="Calibri"/>
                <a:cs typeface="Calibri"/>
                <a:sym typeface="Calibri"/>
              </a:rPr>
              <a:t> </a:t>
            </a:r>
            <a:r>
              <a:rPr b="1" i="0" lang="en-US" sz="2800" u="none" strike="noStrike">
                <a:solidFill>
                  <a:schemeClr val="accent1"/>
                </a:solidFill>
                <a:latin typeface="Times New Roman"/>
                <a:ea typeface="Times New Roman"/>
                <a:cs typeface="Times New Roman"/>
                <a:sym typeface="Times New Roman"/>
              </a:rPr>
              <a:t>AHP-Neural Network Based Player Price Estimation in IPL </a:t>
            </a:r>
            <a:endParaRPr b="1">
              <a:solidFill>
                <a:schemeClr val="accent1"/>
              </a:solidFill>
              <a:latin typeface="Times New Roman"/>
              <a:ea typeface="Times New Roman"/>
              <a:cs typeface="Times New Roman"/>
              <a:sym typeface="Times New Roman"/>
            </a:endParaRPr>
          </a:p>
          <a:p>
            <a:pPr indent="0" lvl="0" marL="0" rtl="0" algn="ctr">
              <a:lnSpc>
                <a:spcPct val="110000"/>
              </a:lnSpc>
              <a:spcBef>
                <a:spcPts val="0"/>
              </a:spcBef>
              <a:spcAft>
                <a:spcPts val="0"/>
              </a:spcAft>
              <a:buSzPts val="2000"/>
              <a:buNone/>
            </a:pPr>
            <a:r>
              <a:t/>
            </a:r>
            <a:endParaRPr b="1">
              <a:solidFill>
                <a:schemeClr val="accent1"/>
              </a:solidFill>
              <a:latin typeface="Times New Roman"/>
              <a:ea typeface="Times New Roman"/>
              <a:cs typeface="Times New Roman"/>
              <a:sym typeface="Times New Roman"/>
            </a:endParaRPr>
          </a:p>
          <a:p>
            <a:pPr indent="0" lvl="0" marL="0" rtl="0" algn="ctr">
              <a:lnSpc>
                <a:spcPct val="110000"/>
              </a:lnSpc>
              <a:spcBef>
                <a:spcPts val="0"/>
              </a:spcBef>
              <a:spcAft>
                <a:spcPts val="0"/>
              </a:spcAft>
              <a:buSzPts val="2000"/>
              <a:buNone/>
            </a:pPr>
            <a:r>
              <a:t/>
            </a:r>
            <a:endParaRPr b="1">
              <a:solidFill>
                <a:schemeClr val="accent1"/>
              </a:solidFill>
              <a:latin typeface="Times New Roman"/>
              <a:ea typeface="Times New Roman"/>
              <a:cs typeface="Times New Roman"/>
              <a:sym typeface="Times New Roman"/>
            </a:endParaRPr>
          </a:p>
          <a:p>
            <a:pPr indent="-228600" lvl="0" marL="228600" rtl="0" algn="l">
              <a:lnSpc>
                <a:spcPct val="110000"/>
              </a:lnSpc>
              <a:spcBef>
                <a:spcPts val="700"/>
              </a:spcBef>
              <a:spcAft>
                <a:spcPts val="0"/>
              </a:spcAft>
              <a:buSzPts val="2400"/>
              <a:buChar char="•"/>
            </a:pPr>
            <a:r>
              <a:rPr b="0" i="0" lang="en-US" sz="2400" u="none" strike="noStrike">
                <a:solidFill>
                  <a:srgbClr val="000000"/>
                </a:solidFill>
                <a:latin typeface="Times New Roman"/>
                <a:ea typeface="Times New Roman"/>
                <a:cs typeface="Times New Roman"/>
                <a:sym typeface="Times New Roman"/>
              </a:rPr>
              <a:t>This study has developed an intelligent model for estimating player prices by using a combination of the Analytic Hierarchy Process (AHP) and Artificial Neural Network (ANN). </a:t>
            </a:r>
            <a:endParaRPr/>
          </a:p>
          <a:p>
            <a:pPr indent="-228600" lvl="0" marL="228600" rtl="0" algn="l">
              <a:lnSpc>
                <a:spcPct val="110000"/>
              </a:lnSpc>
              <a:spcBef>
                <a:spcPts val="700"/>
              </a:spcBef>
              <a:spcAft>
                <a:spcPts val="0"/>
              </a:spcAft>
              <a:buSzPts val="2400"/>
              <a:buChar char="•"/>
            </a:pPr>
            <a:r>
              <a:rPr b="0" i="0" lang="en-US" sz="2400">
                <a:solidFill>
                  <a:schemeClr val="dk1"/>
                </a:solidFill>
                <a:latin typeface="Times New Roman"/>
                <a:ea typeface="Times New Roman"/>
                <a:cs typeface="Times New Roman"/>
                <a:sym typeface="Times New Roman"/>
              </a:rPr>
              <a:t>In the study, the relative importance of the attributes was calculated to train the system, and finally, the player price was generated as an output.</a:t>
            </a:r>
            <a:endParaRPr/>
          </a:p>
          <a:p>
            <a:pPr indent="-228600" lvl="0" marL="228600" rtl="0" algn="l">
              <a:lnSpc>
                <a:spcPct val="110000"/>
              </a:lnSpc>
              <a:spcBef>
                <a:spcPts val="700"/>
              </a:spcBef>
              <a:spcAft>
                <a:spcPts val="0"/>
              </a:spcAft>
              <a:buSzPts val="2400"/>
              <a:buChar char="•"/>
            </a:pPr>
            <a:r>
              <a:rPr lang="en-US" sz="2400">
                <a:solidFill>
                  <a:srgbClr val="000000"/>
                </a:solidFill>
                <a:latin typeface="Times New Roman"/>
                <a:ea typeface="Times New Roman"/>
                <a:cs typeface="Times New Roman"/>
                <a:sym typeface="Times New Roman"/>
              </a:rPr>
              <a:t>Player’s estimation done basic features, player’s Performance Appraisal, Player’s Experience Contribution, player’s recent form</a:t>
            </a:r>
            <a:r>
              <a:rPr b="1" lang="en-US" sz="2400">
                <a:solidFill>
                  <a:srgbClr val="000000"/>
                </a:solidFill>
                <a:latin typeface="Times New Roman"/>
                <a:ea typeface="Times New Roman"/>
                <a:cs typeface="Times New Roman"/>
                <a:sym typeface="Times New Roman"/>
              </a:rPr>
              <a:t>.</a:t>
            </a:r>
            <a:endParaRPr sz="2400">
              <a:solidFill>
                <a:srgbClr val="000000"/>
              </a:solidFill>
              <a:latin typeface="Times New Roman"/>
              <a:ea typeface="Times New Roman"/>
              <a:cs typeface="Times New Roman"/>
              <a:sym typeface="Times New Roman"/>
            </a:endParaRPr>
          </a:p>
          <a:p>
            <a:pPr indent="-228600" lvl="0" marL="228600" rtl="0" algn="l">
              <a:lnSpc>
                <a:spcPct val="110000"/>
              </a:lnSpc>
              <a:spcBef>
                <a:spcPts val="700"/>
              </a:spcBef>
              <a:spcAft>
                <a:spcPts val="0"/>
              </a:spcAft>
              <a:buSzPts val="2400"/>
              <a:buChar char="•"/>
            </a:pPr>
            <a:r>
              <a:rPr b="0" i="0" lang="en-US" sz="2400" u="none" strike="noStrike">
                <a:solidFill>
                  <a:srgbClr val="000000"/>
                </a:solidFill>
                <a:latin typeface="Times New Roman"/>
                <a:ea typeface="Times New Roman"/>
                <a:cs typeface="Times New Roman"/>
                <a:sym typeface="Times New Roman"/>
              </a:rPr>
              <a:t>The prediction may not be accurate due to the lack of features such as international match experience, popularity, and other factors.</a:t>
            </a:r>
            <a:br>
              <a:rPr lang="en-US" sz="2400"/>
            </a:br>
            <a:endParaRPr sz="2400"/>
          </a:p>
        </p:txBody>
      </p:sp>
      <p:sp>
        <p:nvSpPr>
          <p:cNvPr id="203" name="Google Shape;203;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type="title"/>
          </p:nvPr>
        </p:nvSpPr>
        <p:spPr>
          <a:xfrm>
            <a:off x="1251678" y="382385"/>
            <a:ext cx="10178322" cy="8368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METHODOLOGY</a:t>
            </a:r>
            <a:endParaRPr sz="3200">
              <a:latin typeface="Times New Roman"/>
              <a:ea typeface="Times New Roman"/>
              <a:cs typeface="Times New Roman"/>
              <a:sym typeface="Times New Roman"/>
            </a:endParaRPr>
          </a:p>
        </p:txBody>
      </p:sp>
      <p:pic>
        <p:nvPicPr>
          <p:cNvPr id="209" name="Google Shape;209;p12"/>
          <p:cNvPicPr preferRelativeResize="0"/>
          <p:nvPr/>
        </p:nvPicPr>
        <p:blipFill rotWithShape="1">
          <a:blip r:embed="rId3">
            <a:alphaModFix/>
          </a:blip>
          <a:srcRect b="0" l="0" r="0" t="0"/>
          <a:stretch/>
        </p:blipFill>
        <p:spPr>
          <a:xfrm>
            <a:off x="1990030" y="1166812"/>
            <a:ext cx="8747968" cy="5261773"/>
          </a:xfrm>
          <a:prstGeom prst="rect">
            <a:avLst/>
          </a:prstGeom>
          <a:noFill/>
          <a:ln>
            <a:noFill/>
          </a:ln>
        </p:spPr>
      </p:pic>
      <p:sp>
        <p:nvSpPr>
          <p:cNvPr id="210" name="Google Shape;210;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3"/>
          <p:cNvPicPr preferRelativeResize="0"/>
          <p:nvPr>
            <p:ph idx="2" type="pic"/>
          </p:nvPr>
        </p:nvPicPr>
        <p:blipFill rotWithShape="1">
          <a:blip r:embed="rId3">
            <a:alphaModFix/>
          </a:blip>
          <a:srcRect b="-41776" l="-4290" r="-6699" t="-58224"/>
          <a:stretch/>
        </p:blipFill>
        <p:spPr>
          <a:xfrm>
            <a:off x="283464" y="0"/>
            <a:ext cx="7355585" cy="6857999"/>
          </a:xfrm>
          <a:prstGeom prst="rect">
            <a:avLst/>
          </a:prstGeom>
          <a:noFill/>
          <a:ln>
            <a:noFill/>
          </a:ln>
        </p:spPr>
      </p:pic>
      <p:sp>
        <p:nvSpPr>
          <p:cNvPr id="216" name="Google Shape;216;p13"/>
          <p:cNvSpPr txBox="1"/>
          <p:nvPr>
            <p:ph type="title"/>
          </p:nvPr>
        </p:nvSpPr>
        <p:spPr>
          <a:xfrm>
            <a:off x="8671586" y="289035"/>
            <a:ext cx="2171905" cy="495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imes New Roman"/>
              <a:buNone/>
            </a:pPr>
            <a:r>
              <a:rPr lang="en-US" sz="3200">
                <a:latin typeface="Times New Roman"/>
                <a:ea typeface="Times New Roman"/>
                <a:cs typeface="Times New Roman"/>
                <a:sym typeface="Times New Roman"/>
              </a:rPr>
              <a:t>DATASET</a:t>
            </a:r>
            <a:endParaRPr sz="3200">
              <a:latin typeface="Times New Roman"/>
              <a:ea typeface="Times New Roman"/>
              <a:cs typeface="Times New Roman"/>
              <a:sym typeface="Times New Roman"/>
            </a:endParaRPr>
          </a:p>
        </p:txBody>
      </p:sp>
      <p:sp>
        <p:nvSpPr>
          <p:cNvPr id="217" name="Google Shape;217;p13"/>
          <p:cNvSpPr txBox="1"/>
          <p:nvPr>
            <p:ph idx="1" type="body"/>
          </p:nvPr>
        </p:nvSpPr>
        <p:spPr>
          <a:xfrm>
            <a:off x="7639048" y="998483"/>
            <a:ext cx="4552951" cy="574406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1800"/>
              <a:buNone/>
            </a:pPr>
            <a:r>
              <a:rPr lang="en-US" sz="1800">
                <a:solidFill>
                  <a:schemeClr val="lt1"/>
                </a:solidFill>
                <a:latin typeface="Times New Roman"/>
                <a:ea typeface="Times New Roman"/>
                <a:cs typeface="Times New Roman"/>
                <a:sym typeface="Times New Roman"/>
              </a:rPr>
              <a:t> </a:t>
            </a:r>
            <a:r>
              <a:rPr b="1" lang="en-US" sz="2400">
                <a:solidFill>
                  <a:srgbClr val="F9BD45"/>
                </a:solidFill>
                <a:latin typeface="Times New Roman"/>
                <a:ea typeface="Times New Roman"/>
                <a:cs typeface="Times New Roman"/>
                <a:sym typeface="Times New Roman"/>
              </a:rPr>
              <a:t>Auction Dataset</a:t>
            </a:r>
            <a:endParaRPr/>
          </a:p>
          <a:p>
            <a:pPr indent="-342900" lvl="0" marL="342900" rtl="0" algn="l">
              <a:lnSpc>
                <a:spcPct val="120000"/>
              </a:lnSpc>
              <a:spcBef>
                <a:spcPts val="120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Two datasets  were used for prediction.</a:t>
            </a:r>
            <a:endParaRPr sz="2000">
              <a:solidFill>
                <a:schemeClr val="lt1"/>
              </a:solidFill>
              <a:latin typeface="Times New Roman"/>
              <a:ea typeface="Times New Roman"/>
              <a:cs typeface="Times New Roman"/>
              <a:sym typeface="Times New Roman"/>
            </a:endParaRPr>
          </a:p>
          <a:p>
            <a:pPr indent="-285750" lvl="0" marL="285750" rtl="0" algn="l">
              <a:lnSpc>
                <a:spcPct val="120000"/>
              </a:lnSpc>
              <a:spcBef>
                <a:spcPts val="1200"/>
              </a:spcBef>
              <a:spcAft>
                <a:spcPts val="0"/>
              </a:spcAft>
              <a:buClr>
                <a:schemeClr val="lt1"/>
              </a:buClr>
              <a:buSzPts val="2000"/>
              <a:buFont typeface="Arial"/>
              <a:buChar char="•"/>
            </a:pPr>
            <a:r>
              <a:rPr i="0" lang="en-US" sz="2000">
                <a:solidFill>
                  <a:schemeClr val="lt1"/>
                </a:solidFill>
                <a:latin typeface="Times New Roman"/>
                <a:ea typeface="Times New Roman"/>
                <a:cs typeface="Times New Roman"/>
                <a:sym typeface="Times New Roman"/>
              </a:rPr>
              <a:t>An auction dataset is created to include data for all players in the auction, which is used to evaluate player performance and predict prices based on their performance.</a:t>
            </a:r>
            <a:endParaRPr/>
          </a:p>
          <a:p>
            <a:pPr indent="-285750" lvl="0" marL="285750" rtl="0" algn="l">
              <a:lnSpc>
                <a:spcPct val="120000"/>
              </a:lnSpc>
              <a:spcBef>
                <a:spcPts val="120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The auction dataset contains 590 data points with more than 40 features used for evaluating and predicting player prices based on their performance.</a:t>
            </a:r>
            <a:endParaRPr/>
          </a:p>
        </p:txBody>
      </p:sp>
      <p:sp>
        <p:nvSpPr>
          <p:cNvPr id="218" name="Google Shape;218;p13"/>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idx="1" type="body"/>
          </p:nvPr>
        </p:nvSpPr>
        <p:spPr>
          <a:xfrm>
            <a:off x="7730836" y="443345"/>
            <a:ext cx="4248727" cy="6206837"/>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rgbClr val="FFFFFF"/>
              </a:buClr>
              <a:buSzPct val="111000"/>
              <a:buNone/>
            </a:pPr>
            <a:r>
              <a:rPr b="1" lang="en-US" sz="2400">
                <a:solidFill>
                  <a:srgbClr val="F8B323"/>
                </a:solidFill>
                <a:latin typeface="Times New Roman"/>
                <a:ea typeface="Times New Roman"/>
                <a:cs typeface="Times New Roman"/>
                <a:sym typeface="Times New Roman"/>
              </a:rPr>
              <a:t>Stats Dataset</a:t>
            </a:r>
            <a:endParaRPr b="1" sz="2400">
              <a:solidFill>
                <a:srgbClr val="F8B323"/>
              </a:solidFill>
              <a:latin typeface="Times New Roman"/>
              <a:ea typeface="Times New Roman"/>
              <a:cs typeface="Times New Roman"/>
              <a:sym typeface="Times New Roman"/>
            </a:endParaRPr>
          </a:p>
          <a:p>
            <a:pPr indent="-285785" lvl="0" marL="285750" rtl="0" algn="l">
              <a:lnSpc>
                <a:spcPct val="120000"/>
              </a:lnSpc>
              <a:spcBef>
                <a:spcPts val="1200"/>
              </a:spcBef>
              <a:spcAft>
                <a:spcPts val="0"/>
              </a:spcAft>
              <a:buClr>
                <a:srgbClr val="FFFFFF"/>
              </a:buClr>
              <a:buSzPct val="111000"/>
              <a:buFont typeface="Arial"/>
              <a:buChar char="•"/>
            </a:pPr>
            <a:r>
              <a:rPr b="0" i="0" lang="en-US" sz="1900">
                <a:solidFill>
                  <a:schemeClr val="lt1"/>
                </a:solidFill>
                <a:latin typeface="Times New Roman"/>
                <a:ea typeface="Times New Roman"/>
                <a:cs typeface="Times New Roman"/>
                <a:sym typeface="Times New Roman"/>
              </a:rPr>
              <a:t>Stats contain the players who were sold at that auction, and they are used to compare the actual price at which players were sold with the predicted price for each individual player. This evaluation is performed by the model.</a:t>
            </a:r>
            <a:endParaRPr/>
          </a:p>
          <a:p>
            <a:pPr indent="-285785" lvl="0" marL="285750" rtl="0" algn="l">
              <a:lnSpc>
                <a:spcPct val="120000"/>
              </a:lnSpc>
              <a:spcBef>
                <a:spcPts val="1200"/>
              </a:spcBef>
              <a:spcAft>
                <a:spcPts val="0"/>
              </a:spcAft>
              <a:buClr>
                <a:srgbClr val="FFFFFF"/>
              </a:buClr>
              <a:buSzPct val="111000"/>
              <a:buFont typeface="Arial"/>
              <a:buChar char="•"/>
            </a:pPr>
            <a:r>
              <a:rPr lang="en-US" sz="1900">
                <a:solidFill>
                  <a:schemeClr val="lt1"/>
                </a:solidFill>
                <a:latin typeface="Times New Roman"/>
                <a:ea typeface="Times New Roman"/>
                <a:cs typeface="Times New Roman"/>
                <a:sym typeface="Times New Roman"/>
              </a:rPr>
              <a:t> The dataset consists of 135 data points, each containing over 20 features, aimed at evaluating a player's performance during the season. The goal is to compare the actual and predicted prices.</a:t>
            </a:r>
            <a:endParaRPr/>
          </a:p>
          <a:p>
            <a:pPr indent="-285785" lvl="0" marL="285750" rtl="0" algn="l">
              <a:lnSpc>
                <a:spcPct val="120000"/>
              </a:lnSpc>
              <a:spcBef>
                <a:spcPts val="1200"/>
              </a:spcBef>
              <a:spcAft>
                <a:spcPts val="0"/>
              </a:spcAft>
              <a:buClr>
                <a:srgbClr val="FFFFFF"/>
              </a:buClr>
              <a:buSzPct val="111000"/>
              <a:buFont typeface="Arial"/>
              <a:buChar char="•"/>
            </a:pPr>
            <a:r>
              <a:rPr lang="en-US" sz="1900">
                <a:solidFill>
                  <a:schemeClr val="lt1"/>
                </a:solidFill>
                <a:latin typeface="Times New Roman"/>
                <a:ea typeface="Times New Roman"/>
                <a:cs typeface="Times New Roman"/>
                <a:sym typeface="Times New Roman"/>
              </a:rPr>
              <a:t>The data sets were created from www.IPLT20.com,www.espncricinfo.com,www.icccricket.com,www.kaggle.com, and www.cricbuzz.com. The study included data sets specifically for the 2022 IPL season.</a:t>
            </a:r>
            <a:endParaRPr sz="1900">
              <a:solidFill>
                <a:schemeClr val="lt1"/>
              </a:solidFill>
            </a:endParaRPr>
          </a:p>
        </p:txBody>
      </p:sp>
      <p:graphicFrame>
        <p:nvGraphicFramePr>
          <p:cNvPr id="224" name="Google Shape;224;p14"/>
          <p:cNvGraphicFramePr/>
          <p:nvPr/>
        </p:nvGraphicFramePr>
        <p:xfrm>
          <a:off x="314037" y="4747490"/>
          <a:ext cx="3000000" cy="3000000"/>
        </p:xfrm>
        <a:graphic>
          <a:graphicData uri="http://schemas.openxmlformats.org/drawingml/2006/table">
            <a:tbl>
              <a:tblPr bandRow="1" firstRow="1">
                <a:noFill/>
                <a:tableStyleId>{C910BFE0-4DAC-4184-BB13-E31D2F959E1D}</a:tableStyleId>
              </a:tblPr>
              <a:tblGrid>
                <a:gridCol w="3523675"/>
                <a:gridCol w="3523675"/>
              </a:tblGrid>
              <a:tr h="2110500">
                <a:tc>
                  <a:txBody>
                    <a:bodyPr/>
                    <a:lstStyle/>
                    <a:p>
                      <a:pPr indent="0" lvl="0" marL="0" marR="0" rtl="0" algn="ctr">
                        <a:spcBef>
                          <a:spcPts val="0"/>
                        </a:spcBef>
                        <a:spcAft>
                          <a:spcPts val="0"/>
                        </a:spcAft>
                        <a:buNone/>
                      </a:pPr>
                      <a:r>
                        <a:rPr b="1" lang="en-US" sz="1500" u="none" cap="none" strike="noStrike">
                          <a:latin typeface="Times New Roman"/>
                          <a:ea typeface="Times New Roman"/>
                          <a:cs typeface="Times New Roman"/>
                          <a:sym typeface="Times New Roman"/>
                        </a:rPr>
                        <a:t>Stats Dataset</a:t>
                      </a:r>
                      <a:endParaRPr b="1" sz="1500" u="none" cap="none" strike="noStrike">
                        <a:latin typeface="Times New Roman"/>
                        <a:ea typeface="Times New Roman"/>
                        <a:cs typeface="Times New Roman"/>
                        <a:sym typeface="Times New Roman"/>
                      </a:endParaRPr>
                    </a:p>
                  </a:txBody>
                  <a:tcPr marT="45725" marB="45725" marR="91450" marL="91450">
                    <a:solidFill>
                      <a:srgbClr val="EAB200"/>
                    </a:solidFill>
                  </a:tcPr>
                </a:tc>
                <a:tc>
                  <a:txBody>
                    <a:bodyPr/>
                    <a:lstStyle/>
                    <a:p>
                      <a:pPr indent="0" lvl="0" marL="0" marR="0" rtl="0" algn="l">
                        <a:spcBef>
                          <a:spcPts val="0"/>
                        </a:spcBef>
                        <a:spcAft>
                          <a:spcPts val="0"/>
                        </a:spcAft>
                        <a:buNone/>
                      </a:pPr>
                      <a:r>
                        <a:rPr lang="en-US" sz="1500" u="none" cap="none" strike="noStrike">
                          <a:latin typeface="Times New Roman"/>
                          <a:ea typeface="Times New Roman"/>
                          <a:cs typeface="Times New Roman"/>
                          <a:sym typeface="Times New Roman"/>
                        </a:rPr>
                        <a:t>Name, Age ,SLOT ,ROLE ,Matches ,Batting innings ,Not out, Runs scored ,High score ,Batting avg ,Balls Faced ,Batting strike rate ,100 scored ,50 scored ,4s ,6s ,Bowling innings ,Overs bowled ,Runs conceded ,Wickets taken ,Bowling average ,Bowling economy ,Bowling strike rate ,Sold Price </a:t>
                      </a:r>
                      <a:endParaRPr sz="1500">
                        <a:latin typeface="Times New Roman"/>
                        <a:ea typeface="Times New Roman"/>
                        <a:cs typeface="Times New Roman"/>
                        <a:sym typeface="Times New Roman"/>
                      </a:endParaRPr>
                    </a:p>
                  </a:txBody>
                  <a:tcPr marT="45725" marB="45725" marR="91450" marL="91450">
                    <a:solidFill>
                      <a:srgbClr val="EAB200"/>
                    </a:solidFill>
                  </a:tcPr>
                </a:tc>
              </a:tr>
            </a:tbl>
          </a:graphicData>
        </a:graphic>
      </p:graphicFrame>
      <p:graphicFrame>
        <p:nvGraphicFramePr>
          <p:cNvPr id="225" name="Google Shape;225;p14"/>
          <p:cNvGraphicFramePr/>
          <p:nvPr/>
        </p:nvGraphicFramePr>
        <p:xfrm>
          <a:off x="314037" y="0"/>
          <a:ext cx="3000000" cy="3000000"/>
        </p:xfrm>
        <a:graphic>
          <a:graphicData uri="http://schemas.openxmlformats.org/drawingml/2006/table">
            <a:tbl>
              <a:tblPr bandRow="1" firstRow="1">
                <a:noFill/>
                <a:tableStyleId>{9F8110ED-5295-4AE3-82BE-FF17A7364B48}</a:tableStyleId>
              </a:tblPr>
              <a:tblGrid>
                <a:gridCol w="3523675"/>
                <a:gridCol w="3523675"/>
              </a:tblGrid>
              <a:tr h="4747500">
                <a:tc>
                  <a:txBody>
                    <a:bodyPr/>
                    <a:lstStyle/>
                    <a:p>
                      <a:pPr indent="0" lvl="0" marL="0" marR="0" rtl="0" algn="ctr">
                        <a:spcBef>
                          <a:spcPts val="0"/>
                        </a:spcBef>
                        <a:spcAft>
                          <a:spcPts val="0"/>
                        </a:spcAft>
                        <a:buNone/>
                      </a:pPr>
                      <a:r>
                        <a:rPr lang="en-US" sz="1600">
                          <a:latin typeface="Times New Roman"/>
                          <a:ea typeface="Times New Roman"/>
                          <a:cs typeface="Times New Roman"/>
                          <a:sym typeface="Times New Roman"/>
                        </a:rPr>
                        <a:t>Auction Dataset</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Name , Age, SLOT , ROLE, Batting ,Bowling ,U/C/A ,Test caps ,ODI caps ,T20 caps ,IPL ,T20I Runs ,T20I HS,T20I Bat avg,T20I Bat strike rate,T20I Wickets ,T20I Bowl avg,T20I Bowl strike rate,T20I Bowl Economy ,IPL Runs ,IPL HS ,IPL Bat avg ,IPL Bat strike rate ,IPL Wickets ,IPL Bowl avg ,IPL Bowl strike rate ,IPL Bowl Economy ,Last IPL Runs ,Last IPL HS ,Last IPL Bat avg ,Last IPL Bat strike rate,Last IPL Wickets ,Last IPL Bowl avg ,Last IPL Bowl strike rate ,Last IPL Bowl Economy ,T20 Runs ,T20 HS ,T20 Bat avg,T20 Bat strike rate ,T20 Wickets ,T20 Bowl avg ,T20 Bowl strike rate,T20 Bowl Economy ,Current Form ,Popularity ,Captain ,Base Price</a:t>
                      </a:r>
                      <a:endParaRPr/>
                    </a:p>
                  </a:txBody>
                  <a:tcPr marT="45725" marB="45725" marR="91450" marL="91450"/>
                </a:tc>
              </a:tr>
            </a:tbl>
          </a:graphicData>
        </a:graphic>
      </p:graphicFrame>
      <p:sp>
        <p:nvSpPr>
          <p:cNvPr id="226" name="Google Shape;226;p14"/>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1251678" y="393011"/>
            <a:ext cx="10178322" cy="76615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DATA PRE-PROCESSING</a:t>
            </a:r>
            <a:endParaRPr b="1" sz="2400">
              <a:solidFill>
                <a:schemeClr val="dk1"/>
              </a:solidFill>
            </a:endParaRPr>
          </a:p>
        </p:txBody>
      </p:sp>
      <p:sp>
        <p:nvSpPr>
          <p:cNvPr id="232" name="Google Shape;232;p15"/>
          <p:cNvSpPr txBox="1"/>
          <p:nvPr>
            <p:ph idx="1" type="body"/>
          </p:nvPr>
        </p:nvSpPr>
        <p:spPr>
          <a:xfrm>
            <a:off x="1251678" y="1214582"/>
            <a:ext cx="10178322" cy="3593591"/>
          </a:xfrm>
          <a:prstGeom prst="rect">
            <a:avLst/>
          </a:prstGeom>
          <a:noFill/>
          <a:ln>
            <a:noFill/>
          </a:ln>
        </p:spPr>
        <p:txBody>
          <a:bodyPr anchorCtr="0" anchor="t" bIns="45700" lIns="91425" spcFirstLastPara="1" rIns="91425" wrap="square" tIns="45700">
            <a:normAutofit/>
          </a:bodyPr>
          <a:lstStyle/>
          <a:p>
            <a:pPr indent="-285750" lvl="0" marL="285750" rtl="0" algn="l">
              <a:lnSpc>
                <a:spcPct val="150000"/>
              </a:lnSpc>
              <a:spcBef>
                <a:spcPts val="0"/>
              </a:spcBef>
              <a:spcAft>
                <a:spcPts val="0"/>
              </a:spcAft>
              <a:buClr>
                <a:schemeClr val="dk1"/>
              </a:buClr>
              <a:buSzPts val="2400"/>
              <a:buFont typeface="Arial"/>
              <a:buChar char="•"/>
            </a:pPr>
            <a:r>
              <a:rPr b="0" i="0" lang="en-US" sz="2400">
                <a:solidFill>
                  <a:schemeClr val="dk1"/>
                </a:solidFill>
                <a:latin typeface="Times New Roman"/>
                <a:ea typeface="Times New Roman"/>
                <a:cs typeface="Times New Roman"/>
                <a:sym typeface="Times New Roman"/>
              </a:rPr>
              <a:t>Select the essential features for prediction while excluding player personal characteristic features such as name, age, and slot.</a:t>
            </a:r>
            <a:endParaRPr/>
          </a:p>
          <a:p>
            <a:pPr indent="-285750" lvl="0" marL="285750" rtl="0" algn="l">
              <a:lnSpc>
                <a:spcPct val="150000"/>
              </a:lnSpc>
              <a:spcBef>
                <a:spcPts val="7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null values in the set in the datasets were replaced by ‘0’. </a:t>
            </a:r>
            <a:endParaRPr/>
          </a:p>
          <a:p>
            <a:pPr indent="-285750" lvl="0" marL="285750" rtl="0" algn="l">
              <a:lnSpc>
                <a:spcPct val="150000"/>
              </a:lnSpc>
              <a:spcBef>
                <a:spcPts val="7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labeled data were converted into categorical data.</a:t>
            </a:r>
            <a:endParaRPr/>
          </a:p>
          <a:p>
            <a:pPr indent="-285750" lvl="0" marL="285750" rtl="0" algn="l">
              <a:lnSpc>
                <a:spcPct val="150000"/>
              </a:lnSpc>
              <a:spcBef>
                <a:spcPts val="7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dataset was normalized and splits into four in base of roles.</a:t>
            </a:r>
            <a:endParaRPr sz="2400">
              <a:solidFill>
                <a:schemeClr val="dk1"/>
              </a:solidFill>
              <a:latin typeface="Times New Roman"/>
              <a:ea typeface="Times New Roman"/>
              <a:cs typeface="Times New Roman"/>
              <a:sym typeface="Times New Roman"/>
            </a:endParaRPr>
          </a:p>
          <a:p>
            <a:pPr indent="0" lvl="0" marL="0" rtl="0" algn="l">
              <a:lnSpc>
                <a:spcPct val="110000"/>
              </a:lnSpc>
              <a:spcBef>
                <a:spcPts val="700"/>
              </a:spcBef>
              <a:spcAft>
                <a:spcPts val="0"/>
              </a:spcAft>
              <a:buClr>
                <a:schemeClr val="dk1"/>
              </a:buClr>
              <a:buSzPts val="2400"/>
              <a:buNone/>
            </a:pPr>
            <a:r>
              <a:t/>
            </a:r>
            <a:endParaRPr sz="2400">
              <a:solidFill>
                <a:schemeClr val="dk1"/>
              </a:solidFill>
            </a:endParaRPr>
          </a:p>
        </p:txBody>
      </p:sp>
      <p:sp>
        <p:nvSpPr>
          <p:cNvPr id="233" name="Google Shape;233;p1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7" name="Shape 237"/>
        <p:cNvGrpSpPr/>
        <p:nvPr/>
      </p:nvGrpSpPr>
      <p:grpSpPr>
        <a:xfrm>
          <a:off x="0" y="0"/>
          <a:ext cx="0" cy="0"/>
          <a:chOff x="0" y="0"/>
          <a:chExt cx="0" cy="0"/>
        </a:xfrm>
      </p:grpSpPr>
      <p:sp>
        <p:nvSpPr>
          <p:cNvPr id="238" name="Google Shape;238;p16"/>
          <p:cNvSpPr txBox="1"/>
          <p:nvPr>
            <p:ph type="title"/>
          </p:nvPr>
        </p:nvSpPr>
        <p:spPr>
          <a:xfrm>
            <a:off x="8330503" y="206944"/>
            <a:ext cx="3092117" cy="62345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Times New Roman"/>
              <a:buNone/>
            </a:pPr>
            <a:r>
              <a:rPr lang="en-US">
                <a:latin typeface="Times New Roman"/>
                <a:ea typeface="Times New Roman"/>
                <a:cs typeface="Times New Roman"/>
                <a:sym typeface="Times New Roman"/>
              </a:rPr>
              <a:t>MATHEMATICAL MODEL</a:t>
            </a:r>
            <a:endParaRPr>
              <a:latin typeface="Times New Roman"/>
              <a:ea typeface="Times New Roman"/>
              <a:cs typeface="Times New Roman"/>
              <a:sym typeface="Times New Roman"/>
            </a:endParaRPr>
          </a:p>
        </p:txBody>
      </p:sp>
      <p:sp>
        <p:nvSpPr>
          <p:cNvPr id="239" name="Google Shape;239;p16"/>
          <p:cNvSpPr txBox="1"/>
          <p:nvPr>
            <p:ph idx="1" type="body"/>
          </p:nvPr>
        </p:nvSpPr>
        <p:spPr>
          <a:xfrm>
            <a:off x="7844589" y="1049154"/>
            <a:ext cx="4196615" cy="5808845"/>
          </a:xfrm>
          <a:prstGeom prst="rect">
            <a:avLst/>
          </a:prstGeom>
          <a:noFill/>
          <a:ln>
            <a:noFill/>
          </a:ln>
        </p:spPr>
        <p:txBody>
          <a:bodyPr anchorCtr="0" anchor="t" bIns="45700" lIns="91425" spcFirstLastPara="1" rIns="91425" wrap="square" tIns="45700">
            <a:normAutofit/>
          </a:bodyPr>
          <a:lstStyle/>
          <a:p>
            <a:pPr indent="-285750" lvl="0" marL="285750" rtl="0" algn="l">
              <a:lnSpc>
                <a:spcPct val="120000"/>
              </a:lnSpc>
              <a:spcBef>
                <a:spcPts val="0"/>
              </a:spcBef>
              <a:spcAft>
                <a:spcPts val="0"/>
              </a:spcAft>
              <a:buClr>
                <a:srgbClr val="FFFFFF"/>
              </a:buClr>
              <a:buSzPts val="1800"/>
              <a:buFont typeface="Arial"/>
              <a:buChar char="•"/>
            </a:pPr>
            <a:r>
              <a:rPr lang="en-US" sz="1800">
                <a:solidFill>
                  <a:schemeClr val="lt1"/>
                </a:solidFill>
                <a:latin typeface="Times New Roman"/>
                <a:ea typeface="Times New Roman"/>
                <a:cs typeface="Times New Roman"/>
                <a:sym typeface="Times New Roman"/>
              </a:rPr>
              <a:t>The mathematical model was created by our own mathematical equation were evaluated by the ability of the player according to their roles.</a:t>
            </a:r>
            <a:endParaRPr/>
          </a:p>
          <a:p>
            <a:pPr indent="-285750" lvl="0" marL="285750" rtl="0" algn="l">
              <a:lnSpc>
                <a:spcPct val="120000"/>
              </a:lnSpc>
              <a:spcBef>
                <a:spcPts val="1200"/>
              </a:spcBef>
              <a:spcAft>
                <a:spcPts val="0"/>
              </a:spcAft>
              <a:buClr>
                <a:srgbClr val="FFFFFF"/>
              </a:buClr>
              <a:buSzPts val="1800"/>
              <a:buFont typeface="Arial"/>
              <a:buChar char="•"/>
            </a:pPr>
            <a:r>
              <a:rPr lang="en-US" sz="1800">
                <a:solidFill>
                  <a:schemeClr val="lt1"/>
                </a:solidFill>
                <a:latin typeface="Times New Roman"/>
                <a:ea typeface="Times New Roman"/>
                <a:cs typeface="Times New Roman"/>
                <a:sym typeface="Times New Roman"/>
              </a:rPr>
              <a:t>The model was used as feature (Rating) in the dataset to standardize the cluster. </a:t>
            </a:r>
            <a:endParaRPr/>
          </a:p>
          <a:p>
            <a:pPr indent="-285750" lvl="0" marL="285750" rtl="0" algn="l">
              <a:lnSpc>
                <a:spcPct val="120000"/>
              </a:lnSpc>
              <a:spcBef>
                <a:spcPts val="1200"/>
              </a:spcBef>
              <a:spcAft>
                <a:spcPts val="0"/>
              </a:spcAft>
              <a:buClr>
                <a:srgbClr val="FFFFFF"/>
              </a:buClr>
              <a:buSzPts val="1800"/>
              <a:buFont typeface="Arial"/>
              <a:buChar char="•"/>
            </a:pPr>
            <a:r>
              <a:rPr lang="en-US" sz="1800">
                <a:solidFill>
                  <a:schemeClr val="lt1"/>
                </a:solidFill>
                <a:latin typeface="Times New Roman"/>
                <a:ea typeface="Times New Roman"/>
                <a:cs typeface="Times New Roman"/>
                <a:sym typeface="Times New Roman"/>
              </a:rPr>
              <a:t>The model is assessed by the ability of the player according to their roles.</a:t>
            </a:r>
            <a:endParaRPr/>
          </a:p>
          <a:p>
            <a:pPr indent="-285750" lvl="0" marL="285750" rtl="0" algn="l">
              <a:lnSpc>
                <a:spcPct val="120000"/>
              </a:lnSpc>
              <a:spcBef>
                <a:spcPts val="1200"/>
              </a:spcBef>
              <a:spcAft>
                <a:spcPts val="0"/>
              </a:spcAft>
              <a:buClr>
                <a:srgbClr val="FFFFFF"/>
              </a:buClr>
              <a:buSzPts val="1800"/>
              <a:buFont typeface="Arial"/>
              <a:buChar char="•"/>
            </a:pPr>
            <a:r>
              <a:rPr lang="en-US" sz="1800">
                <a:solidFill>
                  <a:schemeClr val="lt1"/>
                </a:solidFill>
                <a:latin typeface="Times New Roman"/>
                <a:ea typeface="Times New Roman"/>
                <a:cs typeface="Times New Roman"/>
                <a:sym typeface="Times New Roman"/>
              </a:rPr>
              <a:t>Two abilities are Bowling ability and Batting ability</a:t>
            </a:r>
            <a:endParaRPr sz="1800">
              <a:solidFill>
                <a:schemeClr val="lt1"/>
              </a:solidFill>
              <a:latin typeface="Times New Roman"/>
              <a:ea typeface="Times New Roman"/>
              <a:cs typeface="Times New Roman"/>
              <a:sym typeface="Times New Roman"/>
            </a:endParaRPr>
          </a:p>
          <a:p>
            <a:pPr indent="-285750" lvl="0" marL="285750" rtl="0" algn="l">
              <a:lnSpc>
                <a:spcPct val="120000"/>
              </a:lnSpc>
              <a:spcBef>
                <a:spcPts val="1200"/>
              </a:spcBef>
              <a:spcAft>
                <a:spcPts val="0"/>
              </a:spcAft>
              <a:buClr>
                <a:srgbClr val="FFFFFF"/>
              </a:buClr>
              <a:buSzPts val="1800"/>
              <a:buFont typeface="Arial"/>
              <a:buChar char="•"/>
            </a:pPr>
            <a:r>
              <a:rPr lang="en-US" sz="1800">
                <a:solidFill>
                  <a:schemeClr val="lt1"/>
                </a:solidFill>
                <a:latin typeface="Times New Roman"/>
                <a:ea typeface="Times New Roman"/>
                <a:cs typeface="Times New Roman"/>
                <a:sym typeface="Times New Roman"/>
              </a:rPr>
              <a:t>Bowler-Bowling ability</a:t>
            </a:r>
            <a:br>
              <a:rPr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Batter, Wicket-keeper-Batting ability</a:t>
            </a:r>
            <a:br>
              <a:rPr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All-rounder-Batting and Bowling ability</a:t>
            </a:r>
            <a:endParaRPr/>
          </a:p>
        </p:txBody>
      </p:sp>
      <p:sp>
        <p:nvSpPr>
          <p:cNvPr id="240" name="Google Shape;240;p16"/>
          <p:cNvSpPr txBox="1"/>
          <p:nvPr/>
        </p:nvSpPr>
        <p:spPr>
          <a:xfrm>
            <a:off x="1631314" y="2188610"/>
            <a:ext cx="44323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(Rating Equation for Auction Dataset)</a:t>
            </a:r>
            <a:endParaRPr sz="1800">
              <a:solidFill>
                <a:schemeClr val="dk1"/>
              </a:solidFill>
              <a:latin typeface="Gill Sans"/>
              <a:ea typeface="Gill Sans"/>
              <a:cs typeface="Gill Sans"/>
              <a:sym typeface="Gill Sans"/>
            </a:endParaRPr>
          </a:p>
        </p:txBody>
      </p:sp>
      <p:sp>
        <p:nvSpPr>
          <p:cNvPr id="241" name="Google Shape;241;p16"/>
          <p:cNvSpPr txBox="1"/>
          <p:nvPr/>
        </p:nvSpPr>
        <p:spPr>
          <a:xfrm>
            <a:off x="1986914" y="4040397"/>
            <a:ext cx="3721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(Rating Equation for Stats Dataset)</a:t>
            </a:r>
            <a:endParaRPr sz="1800">
              <a:solidFill>
                <a:schemeClr val="dk1"/>
              </a:solidFill>
              <a:latin typeface="Gill Sans"/>
              <a:ea typeface="Gill Sans"/>
              <a:cs typeface="Gill Sans"/>
              <a:sym typeface="Gill Sans"/>
            </a:endParaRPr>
          </a:p>
        </p:txBody>
      </p:sp>
      <p:sp>
        <p:nvSpPr>
          <p:cNvPr id="242" name="Google Shape;242;p16"/>
          <p:cNvSpPr txBox="1"/>
          <p:nvPr/>
        </p:nvSpPr>
        <p:spPr>
          <a:xfrm>
            <a:off x="389909" y="128144"/>
            <a:ext cx="6580385" cy="1956561"/>
          </a:xfrm>
          <a:prstGeom prst="rect">
            <a:avLst/>
          </a:prstGeom>
          <a:blipFill rotWithShape="1">
            <a:blip r:embed="rId3">
              <a:alphaModFix/>
            </a:blip>
            <a:stretch>
              <a:fillRect b="0" l="0" r="-472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43" name="Google Shape;243;p16"/>
          <p:cNvSpPr txBox="1"/>
          <p:nvPr/>
        </p:nvSpPr>
        <p:spPr>
          <a:xfrm>
            <a:off x="651933" y="3285067"/>
            <a:ext cx="5875867" cy="649152"/>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44" name="Google Shape;244;p16"/>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txBox="1"/>
          <p:nvPr>
            <p:ph idx="1" type="body"/>
          </p:nvPr>
        </p:nvSpPr>
        <p:spPr>
          <a:xfrm>
            <a:off x="1251678" y="1303868"/>
            <a:ext cx="10178322" cy="343746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400"/>
              <a:buChar char="•"/>
            </a:pPr>
            <a:r>
              <a:rPr lang="en-US" sz="2400">
                <a:solidFill>
                  <a:schemeClr val="dk1"/>
                </a:solidFill>
                <a:latin typeface="Times New Roman"/>
                <a:ea typeface="Times New Roman"/>
                <a:cs typeface="Times New Roman"/>
                <a:sym typeface="Times New Roman"/>
              </a:rPr>
              <a:t>In the study, we utilize a combination model to cluster players based on their performance. We apply clustering models for the initial clustering process and then validate the resulting clusters using a regression model. This approach aims to determine the accurate  clusters in effectively grouping players according to their performance.</a:t>
            </a:r>
            <a:endParaRPr/>
          </a:p>
          <a:p>
            <a:pPr indent="-228600" lvl="0" marL="228600" rtl="0" algn="l">
              <a:lnSpc>
                <a:spcPct val="110000"/>
              </a:lnSpc>
              <a:spcBef>
                <a:spcPts val="700"/>
              </a:spcBef>
              <a:spcAft>
                <a:spcPts val="0"/>
              </a:spcAft>
              <a:buSzPts val="2400"/>
              <a:buChar char="•"/>
            </a:pPr>
            <a:r>
              <a:rPr b="0" i="0" lang="en-US" sz="2400">
                <a:solidFill>
                  <a:schemeClr val="dk1"/>
                </a:solidFill>
                <a:latin typeface="Times New Roman"/>
                <a:ea typeface="Times New Roman"/>
                <a:cs typeface="Times New Roman"/>
                <a:sym typeface="Times New Roman"/>
              </a:rPr>
              <a:t>After attempting various machine learning models, found that K-means and Decision Tree regression as the best combination.</a:t>
            </a: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
        <p:nvSpPr>
          <p:cNvPr id="250" name="Google Shape;250;p17"/>
          <p:cNvSpPr txBox="1"/>
          <p:nvPr>
            <p:ph type="title"/>
          </p:nvPr>
        </p:nvSpPr>
        <p:spPr>
          <a:xfrm>
            <a:off x="1250950" y="382588"/>
            <a:ext cx="10179050" cy="7942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Times New Roman"/>
              <a:buNone/>
            </a:pPr>
            <a:r>
              <a:rPr b="1" lang="en-US" sz="3200">
                <a:latin typeface="Times New Roman"/>
                <a:ea typeface="Times New Roman"/>
                <a:cs typeface="Times New Roman"/>
                <a:sym typeface="Times New Roman"/>
              </a:rPr>
              <a:t>MODEL COMBINATION</a:t>
            </a:r>
            <a:endParaRPr b="1" sz="3200">
              <a:latin typeface="Times New Roman"/>
              <a:ea typeface="Times New Roman"/>
              <a:cs typeface="Times New Roman"/>
              <a:sym typeface="Times New Roman"/>
            </a:endParaRPr>
          </a:p>
        </p:txBody>
      </p:sp>
      <p:sp>
        <p:nvSpPr>
          <p:cNvPr id="251" name="Google Shape;251;p1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aphicFrame>
        <p:nvGraphicFramePr>
          <p:cNvPr id="256" name="Google Shape;256;p18"/>
          <p:cNvGraphicFramePr/>
          <p:nvPr/>
        </p:nvGraphicFramePr>
        <p:xfrm>
          <a:off x="2032000" y="719666"/>
          <a:ext cx="3000000" cy="3000000"/>
        </p:xfrm>
        <a:graphic>
          <a:graphicData uri="http://schemas.openxmlformats.org/drawingml/2006/table">
            <a:tbl>
              <a:tblPr bandRow="1" firstRow="1">
                <a:noFill/>
                <a:tableStyleId>{9F8110ED-5295-4AE3-82BE-FF17A7364B48}</a:tableStyleId>
              </a:tblPr>
              <a:tblGrid>
                <a:gridCol w="2709325"/>
                <a:gridCol w="2709325"/>
                <a:gridCol w="2709325"/>
              </a:tblGrid>
              <a:tr h="370850">
                <a:tc gridSpan="3">
                  <a:txBody>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Model Combinations</a:t>
                      </a:r>
                      <a:endParaRPr sz="2000">
                        <a:solidFill>
                          <a:schemeClr val="dk1"/>
                        </a:solidFill>
                        <a:latin typeface="Times New Roman"/>
                        <a:ea typeface="Times New Roman"/>
                        <a:cs typeface="Times New Roman"/>
                        <a:sym typeface="Times New Roman"/>
                      </a:endParaRPr>
                    </a:p>
                  </a:txBody>
                  <a:tcPr marT="45725" marB="45725" marR="91450" marL="91450"/>
                </a:tc>
                <a:tc hMerge="1"/>
                <a:tc hMerge="1"/>
              </a:tr>
              <a:tr h="37085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Clustering Model</a:t>
                      </a:r>
                      <a:endParaRPr b="1" sz="1800">
                        <a:latin typeface="Times New Roman"/>
                        <a:ea typeface="Times New Roman"/>
                        <a:cs typeface="Times New Roman"/>
                        <a:sym typeface="Times New Roman"/>
                      </a:endParaRPr>
                    </a:p>
                  </a:txBody>
                  <a:tcPr marT="45725" marB="45725" marR="91450" marL="91450">
                    <a:solidFill>
                      <a:srgbClr val="EAB200"/>
                    </a:solidFill>
                  </a:tcPr>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Regression Model</a:t>
                      </a:r>
                      <a:endParaRPr b="1" sz="1800">
                        <a:latin typeface="Times New Roman"/>
                        <a:ea typeface="Times New Roman"/>
                        <a:cs typeface="Times New Roman"/>
                        <a:sym typeface="Times New Roman"/>
                      </a:endParaRPr>
                    </a:p>
                  </a:txBody>
                  <a:tcPr marT="45725" marB="45725" marR="91450" marL="91450">
                    <a:solidFill>
                      <a:srgbClr val="EAB200"/>
                    </a:solidFill>
                  </a:tcPr>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45725" marB="45725" marR="91450" marL="91450">
                    <a:solidFill>
                      <a:srgbClr val="EAB200"/>
                    </a:solidFill>
                  </a:tcPr>
                </a:tc>
              </a:tr>
              <a:tr h="370850">
                <a:tc rowSpan="3">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K-Means Clustering</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KNN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55%</a:t>
                      </a:r>
                      <a:endParaRPr sz="18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Decision Tree Regression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95%</a:t>
                      </a:r>
                      <a:endParaRPr sz="18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Linear Regression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85%</a:t>
                      </a:r>
                      <a:endParaRPr sz="1800">
                        <a:latin typeface="Times New Roman"/>
                        <a:ea typeface="Times New Roman"/>
                        <a:cs typeface="Times New Roman"/>
                        <a:sym typeface="Times New Roman"/>
                      </a:endParaRPr>
                    </a:p>
                  </a:txBody>
                  <a:tcPr marT="45725" marB="45725" marR="91450" marL="91450"/>
                </a:tc>
              </a:tr>
              <a:tr h="370850">
                <a:tc rowSpan="3">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Fuzzy-C-Means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KNN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19%</a:t>
                      </a:r>
                      <a:endParaRPr sz="18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Decision Tree Regression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17%</a:t>
                      </a:r>
                      <a:endParaRPr sz="18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Linear Regression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8%</a:t>
                      </a:r>
                      <a:endParaRPr sz="1800">
                        <a:latin typeface="Times New Roman"/>
                        <a:ea typeface="Times New Roman"/>
                        <a:cs typeface="Times New Roman"/>
                        <a:sym typeface="Times New Roman"/>
                      </a:endParaRPr>
                    </a:p>
                  </a:txBody>
                  <a:tcPr marT="45725" marB="45725" marR="91450" marL="91450"/>
                </a:tc>
              </a:tr>
              <a:tr h="370850">
                <a:tc rowSpan="3">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Agglomerative Clustering</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KNN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63%</a:t>
                      </a:r>
                      <a:endParaRPr sz="18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Decision Tree Regression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84%</a:t>
                      </a:r>
                      <a:endParaRPr sz="18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Linear Regression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79%</a:t>
                      </a:r>
                      <a:endParaRPr sz="1800">
                        <a:latin typeface="Times New Roman"/>
                        <a:ea typeface="Times New Roman"/>
                        <a:cs typeface="Times New Roman"/>
                        <a:sym typeface="Times New Roman"/>
                      </a:endParaRPr>
                    </a:p>
                  </a:txBody>
                  <a:tcPr marT="45725" marB="45725" marR="91450" marL="91450"/>
                </a:tc>
              </a:tr>
              <a:tr h="370850">
                <a:tc rowSpan="3">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Spectral Clustering</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KNN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11%</a:t>
                      </a:r>
                      <a:endParaRPr sz="18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Decision Tree Regression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7%</a:t>
                      </a:r>
                      <a:endParaRPr sz="1800">
                        <a:latin typeface="Times New Roman"/>
                        <a:ea typeface="Times New Roman"/>
                        <a:cs typeface="Times New Roman"/>
                        <a:sym typeface="Times New Roman"/>
                      </a:endParaRPr>
                    </a:p>
                  </a:txBody>
                  <a:tcPr marT="45725" marB="45725" marR="91450" marL="91450"/>
                </a:tc>
              </a:tr>
              <a:tr h="370850">
                <a:tc vMerge="1"/>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Linear Regression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8%</a:t>
                      </a:r>
                      <a:endParaRPr sz="1800">
                        <a:latin typeface="Times New Roman"/>
                        <a:ea typeface="Times New Roman"/>
                        <a:cs typeface="Times New Roman"/>
                        <a:sym typeface="Times New Roman"/>
                      </a:endParaRPr>
                    </a:p>
                  </a:txBody>
                  <a:tcPr marT="45725" marB="45725" marR="91450" marL="91450"/>
                </a:tc>
              </a:tr>
            </a:tbl>
          </a:graphicData>
        </a:graphic>
      </p:graphicFrame>
      <p:sp>
        <p:nvSpPr>
          <p:cNvPr id="257" name="Google Shape;257;p1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ph idx="1" type="body"/>
          </p:nvPr>
        </p:nvSpPr>
        <p:spPr>
          <a:xfrm>
            <a:off x="1251678" y="3429000"/>
            <a:ext cx="10178322" cy="321656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400"/>
              <a:buChar char="•"/>
            </a:pPr>
            <a:r>
              <a:rPr lang="en-US" sz="2400">
                <a:solidFill>
                  <a:srgbClr val="333333"/>
                </a:solidFill>
                <a:latin typeface="Times New Roman"/>
                <a:ea typeface="Times New Roman"/>
                <a:cs typeface="Times New Roman"/>
                <a:sym typeface="Times New Roman"/>
              </a:rPr>
              <a:t>K-means is an unsupervised machine learning algorithm that takes an unlabeled dataset as input and divides it into a predetermined number of clusters.</a:t>
            </a:r>
            <a:endParaRPr/>
          </a:p>
          <a:p>
            <a:pPr indent="-228600" lvl="0" marL="228600" rtl="0" algn="l">
              <a:lnSpc>
                <a:spcPct val="110000"/>
              </a:lnSpc>
              <a:spcBef>
                <a:spcPts val="700"/>
              </a:spcBef>
              <a:spcAft>
                <a:spcPts val="0"/>
              </a:spcAft>
              <a:buSzPts val="2400"/>
              <a:buChar char="•"/>
            </a:pPr>
            <a:r>
              <a:rPr lang="en-US" sz="2400">
                <a:solidFill>
                  <a:srgbClr val="333333"/>
                </a:solidFill>
                <a:latin typeface="Times New Roman"/>
                <a:ea typeface="Times New Roman"/>
                <a:cs typeface="Times New Roman"/>
                <a:sym typeface="Times New Roman"/>
              </a:rPr>
              <a:t>In this context, clustering refers to the process of grouping similar data points together based on their similarities for price setting for each player.</a:t>
            </a:r>
            <a:endParaRPr/>
          </a:p>
          <a:p>
            <a:pPr indent="-228600" lvl="0" marL="228600" rtl="0" algn="l">
              <a:lnSpc>
                <a:spcPct val="110000"/>
              </a:lnSpc>
              <a:spcBef>
                <a:spcPts val="700"/>
              </a:spcBef>
              <a:spcAft>
                <a:spcPts val="0"/>
              </a:spcAft>
              <a:buSzPts val="2400"/>
              <a:buChar char="•"/>
            </a:pPr>
            <a:r>
              <a:rPr lang="en-US" sz="2400">
                <a:solidFill>
                  <a:srgbClr val="333333"/>
                </a:solidFill>
                <a:latin typeface="Times New Roman"/>
                <a:ea typeface="Times New Roman"/>
                <a:cs typeface="Times New Roman"/>
                <a:sym typeface="Times New Roman"/>
              </a:rPr>
              <a:t>In this study we attempted K-Means ,Fuzzy-C-Means, Spectral and Agglomerative clusters for clustering and eventually got K-means as best cluster.</a:t>
            </a:r>
            <a:endParaRPr sz="2400"/>
          </a:p>
        </p:txBody>
      </p:sp>
      <p:sp>
        <p:nvSpPr>
          <p:cNvPr id="263" name="Google Shape;263;p19"/>
          <p:cNvSpPr txBox="1"/>
          <p:nvPr>
            <p:ph type="title"/>
          </p:nvPr>
        </p:nvSpPr>
        <p:spPr>
          <a:xfrm>
            <a:off x="1251678" y="326967"/>
            <a:ext cx="10178322" cy="8368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K-MEANS CLUSTERING</a:t>
            </a:r>
            <a:endParaRPr sz="3200">
              <a:latin typeface="Times New Roman"/>
              <a:ea typeface="Times New Roman"/>
              <a:cs typeface="Times New Roman"/>
              <a:sym typeface="Times New Roman"/>
            </a:endParaRPr>
          </a:p>
        </p:txBody>
      </p:sp>
      <p:sp>
        <p:nvSpPr>
          <p:cNvPr id="264" name="Google Shape;264;p1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5" name="Google Shape;265;p19"/>
          <p:cNvPicPr preferRelativeResize="0"/>
          <p:nvPr/>
        </p:nvPicPr>
        <p:blipFill rotWithShape="1">
          <a:blip r:embed="rId3">
            <a:alphaModFix/>
          </a:blip>
          <a:srcRect b="0" l="0" r="0" t="0"/>
          <a:stretch/>
        </p:blipFill>
        <p:spPr>
          <a:xfrm>
            <a:off x="2724728" y="864035"/>
            <a:ext cx="5421746" cy="24890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3" name="Shape 123"/>
        <p:cNvGrpSpPr/>
        <p:nvPr/>
      </p:nvGrpSpPr>
      <p:grpSpPr>
        <a:xfrm>
          <a:off x="0" y="0"/>
          <a:ext cx="0" cy="0"/>
          <a:chOff x="0" y="0"/>
          <a:chExt cx="0" cy="0"/>
        </a:xfrm>
      </p:grpSpPr>
      <p:sp>
        <p:nvSpPr>
          <p:cNvPr id="124" name="Google Shape;124;p2"/>
          <p:cNvSpPr/>
          <p:nvPr/>
        </p:nvSpPr>
        <p:spPr>
          <a:xfrm>
            <a:off x="1" y="0"/>
            <a:ext cx="12191996"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5" name="Google Shape;125;p2"/>
          <p:cNvSpPr txBox="1"/>
          <p:nvPr>
            <p:ph idx="1" type="subTitle"/>
          </p:nvPr>
        </p:nvSpPr>
        <p:spPr>
          <a:xfrm>
            <a:off x="143307" y="630381"/>
            <a:ext cx="5877385" cy="84180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200"/>
              <a:buNone/>
            </a:pPr>
            <a:r>
              <a:rPr lang="en-US" sz="3200">
                <a:solidFill>
                  <a:schemeClr val="lt2"/>
                </a:solidFill>
                <a:latin typeface="Times New Roman"/>
                <a:ea typeface="Times New Roman"/>
                <a:cs typeface="Times New Roman"/>
                <a:sym typeface="Times New Roman"/>
              </a:rPr>
              <a:t>AGENDA</a:t>
            </a:r>
            <a:endParaRPr/>
          </a:p>
        </p:txBody>
      </p:sp>
      <p:sp>
        <p:nvSpPr>
          <p:cNvPr id="126" name="Google Shape;126;p2"/>
          <p:cNvSpPr/>
          <p:nvPr/>
        </p:nvSpPr>
        <p:spPr>
          <a:xfrm>
            <a:off x="6766174" y="0"/>
            <a:ext cx="5282519" cy="6858000"/>
          </a:xfrm>
          <a:custGeom>
            <a:rect b="b" l="l" r="r" t="t"/>
            <a:pathLst>
              <a:path extrusionOk="0" h="6858000" w="5282519">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27" name="Google Shape;127;p2"/>
          <p:cNvPicPr preferRelativeResize="0"/>
          <p:nvPr/>
        </p:nvPicPr>
        <p:blipFill rotWithShape="1">
          <a:blip r:embed="rId3">
            <a:alphaModFix/>
          </a:blip>
          <a:srcRect b="0" l="28335" r="28336" t="0"/>
          <a:stretch/>
        </p:blipFill>
        <p:spPr>
          <a:xfrm>
            <a:off x="6909478" y="10"/>
            <a:ext cx="5282519" cy="6857990"/>
          </a:xfrm>
          <a:custGeom>
            <a:rect b="b" l="l" r="r" t="t"/>
            <a:pathLst>
              <a:path extrusionOk="0" h="6858000" w="5282519">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noFill/>
          <a:ln>
            <a:noFill/>
          </a:ln>
        </p:spPr>
      </p:pic>
      <p:sp>
        <p:nvSpPr>
          <p:cNvPr id="128" name="Google Shape;128;p2"/>
          <p:cNvSpPr txBox="1"/>
          <p:nvPr/>
        </p:nvSpPr>
        <p:spPr>
          <a:xfrm>
            <a:off x="987552" y="1472184"/>
            <a:ext cx="3977640"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Introduction</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Objective</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Problem Statement</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Literature Review</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Methodology</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Result and Analysis</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Conclusion</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Future Enhancement</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Reference</a:t>
            </a:r>
            <a:endParaRPr/>
          </a:p>
        </p:txBody>
      </p:sp>
      <p:sp>
        <p:nvSpPr>
          <p:cNvPr id="129" name="Google Shape;129;p2"/>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0"/>
          <p:cNvSpPr txBox="1"/>
          <p:nvPr>
            <p:ph idx="1" type="body"/>
          </p:nvPr>
        </p:nvSpPr>
        <p:spPr>
          <a:xfrm>
            <a:off x="1251678" y="1219200"/>
            <a:ext cx="10178322" cy="384810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400"/>
              <a:buChar char="•"/>
            </a:pPr>
            <a:r>
              <a:rPr lang="en-US" sz="2400">
                <a:solidFill>
                  <a:srgbClr val="000000"/>
                </a:solidFill>
                <a:latin typeface="Times New Roman"/>
                <a:ea typeface="Times New Roman"/>
                <a:cs typeface="Times New Roman"/>
                <a:sym typeface="Times New Roman"/>
              </a:rPr>
              <a:t>Decision tree regression is a supervised machine learning algorithm which is used for prediction and classification. </a:t>
            </a:r>
            <a:endParaRPr/>
          </a:p>
          <a:p>
            <a:pPr indent="-228600" lvl="0" marL="228600" rtl="0" algn="l">
              <a:lnSpc>
                <a:spcPct val="110000"/>
              </a:lnSpc>
              <a:spcBef>
                <a:spcPts val="700"/>
              </a:spcBef>
              <a:spcAft>
                <a:spcPts val="0"/>
              </a:spcAft>
              <a:buSzPts val="2400"/>
              <a:buChar char="•"/>
            </a:pPr>
            <a:r>
              <a:rPr lang="en-US" sz="2400">
                <a:solidFill>
                  <a:srgbClr val="333333"/>
                </a:solidFill>
                <a:latin typeface="Times New Roman"/>
                <a:ea typeface="Times New Roman"/>
                <a:cs typeface="Times New Roman"/>
                <a:sym typeface="Times New Roman"/>
              </a:rPr>
              <a:t>The prediction is used for the validation of the clusters.</a:t>
            </a:r>
            <a:endParaRPr sz="2400">
              <a:solidFill>
                <a:srgbClr val="000000"/>
              </a:solidFill>
              <a:latin typeface="Times New Roman"/>
              <a:ea typeface="Times New Roman"/>
              <a:cs typeface="Times New Roman"/>
              <a:sym typeface="Times New Roman"/>
            </a:endParaRPr>
          </a:p>
          <a:p>
            <a:pPr indent="-228600" lvl="0" marL="228600" rtl="0" algn="l">
              <a:lnSpc>
                <a:spcPct val="110000"/>
              </a:lnSpc>
              <a:spcBef>
                <a:spcPts val="700"/>
              </a:spcBef>
              <a:spcAft>
                <a:spcPts val="0"/>
              </a:spcAft>
              <a:buSzPts val="2400"/>
              <a:buChar char="•"/>
            </a:pPr>
            <a:r>
              <a:rPr lang="en-US" sz="2400">
                <a:solidFill>
                  <a:srgbClr val="333333"/>
                </a:solidFill>
                <a:latin typeface="Times New Roman"/>
                <a:ea typeface="Times New Roman"/>
                <a:cs typeface="Times New Roman"/>
                <a:sym typeface="Times New Roman"/>
              </a:rPr>
              <a:t>In this study  attempted  Linear Regression, KNN and Decision Tree Regression used for prediction and eventually got Decision Tree  as best prediction.</a:t>
            </a:r>
            <a:endParaRPr sz="2400">
              <a:solidFill>
                <a:srgbClr val="333333"/>
              </a:solidFill>
              <a:latin typeface="Times New Roman"/>
              <a:ea typeface="Times New Roman"/>
              <a:cs typeface="Times New Roman"/>
              <a:sym typeface="Times New Roman"/>
            </a:endParaRPr>
          </a:p>
          <a:p>
            <a:pPr indent="-76200" lvl="0" marL="228600" rtl="0" algn="l">
              <a:lnSpc>
                <a:spcPct val="110000"/>
              </a:lnSpc>
              <a:spcBef>
                <a:spcPts val="700"/>
              </a:spcBef>
              <a:spcAft>
                <a:spcPts val="0"/>
              </a:spcAft>
              <a:buSzPts val="2400"/>
              <a:buNone/>
            </a:pPr>
            <a:r>
              <a:t/>
            </a:r>
            <a:endParaRPr sz="2400"/>
          </a:p>
        </p:txBody>
      </p:sp>
      <p:sp>
        <p:nvSpPr>
          <p:cNvPr id="271" name="Google Shape;271;p20"/>
          <p:cNvSpPr txBox="1"/>
          <p:nvPr>
            <p:ph type="title"/>
          </p:nvPr>
        </p:nvSpPr>
        <p:spPr>
          <a:xfrm>
            <a:off x="1251678" y="382385"/>
            <a:ext cx="10178322" cy="8368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DECISION TREE REGRESSION</a:t>
            </a:r>
            <a:endParaRPr sz="3200">
              <a:latin typeface="Times New Roman"/>
              <a:ea typeface="Times New Roman"/>
              <a:cs typeface="Times New Roman"/>
              <a:sym typeface="Times New Roman"/>
            </a:endParaRPr>
          </a:p>
        </p:txBody>
      </p:sp>
      <p:sp>
        <p:nvSpPr>
          <p:cNvPr id="272" name="Google Shape;272;p2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idx="1" type="body"/>
          </p:nvPr>
        </p:nvSpPr>
        <p:spPr>
          <a:xfrm>
            <a:off x="1251678" y="1485901"/>
            <a:ext cx="10178322" cy="439369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400"/>
              <a:buChar char="•"/>
            </a:pPr>
            <a:r>
              <a:rPr lang="en-US" sz="2400">
                <a:solidFill>
                  <a:srgbClr val="000000"/>
                </a:solidFill>
                <a:latin typeface="Times New Roman"/>
                <a:ea typeface="Times New Roman"/>
                <a:cs typeface="Times New Roman"/>
                <a:sym typeface="Times New Roman"/>
              </a:rPr>
              <a:t>Cluster Validation</a:t>
            </a:r>
            <a:endParaRPr/>
          </a:p>
          <a:p>
            <a:pPr indent="-228600" lvl="0" marL="228600" rtl="0" algn="l">
              <a:lnSpc>
                <a:spcPct val="110000"/>
              </a:lnSpc>
              <a:spcBef>
                <a:spcPts val="700"/>
              </a:spcBef>
              <a:spcAft>
                <a:spcPts val="0"/>
              </a:spcAft>
              <a:buSzPts val="2400"/>
              <a:buChar char="•"/>
            </a:pPr>
            <a:r>
              <a:rPr lang="en-US" sz="2400">
                <a:solidFill>
                  <a:srgbClr val="000000"/>
                </a:solidFill>
                <a:latin typeface="Times New Roman"/>
                <a:ea typeface="Times New Roman"/>
                <a:cs typeface="Times New Roman"/>
                <a:sym typeface="Times New Roman"/>
              </a:rPr>
              <a:t>Model Accuracy</a:t>
            </a:r>
            <a:endParaRPr/>
          </a:p>
          <a:p>
            <a:pPr indent="-228600" lvl="0" marL="228600" rtl="0" algn="l">
              <a:lnSpc>
                <a:spcPct val="110000"/>
              </a:lnSpc>
              <a:spcBef>
                <a:spcPts val="700"/>
              </a:spcBef>
              <a:spcAft>
                <a:spcPts val="0"/>
              </a:spcAft>
              <a:buSzPts val="2400"/>
              <a:buChar char="•"/>
            </a:pPr>
            <a:r>
              <a:rPr lang="en-US" sz="2400">
                <a:solidFill>
                  <a:srgbClr val="000000"/>
                </a:solidFill>
                <a:latin typeface="Times New Roman"/>
                <a:ea typeface="Times New Roman"/>
                <a:cs typeface="Times New Roman"/>
                <a:sym typeface="Times New Roman"/>
              </a:rPr>
              <a:t>Cluster standardization evaluated and price mapped. </a:t>
            </a:r>
            <a:endParaRPr/>
          </a:p>
          <a:p>
            <a:pPr indent="-228600" lvl="0" marL="228600" rtl="0" algn="l">
              <a:lnSpc>
                <a:spcPct val="110000"/>
              </a:lnSpc>
              <a:spcBef>
                <a:spcPts val="700"/>
              </a:spcBef>
              <a:spcAft>
                <a:spcPts val="0"/>
              </a:spcAft>
              <a:buSzPts val="2400"/>
              <a:buChar char="•"/>
            </a:pPr>
            <a:r>
              <a:rPr lang="en-US" sz="2400">
                <a:solidFill>
                  <a:srgbClr val="212121"/>
                </a:solidFill>
                <a:latin typeface="Times New Roman"/>
                <a:ea typeface="Times New Roman"/>
                <a:cs typeface="Times New Roman"/>
                <a:sym typeface="Times New Roman"/>
              </a:rPr>
              <a:t>Season Performance VS Performance Standard by the model </a:t>
            </a:r>
            <a:endParaRPr sz="2400">
              <a:solidFill>
                <a:srgbClr val="000000"/>
              </a:solidFill>
              <a:latin typeface="Times New Roman"/>
              <a:ea typeface="Times New Roman"/>
              <a:cs typeface="Times New Roman"/>
              <a:sym typeface="Times New Roman"/>
            </a:endParaRPr>
          </a:p>
          <a:p>
            <a:pPr indent="-228600" lvl="0" marL="228600" rtl="0" algn="l">
              <a:lnSpc>
                <a:spcPct val="110000"/>
              </a:lnSpc>
              <a:spcBef>
                <a:spcPts val="700"/>
              </a:spcBef>
              <a:spcAft>
                <a:spcPts val="0"/>
              </a:spcAft>
              <a:buSzPts val="2400"/>
              <a:buChar char="•"/>
            </a:pPr>
            <a:r>
              <a:rPr lang="en-US" sz="2400">
                <a:solidFill>
                  <a:srgbClr val="000000"/>
                </a:solidFill>
                <a:latin typeface="Times New Roman"/>
                <a:ea typeface="Times New Roman"/>
                <a:cs typeface="Times New Roman"/>
                <a:sym typeface="Times New Roman"/>
              </a:rPr>
              <a:t>The model was compared with Previous study and found to be the model more accurate than previous study. </a:t>
            </a:r>
            <a:endParaRPr/>
          </a:p>
          <a:p>
            <a:pPr indent="-228600" lvl="0" marL="228600" rtl="0" algn="l">
              <a:lnSpc>
                <a:spcPct val="110000"/>
              </a:lnSpc>
              <a:spcBef>
                <a:spcPts val="700"/>
              </a:spcBef>
              <a:spcAft>
                <a:spcPts val="0"/>
              </a:spcAft>
              <a:buSzPts val="2400"/>
              <a:buChar char="•"/>
            </a:pPr>
            <a:r>
              <a:rPr lang="en-US" sz="2400">
                <a:solidFill>
                  <a:srgbClr val="000000"/>
                </a:solidFill>
                <a:latin typeface="Times New Roman"/>
                <a:ea typeface="Times New Roman"/>
                <a:cs typeface="Times New Roman"/>
                <a:sym typeface="Times New Roman"/>
              </a:rPr>
              <a:t>Player Selection</a:t>
            </a:r>
            <a:endParaRPr sz="2400">
              <a:solidFill>
                <a:srgbClr val="000000"/>
              </a:solidFill>
              <a:latin typeface="Times New Roman"/>
              <a:ea typeface="Times New Roman"/>
              <a:cs typeface="Times New Roman"/>
              <a:sym typeface="Times New Roman"/>
            </a:endParaRPr>
          </a:p>
          <a:p>
            <a:pPr indent="-76200" lvl="0" marL="228600" rtl="0" algn="l">
              <a:lnSpc>
                <a:spcPct val="110000"/>
              </a:lnSpc>
              <a:spcBef>
                <a:spcPts val="700"/>
              </a:spcBef>
              <a:spcAft>
                <a:spcPts val="0"/>
              </a:spcAft>
              <a:buSzPts val="2400"/>
              <a:buNone/>
            </a:pPr>
            <a:r>
              <a:t/>
            </a:r>
            <a:endParaRPr sz="2400"/>
          </a:p>
        </p:txBody>
      </p:sp>
      <p:sp>
        <p:nvSpPr>
          <p:cNvPr id="278" name="Google Shape;278;p21"/>
          <p:cNvSpPr txBox="1"/>
          <p:nvPr>
            <p:ph type="title"/>
          </p:nvPr>
        </p:nvSpPr>
        <p:spPr>
          <a:xfrm>
            <a:off x="1251678" y="382385"/>
            <a:ext cx="10178322" cy="8368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RESULT AND ANALYSIS</a:t>
            </a:r>
            <a:endParaRPr sz="3200">
              <a:latin typeface="Times New Roman"/>
              <a:ea typeface="Times New Roman"/>
              <a:cs typeface="Times New Roman"/>
              <a:sym typeface="Times New Roman"/>
            </a:endParaRPr>
          </a:p>
        </p:txBody>
      </p:sp>
      <p:sp>
        <p:nvSpPr>
          <p:cNvPr id="279" name="Google Shape;279;p2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1251678" y="382385"/>
            <a:ext cx="10178322" cy="3923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CLUSTER VALIDATION</a:t>
            </a:r>
            <a:endParaRPr sz="3200">
              <a:solidFill>
                <a:srgbClr val="FFC000"/>
              </a:solidFill>
            </a:endParaRPr>
          </a:p>
        </p:txBody>
      </p:sp>
      <p:pic>
        <p:nvPicPr>
          <p:cNvPr id="285" name="Google Shape;285;p22"/>
          <p:cNvPicPr preferRelativeResize="0"/>
          <p:nvPr/>
        </p:nvPicPr>
        <p:blipFill rotWithShape="1">
          <a:blip r:embed="rId3">
            <a:alphaModFix/>
          </a:blip>
          <a:srcRect b="0" l="0" r="0" t="0"/>
          <a:stretch/>
        </p:blipFill>
        <p:spPr>
          <a:xfrm>
            <a:off x="3111500" y="923894"/>
            <a:ext cx="5118100" cy="1200212"/>
          </a:xfrm>
          <a:prstGeom prst="rect">
            <a:avLst/>
          </a:prstGeom>
          <a:noFill/>
          <a:ln>
            <a:noFill/>
          </a:ln>
        </p:spPr>
      </p:pic>
      <p:pic>
        <p:nvPicPr>
          <p:cNvPr id="286" name="Google Shape;286;p22"/>
          <p:cNvPicPr preferRelativeResize="0"/>
          <p:nvPr/>
        </p:nvPicPr>
        <p:blipFill rotWithShape="1">
          <a:blip r:embed="rId4">
            <a:alphaModFix/>
          </a:blip>
          <a:srcRect b="0" l="0" r="0" t="0"/>
          <a:stretch/>
        </p:blipFill>
        <p:spPr>
          <a:xfrm>
            <a:off x="1628692" y="2585033"/>
            <a:ext cx="4137108" cy="3349073"/>
          </a:xfrm>
          <a:prstGeom prst="rect">
            <a:avLst/>
          </a:prstGeom>
          <a:noFill/>
          <a:ln>
            <a:noFill/>
          </a:ln>
        </p:spPr>
      </p:pic>
      <p:pic>
        <p:nvPicPr>
          <p:cNvPr id="287" name="Google Shape;287;p22"/>
          <p:cNvPicPr preferRelativeResize="0"/>
          <p:nvPr/>
        </p:nvPicPr>
        <p:blipFill rotWithShape="1">
          <a:blip r:embed="rId5">
            <a:alphaModFix/>
          </a:blip>
          <a:srcRect b="0" l="0" r="0" t="0"/>
          <a:stretch/>
        </p:blipFill>
        <p:spPr>
          <a:xfrm>
            <a:off x="6994481" y="2568866"/>
            <a:ext cx="3968837" cy="3349073"/>
          </a:xfrm>
          <a:prstGeom prst="rect">
            <a:avLst/>
          </a:prstGeom>
          <a:noFill/>
          <a:ln>
            <a:noFill/>
          </a:ln>
        </p:spPr>
      </p:pic>
      <p:sp>
        <p:nvSpPr>
          <p:cNvPr id="288" name="Google Shape;288;p22"/>
          <p:cNvSpPr txBox="1"/>
          <p:nvPr/>
        </p:nvSpPr>
        <p:spPr>
          <a:xfrm>
            <a:off x="3644900" y="2124106"/>
            <a:ext cx="3937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(Mean squared error for Auction dataset)</a:t>
            </a:r>
            <a:endParaRPr sz="1800">
              <a:solidFill>
                <a:schemeClr val="dk1"/>
              </a:solidFill>
              <a:latin typeface="Gill Sans"/>
              <a:ea typeface="Gill Sans"/>
              <a:cs typeface="Gill Sans"/>
              <a:sym typeface="Gill Sans"/>
            </a:endParaRPr>
          </a:p>
        </p:txBody>
      </p:sp>
      <p:sp>
        <p:nvSpPr>
          <p:cNvPr id="289" name="Google Shape;289;p22"/>
          <p:cNvSpPr txBox="1"/>
          <p:nvPr/>
        </p:nvSpPr>
        <p:spPr>
          <a:xfrm>
            <a:off x="3530600" y="6362700"/>
            <a:ext cx="6007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(Auction dataset: Actual VS Predicted Plotting (1)&amp;(2))</a:t>
            </a:r>
            <a:endParaRPr sz="1800">
              <a:solidFill>
                <a:schemeClr val="dk1"/>
              </a:solidFill>
              <a:latin typeface="Gill Sans"/>
              <a:ea typeface="Gill Sans"/>
              <a:cs typeface="Gill Sans"/>
              <a:sym typeface="Gill Sans"/>
            </a:endParaRPr>
          </a:p>
        </p:txBody>
      </p:sp>
      <p:sp>
        <p:nvSpPr>
          <p:cNvPr id="290" name="Google Shape;290;p22"/>
          <p:cNvSpPr txBox="1"/>
          <p:nvPr/>
        </p:nvSpPr>
        <p:spPr>
          <a:xfrm>
            <a:off x="3409950" y="5841035"/>
            <a:ext cx="469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a:t>
            </a:r>
            <a:endParaRPr sz="1800">
              <a:solidFill>
                <a:schemeClr val="dk1"/>
              </a:solidFill>
              <a:latin typeface="Gill Sans"/>
              <a:ea typeface="Gill Sans"/>
              <a:cs typeface="Gill Sans"/>
              <a:sym typeface="Gill Sans"/>
            </a:endParaRPr>
          </a:p>
        </p:txBody>
      </p:sp>
      <p:sp>
        <p:nvSpPr>
          <p:cNvPr id="291" name="Google Shape;291;p22"/>
          <p:cNvSpPr txBox="1"/>
          <p:nvPr/>
        </p:nvSpPr>
        <p:spPr>
          <a:xfrm>
            <a:off x="8743950" y="5841035"/>
            <a:ext cx="469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(2)</a:t>
            </a:r>
            <a:endParaRPr sz="1800">
              <a:solidFill>
                <a:schemeClr val="dk1"/>
              </a:solidFill>
              <a:latin typeface="Gill Sans"/>
              <a:ea typeface="Gill Sans"/>
              <a:cs typeface="Gill Sans"/>
              <a:sym typeface="Gill Sans"/>
            </a:endParaRPr>
          </a:p>
        </p:txBody>
      </p:sp>
      <p:sp>
        <p:nvSpPr>
          <p:cNvPr id="292" name="Google Shape;292;p2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1251678" y="382385"/>
            <a:ext cx="10178322" cy="3923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CLUSTER VALIDATION</a:t>
            </a:r>
            <a:endParaRPr sz="3200">
              <a:solidFill>
                <a:srgbClr val="FFC000"/>
              </a:solidFill>
            </a:endParaRPr>
          </a:p>
        </p:txBody>
      </p:sp>
      <p:pic>
        <p:nvPicPr>
          <p:cNvPr id="298" name="Google Shape;298;p23"/>
          <p:cNvPicPr preferRelativeResize="0"/>
          <p:nvPr/>
        </p:nvPicPr>
        <p:blipFill rotWithShape="1">
          <a:blip r:embed="rId3">
            <a:alphaModFix/>
          </a:blip>
          <a:srcRect b="0" l="0" r="0" t="0"/>
          <a:stretch/>
        </p:blipFill>
        <p:spPr>
          <a:xfrm>
            <a:off x="3349481" y="923894"/>
            <a:ext cx="4378797" cy="1200212"/>
          </a:xfrm>
          <a:prstGeom prst="rect">
            <a:avLst/>
          </a:prstGeom>
          <a:noFill/>
          <a:ln>
            <a:noFill/>
          </a:ln>
        </p:spPr>
      </p:pic>
      <p:pic>
        <p:nvPicPr>
          <p:cNvPr id="299" name="Google Shape;299;p23"/>
          <p:cNvPicPr preferRelativeResize="0"/>
          <p:nvPr/>
        </p:nvPicPr>
        <p:blipFill rotWithShape="1">
          <a:blip r:embed="rId4">
            <a:alphaModFix/>
          </a:blip>
          <a:srcRect b="0" l="0" r="0" t="0"/>
          <a:stretch/>
        </p:blipFill>
        <p:spPr>
          <a:xfrm>
            <a:off x="1552492" y="2585033"/>
            <a:ext cx="3956215" cy="3349072"/>
          </a:xfrm>
          <a:prstGeom prst="rect">
            <a:avLst/>
          </a:prstGeom>
          <a:noFill/>
          <a:ln>
            <a:noFill/>
          </a:ln>
        </p:spPr>
      </p:pic>
      <p:pic>
        <p:nvPicPr>
          <p:cNvPr id="300" name="Google Shape;300;p23"/>
          <p:cNvPicPr preferRelativeResize="0"/>
          <p:nvPr/>
        </p:nvPicPr>
        <p:blipFill rotWithShape="1">
          <a:blip r:embed="rId5">
            <a:alphaModFix/>
          </a:blip>
          <a:srcRect b="0" l="0" r="0" t="0"/>
          <a:stretch/>
        </p:blipFill>
        <p:spPr>
          <a:xfrm>
            <a:off x="6800762" y="2658785"/>
            <a:ext cx="4139559" cy="3201569"/>
          </a:xfrm>
          <a:prstGeom prst="rect">
            <a:avLst/>
          </a:prstGeom>
          <a:noFill/>
          <a:ln>
            <a:noFill/>
          </a:ln>
        </p:spPr>
      </p:pic>
      <p:sp>
        <p:nvSpPr>
          <p:cNvPr id="301" name="Google Shape;301;p23"/>
          <p:cNvSpPr txBox="1"/>
          <p:nvPr/>
        </p:nvSpPr>
        <p:spPr>
          <a:xfrm>
            <a:off x="3644900" y="2124106"/>
            <a:ext cx="3937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(Mean squared error for Stats dataset)</a:t>
            </a:r>
            <a:endParaRPr sz="1800">
              <a:solidFill>
                <a:schemeClr val="dk1"/>
              </a:solidFill>
              <a:latin typeface="Gill Sans"/>
              <a:ea typeface="Gill Sans"/>
              <a:cs typeface="Gill Sans"/>
              <a:sym typeface="Gill Sans"/>
            </a:endParaRPr>
          </a:p>
        </p:txBody>
      </p:sp>
      <p:sp>
        <p:nvSpPr>
          <p:cNvPr id="302" name="Google Shape;302;p23"/>
          <p:cNvSpPr txBox="1"/>
          <p:nvPr/>
        </p:nvSpPr>
        <p:spPr>
          <a:xfrm>
            <a:off x="3530600" y="6362700"/>
            <a:ext cx="6007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(Stats dataset: Actual VS Predicted Plotting (1)&amp;(2))</a:t>
            </a:r>
            <a:endParaRPr sz="1800">
              <a:solidFill>
                <a:schemeClr val="dk1"/>
              </a:solidFill>
              <a:latin typeface="Gill Sans"/>
              <a:ea typeface="Gill Sans"/>
              <a:cs typeface="Gill Sans"/>
              <a:sym typeface="Gill Sans"/>
            </a:endParaRPr>
          </a:p>
        </p:txBody>
      </p:sp>
      <p:sp>
        <p:nvSpPr>
          <p:cNvPr id="303" name="Google Shape;303;p23"/>
          <p:cNvSpPr txBox="1"/>
          <p:nvPr/>
        </p:nvSpPr>
        <p:spPr>
          <a:xfrm>
            <a:off x="3409950" y="5841035"/>
            <a:ext cx="469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a:t>
            </a:r>
            <a:endParaRPr sz="1800">
              <a:solidFill>
                <a:schemeClr val="dk1"/>
              </a:solidFill>
              <a:latin typeface="Gill Sans"/>
              <a:ea typeface="Gill Sans"/>
              <a:cs typeface="Gill Sans"/>
              <a:sym typeface="Gill Sans"/>
            </a:endParaRPr>
          </a:p>
        </p:txBody>
      </p:sp>
      <p:sp>
        <p:nvSpPr>
          <p:cNvPr id="304" name="Google Shape;304;p23"/>
          <p:cNvSpPr txBox="1"/>
          <p:nvPr/>
        </p:nvSpPr>
        <p:spPr>
          <a:xfrm>
            <a:off x="8743950" y="5841035"/>
            <a:ext cx="469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(2)</a:t>
            </a:r>
            <a:endParaRPr sz="1800">
              <a:solidFill>
                <a:schemeClr val="dk1"/>
              </a:solidFill>
              <a:latin typeface="Gill Sans"/>
              <a:ea typeface="Gill Sans"/>
              <a:cs typeface="Gill Sans"/>
              <a:sym typeface="Gill Sans"/>
            </a:endParaRPr>
          </a:p>
        </p:txBody>
      </p:sp>
      <p:sp>
        <p:nvSpPr>
          <p:cNvPr id="305" name="Google Shape;305;p2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txBox="1"/>
          <p:nvPr>
            <p:ph type="title"/>
          </p:nvPr>
        </p:nvSpPr>
        <p:spPr>
          <a:xfrm>
            <a:off x="1250950" y="382588"/>
            <a:ext cx="10179050" cy="6080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CONFUSION MATRIX</a:t>
            </a:r>
            <a:endParaRPr sz="3200">
              <a:solidFill>
                <a:srgbClr val="FFC000"/>
              </a:solidFill>
            </a:endParaRPr>
          </a:p>
        </p:txBody>
      </p:sp>
      <p:pic>
        <p:nvPicPr>
          <p:cNvPr id="311" name="Google Shape;311;p24"/>
          <p:cNvPicPr preferRelativeResize="0"/>
          <p:nvPr/>
        </p:nvPicPr>
        <p:blipFill rotWithShape="1">
          <a:blip r:embed="rId3">
            <a:alphaModFix/>
          </a:blip>
          <a:srcRect b="0" l="0" r="0" t="0"/>
          <a:stretch/>
        </p:blipFill>
        <p:spPr>
          <a:xfrm>
            <a:off x="1196976" y="990600"/>
            <a:ext cx="3679458" cy="3581584"/>
          </a:xfrm>
          <a:prstGeom prst="rect">
            <a:avLst/>
          </a:prstGeom>
          <a:noFill/>
          <a:ln>
            <a:noFill/>
          </a:ln>
        </p:spPr>
      </p:pic>
      <p:pic>
        <p:nvPicPr>
          <p:cNvPr id="312" name="Google Shape;312;p24"/>
          <p:cNvPicPr preferRelativeResize="0"/>
          <p:nvPr/>
        </p:nvPicPr>
        <p:blipFill rotWithShape="1">
          <a:blip r:embed="rId4">
            <a:alphaModFix/>
          </a:blip>
          <a:srcRect b="0" l="0" r="0" t="0"/>
          <a:stretch/>
        </p:blipFill>
        <p:spPr>
          <a:xfrm>
            <a:off x="6667408" y="990600"/>
            <a:ext cx="3679457" cy="3581583"/>
          </a:xfrm>
          <a:prstGeom prst="rect">
            <a:avLst/>
          </a:prstGeom>
          <a:noFill/>
          <a:ln>
            <a:noFill/>
          </a:ln>
        </p:spPr>
      </p:pic>
      <p:sp>
        <p:nvSpPr>
          <p:cNvPr id="313" name="Google Shape;313;p24"/>
          <p:cNvSpPr txBox="1"/>
          <p:nvPr/>
        </p:nvSpPr>
        <p:spPr>
          <a:xfrm>
            <a:off x="1196975" y="4810864"/>
            <a:ext cx="38863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12121"/>
                </a:solidFill>
                <a:latin typeface="Times New Roman"/>
                <a:ea typeface="Times New Roman"/>
                <a:cs typeface="Times New Roman"/>
                <a:sym typeface="Times New Roman"/>
              </a:rPr>
              <a:t>(Confusion Matrix for Auction dataset)</a:t>
            </a:r>
            <a:endParaRPr sz="1800">
              <a:solidFill>
                <a:schemeClr val="dk1"/>
              </a:solidFill>
              <a:latin typeface="Gill Sans"/>
              <a:ea typeface="Gill Sans"/>
              <a:cs typeface="Gill Sans"/>
              <a:sym typeface="Gill Sans"/>
            </a:endParaRPr>
          </a:p>
        </p:txBody>
      </p:sp>
      <p:sp>
        <p:nvSpPr>
          <p:cNvPr id="314" name="Google Shape;314;p24"/>
          <p:cNvSpPr txBox="1"/>
          <p:nvPr/>
        </p:nvSpPr>
        <p:spPr>
          <a:xfrm>
            <a:off x="6670305" y="4840694"/>
            <a:ext cx="38863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12121"/>
                </a:solidFill>
                <a:latin typeface="Times New Roman"/>
                <a:ea typeface="Times New Roman"/>
                <a:cs typeface="Times New Roman"/>
                <a:sym typeface="Times New Roman"/>
              </a:rPr>
              <a:t>(Confusion Matrix for Stats dataset)</a:t>
            </a:r>
            <a:endParaRPr sz="1800">
              <a:solidFill>
                <a:schemeClr val="dk1"/>
              </a:solidFill>
              <a:latin typeface="Gill Sans"/>
              <a:ea typeface="Gill Sans"/>
              <a:cs typeface="Gill Sans"/>
              <a:sym typeface="Gill Sans"/>
            </a:endParaRPr>
          </a:p>
        </p:txBody>
      </p:sp>
      <p:sp>
        <p:nvSpPr>
          <p:cNvPr id="315" name="Google Shape;315;p2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1120775" y="341854"/>
            <a:ext cx="10179050" cy="6080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MODEL ACCURACY</a:t>
            </a:r>
            <a:endParaRPr b="1" sz="3200">
              <a:solidFill>
                <a:srgbClr val="FFC000"/>
              </a:solidFill>
              <a:latin typeface="Times New Roman"/>
              <a:ea typeface="Times New Roman"/>
              <a:cs typeface="Times New Roman"/>
              <a:sym typeface="Times New Roman"/>
            </a:endParaRPr>
          </a:p>
        </p:txBody>
      </p:sp>
      <p:pic>
        <p:nvPicPr>
          <p:cNvPr id="321" name="Google Shape;321;p25"/>
          <p:cNvPicPr preferRelativeResize="0"/>
          <p:nvPr/>
        </p:nvPicPr>
        <p:blipFill rotWithShape="1">
          <a:blip r:embed="rId3">
            <a:alphaModFix/>
          </a:blip>
          <a:srcRect b="0" l="0" r="0" t="0"/>
          <a:stretch/>
        </p:blipFill>
        <p:spPr>
          <a:xfrm>
            <a:off x="1301750" y="1342279"/>
            <a:ext cx="4061193" cy="1009132"/>
          </a:xfrm>
          <a:prstGeom prst="rect">
            <a:avLst/>
          </a:prstGeom>
          <a:noFill/>
          <a:ln>
            <a:noFill/>
          </a:ln>
        </p:spPr>
      </p:pic>
      <p:pic>
        <p:nvPicPr>
          <p:cNvPr id="322" name="Google Shape;322;p25"/>
          <p:cNvPicPr preferRelativeResize="0"/>
          <p:nvPr/>
        </p:nvPicPr>
        <p:blipFill rotWithShape="1">
          <a:blip r:embed="rId4">
            <a:alphaModFix/>
          </a:blip>
          <a:srcRect b="0" l="0" r="0" t="0"/>
          <a:stretch/>
        </p:blipFill>
        <p:spPr>
          <a:xfrm>
            <a:off x="6829059" y="1342279"/>
            <a:ext cx="4169141" cy="1050135"/>
          </a:xfrm>
          <a:prstGeom prst="rect">
            <a:avLst/>
          </a:prstGeom>
          <a:noFill/>
          <a:ln>
            <a:noFill/>
          </a:ln>
        </p:spPr>
      </p:pic>
      <p:sp>
        <p:nvSpPr>
          <p:cNvPr id="323" name="Google Shape;323;p25"/>
          <p:cNvSpPr txBox="1"/>
          <p:nvPr/>
        </p:nvSpPr>
        <p:spPr>
          <a:xfrm>
            <a:off x="1617752" y="2541656"/>
            <a:ext cx="388638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212121"/>
                </a:solidFill>
                <a:latin typeface="Times New Roman"/>
                <a:ea typeface="Times New Roman"/>
                <a:cs typeface="Times New Roman"/>
                <a:sym typeface="Times New Roman"/>
              </a:rPr>
              <a:t>(Accuracy for Auction dataset)</a:t>
            </a:r>
            <a:endParaRPr sz="2000">
              <a:solidFill>
                <a:schemeClr val="dk1"/>
              </a:solidFill>
              <a:latin typeface="Gill Sans"/>
              <a:ea typeface="Gill Sans"/>
              <a:cs typeface="Gill Sans"/>
              <a:sym typeface="Gill Sans"/>
            </a:endParaRPr>
          </a:p>
        </p:txBody>
      </p:sp>
      <p:sp>
        <p:nvSpPr>
          <p:cNvPr id="324" name="Google Shape;324;p25"/>
          <p:cNvSpPr txBox="1"/>
          <p:nvPr/>
        </p:nvSpPr>
        <p:spPr>
          <a:xfrm>
            <a:off x="6970435" y="2637764"/>
            <a:ext cx="388638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212121"/>
                </a:solidFill>
                <a:latin typeface="Times New Roman"/>
                <a:ea typeface="Times New Roman"/>
                <a:cs typeface="Times New Roman"/>
                <a:sym typeface="Times New Roman"/>
              </a:rPr>
              <a:t>(Accuracy for Stats Dataset)</a:t>
            </a:r>
            <a:endParaRPr sz="2000">
              <a:solidFill>
                <a:schemeClr val="dk1"/>
              </a:solidFill>
              <a:latin typeface="Gill Sans"/>
              <a:ea typeface="Gill Sans"/>
              <a:cs typeface="Gill Sans"/>
              <a:sym typeface="Gill Sans"/>
            </a:endParaRPr>
          </a:p>
        </p:txBody>
      </p:sp>
      <p:sp>
        <p:nvSpPr>
          <p:cNvPr id="325" name="Google Shape;325;p25"/>
          <p:cNvSpPr txBox="1"/>
          <p:nvPr/>
        </p:nvSpPr>
        <p:spPr>
          <a:xfrm>
            <a:off x="1389152" y="3822700"/>
            <a:ext cx="921534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212121"/>
                </a:solidFill>
                <a:latin typeface="Times New Roman"/>
                <a:ea typeface="Times New Roman"/>
                <a:cs typeface="Times New Roman"/>
                <a:sym typeface="Times New Roman"/>
              </a:rPr>
              <a:t>The model obtained 95% accuracy for the auction-based dataset and obtained 96% accuracy for Season stats-based dataset.</a:t>
            </a:r>
            <a:endParaRPr sz="2400">
              <a:solidFill>
                <a:schemeClr val="dk1"/>
              </a:solidFill>
              <a:latin typeface="Gill Sans"/>
              <a:ea typeface="Gill Sans"/>
              <a:cs typeface="Gill Sans"/>
              <a:sym typeface="Gill Sans"/>
            </a:endParaRPr>
          </a:p>
        </p:txBody>
      </p:sp>
      <p:sp>
        <p:nvSpPr>
          <p:cNvPr id="326" name="Google Shape;326;p2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6"/>
          <p:cNvSpPr txBox="1"/>
          <p:nvPr>
            <p:ph type="title"/>
          </p:nvPr>
        </p:nvSpPr>
        <p:spPr>
          <a:xfrm>
            <a:off x="1250950" y="314854"/>
            <a:ext cx="10179050" cy="6334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STANDARDIZATION OF CLUSTERS</a:t>
            </a:r>
            <a:endParaRPr b="1" sz="3200">
              <a:solidFill>
                <a:srgbClr val="FFC000"/>
              </a:solidFill>
              <a:latin typeface="Times New Roman"/>
              <a:ea typeface="Times New Roman"/>
              <a:cs typeface="Times New Roman"/>
              <a:sym typeface="Times New Roman"/>
            </a:endParaRPr>
          </a:p>
        </p:txBody>
      </p:sp>
      <p:sp>
        <p:nvSpPr>
          <p:cNvPr id="332" name="Google Shape;332;p26"/>
          <p:cNvSpPr txBox="1"/>
          <p:nvPr/>
        </p:nvSpPr>
        <p:spPr>
          <a:xfrm>
            <a:off x="1377858" y="1016000"/>
            <a:ext cx="9861642" cy="163121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2000"/>
              <a:buFont typeface="Arial"/>
              <a:buChar char="•"/>
            </a:pPr>
            <a:r>
              <a:rPr lang="en-US" sz="2000">
                <a:solidFill>
                  <a:srgbClr val="212121"/>
                </a:solidFill>
                <a:latin typeface="Times New Roman"/>
                <a:ea typeface="Times New Roman"/>
                <a:cs typeface="Times New Roman"/>
                <a:sym typeface="Times New Roman"/>
              </a:rPr>
              <a:t>The standardization of clusters was evaluated on the basis of Rating</a:t>
            </a:r>
            <a:endParaRPr/>
          </a:p>
          <a:p>
            <a:pPr indent="-285750" lvl="0" marL="285750" marR="0" rtl="0" algn="l">
              <a:spcBef>
                <a:spcPts val="0"/>
              </a:spcBef>
              <a:spcAft>
                <a:spcPts val="0"/>
              </a:spcAft>
              <a:buClr>
                <a:srgbClr val="212121"/>
              </a:buClr>
              <a:buSzPts val="2000"/>
              <a:buFont typeface="Arial"/>
              <a:buChar char="•"/>
            </a:pPr>
            <a:r>
              <a:rPr lang="en-US" sz="2000">
                <a:solidFill>
                  <a:srgbClr val="212121"/>
                </a:solidFill>
                <a:latin typeface="Times New Roman"/>
                <a:ea typeface="Times New Roman"/>
                <a:cs typeface="Times New Roman"/>
                <a:sym typeface="Times New Roman"/>
              </a:rPr>
              <a:t>The 10 clusters were standardized into 10 standards.</a:t>
            </a:r>
            <a:endParaRPr/>
          </a:p>
          <a:p>
            <a:pPr indent="-285750" lvl="0" marL="285750" marR="0" rtl="0" algn="l">
              <a:spcBef>
                <a:spcPts val="0"/>
              </a:spcBef>
              <a:spcAft>
                <a:spcPts val="0"/>
              </a:spcAft>
              <a:buClr>
                <a:srgbClr val="212121"/>
              </a:buClr>
              <a:buSzPts val="2000"/>
              <a:buFont typeface="Arial"/>
              <a:buChar char="•"/>
            </a:pPr>
            <a:r>
              <a:rPr lang="en-US" sz="2000">
                <a:solidFill>
                  <a:srgbClr val="212121"/>
                </a:solidFill>
                <a:latin typeface="Times New Roman"/>
                <a:ea typeface="Times New Roman"/>
                <a:cs typeface="Times New Roman"/>
                <a:sym typeface="Times New Roman"/>
              </a:rPr>
              <a:t> Mean of Rating is taken as primary consideration and Mean of Base price is considered as secondary. </a:t>
            </a:r>
            <a:endParaRPr/>
          </a:p>
          <a:p>
            <a:pPr indent="-285750" lvl="0" marL="285750" marR="0" rtl="0" algn="l">
              <a:spcBef>
                <a:spcPts val="0"/>
              </a:spcBef>
              <a:spcAft>
                <a:spcPts val="0"/>
              </a:spcAft>
              <a:buClr>
                <a:srgbClr val="212121"/>
              </a:buClr>
              <a:buSzPts val="2000"/>
              <a:buFont typeface="Arial"/>
              <a:buChar char="•"/>
            </a:pPr>
            <a:r>
              <a:rPr lang="en-US" sz="2000">
                <a:solidFill>
                  <a:srgbClr val="212121"/>
                </a:solidFill>
                <a:latin typeface="Times New Roman"/>
                <a:ea typeface="Times New Roman"/>
                <a:cs typeface="Times New Roman"/>
                <a:sym typeface="Times New Roman"/>
              </a:rPr>
              <a:t>On the basis of standard set price for each player are done by mapping in Auction dataset. </a:t>
            </a:r>
            <a:endParaRPr sz="2000">
              <a:solidFill>
                <a:schemeClr val="dk1"/>
              </a:solidFill>
              <a:latin typeface="Gill Sans"/>
              <a:ea typeface="Gill Sans"/>
              <a:cs typeface="Gill Sans"/>
              <a:sym typeface="Gill Sans"/>
            </a:endParaRPr>
          </a:p>
        </p:txBody>
      </p:sp>
      <p:graphicFrame>
        <p:nvGraphicFramePr>
          <p:cNvPr id="333" name="Google Shape;333;p26"/>
          <p:cNvGraphicFramePr/>
          <p:nvPr/>
        </p:nvGraphicFramePr>
        <p:xfrm>
          <a:off x="2548467" y="2768694"/>
          <a:ext cx="3000000" cy="3000000"/>
        </p:xfrm>
        <a:graphic>
          <a:graphicData uri="http://schemas.openxmlformats.org/drawingml/2006/table">
            <a:tbl>
              <a:tblPr bandRow="1" firstCol="1" firstRow="1">
                <a:noFill/>
                <a:tableStyleId>{9F8110ED-5295-4AE3-82BE-FF17A7364B48}</a:tableStyleId>
              </a:tblPr>
              <a:tblGrid>
                <a:gridCol w="1827475"/>
                <a:gridCol w="2740350"/>
                <a:gridCol w="2823575"/>
              </a:tblGrid>
              <a:tr h="397925">
                <a:tc gridSpan="3">
                  <a:txBody>
                    <a:bodyPr/>
                    <a:lstStyle/>
                    <a:p>
                      <a:pPr indent="0" lvl="0" marL="0" marR="800735" rtl="0" algn="ctr">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Cluster Standardization for Auction Dataset</a:t>
                      </a:r>
                      <a:endParaRPr sz="1100">
                        <a:solidFill>
                          <a:schemeClr val="dk1"/>
                        </a:solidFill>
                        <a:latin typeface="Times New Roman"/>
                        <a:ea typeface="Times New Roman"/>
                        <a:cs typeface="Times New Roman"/>
                        <a:sym typeface="Times New Roman"/>
                      </a:endParaRPr>
                    </a:p>
                  </a:txBody>
                  <a:tcPr marT="0" marB="0" marR="68575" marL="68575">
                    <a:solidFill>
                      <a:srgbClr val="F9BD45"/>
                    </a:solidFill>
                  </a:tcPr>
                </a:tc>
                <a:tc hMerge="1"/>
                <a:tc hMerge="1"/>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Cluster</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Mean Rating</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Mean Base Price </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0</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14.608712</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28.421053</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1</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22.963482</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74.907407</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2</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37.202775</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88.617021</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3</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28.795325</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72.222222</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4</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14.604351</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21.176471</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5</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10.779360</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20.000000</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6</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51.168042</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142.209302</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7</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58.330401</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155.833333</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8</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31.687965</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32.692308</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00800">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9</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17.185609</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400">
                          <a:solidFill>
                            <a:schemeClr val="dk1"/>
                          </a:solidFill>
                          <a:latin typeface="Times New Roman"/>
                          <a:ea typeface="Times New Roman"/>
                          <a:cs typeface="Times New Roman"/>
                          <a:sym typeface="Times New Roman"/>
                        </a:rPr>
                        <a:t>21.264368</a:t>
                      </a:r>
                      <a:endParaRPr sz="11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bl>
          </a:graphicData>
        </a:graphic>
      </p:graphicFrame>
      <p:sp>
        <p:nvSpPr>
          <p:cNvPr id="334" name="Google Shape;334;p2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7"/>
          <p:cNvPicPr preferRelativeResize="0"/>
          <p:nvPr/>
        </p:nvPicPr>
        <p:blipFill rotWithShape="1">
          <a:blip r:embed="rId3">
            <a:alphaModFix/>
          </a:blip>
          <a:srcRect b="0" l="0" r="0" t="0"/>
          <a:stretch/>
        </p:blipFill>
        <p:spPr>
          <a:xfrm>
            <a:off x="1272116" y="1758802"/>
            <a:ext cx="3937000" cy="2889398"/>
          </a:xfrm>
          <a:prstGeom prst="rect">
            <a:avLst/>
          </a:prstGeom>
          <a:noFill/>
          <a:ln>
            <a:noFill/>
          </a:ln>
        </p:spPr>
      </p:pic>
      <p:pic>
        <p:nvPicPr>
          <p:cNvPr id="340" name="Google Shape;340;p27"/>
          <p:cNvPicPr preferRelativeResize="0"/>
          <p:nvPr/>
        </p:nvPicPr>
        <p:blipFill rotWithShape="1">
          <a:blip r:embed="rId4">
            <a:alphaModFix/>
          </a:blip>
          <a:srcRect b="0" l="0" r="0" t="0"/>
          <a:stretch/>
        </p:blipFill>
        <p:spPr>
          <a:xfrm>
            <a:off x="6096000" y="1699539"/>
            <a:ext cx="3937000" cy="2889398"/>
          </a:xfrm>
          <a:prstGeom prst="rect">
            <a:avLst/>
          </a:prstGeom>
          <a:noFill/>
          <a:ln>
            <a:noFill/>
          </a:ln>
        </p:spPr>
      </p:pic>
      <p:sp>
        <p:nvSpPr>
          <p:cNvPr id="341" name="Google Shape;341;p27"/>
          <p:cNvSpPr txBox="1"/>
          <p:nvPr/>
        </p:nvSpPr>
        <p:spPr>
          <a:xfrm flipH="1">
            <a:off x="3024807" y="4690529"/>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p:txBody>
      </p:sp>
      <p:sp>
        <p:nvSpPr>
          <p:cNvPr id="342" name="Google Shape;342;p27"/>
          <p:cNvSpPr txBox="1"/>
          <p:nvPr/>
        </p:nvSpPr>
        <p:spPr>
          <a:xfrm flipH="1">
            <a:off x="8136467" y="4690529"/>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p:txBody>
      </p:sp>
      <p:sp>
        <p:nvSpPr>
          <p:cNvPr id="343" name="Google Shape;343;p27"/>
          <p:cNvSpPr txBox="1"/>
          <p:nvPr/>
        </p:nvSpPr>
        <p:spPr>
          <a:xfrm>
            <a:off x="1995969" y="5059861"/>
            <a:ext cx="8007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12121"/>
                </a:solidFill>
                <a:latin typeface="Times New Roman"/>
                <a:ea typeface="Times New Roman"/>
                <a:cs typeface="Times New Roman"/>
                <a:sym typeface="Times New Roman"/>
              </a:rPr>
              <a:t>(Auction dataset Standardization in case of Mean Rating(1) and Mean Base Price(2))</a:t>
            </a:r>
            <a:endParaRPr sz="1800">
              <a:solidFill>
                <a:schemeClr val="dk1"/>
              </a:solidFill>
              <a:latin typeface="Gill Sans"/>
              <a:ea typeface="Gill Sans"/>
              <a:cs typeface="Gill Sans"/>
              <a:sym typeface="Gill Sans"/>
            </a:endParaRPr>
          </a:p>
        </p:txBody>
      </p:sp>
      <p:sp>
        <p:nvSpPr>
          <p:cNvPr id="344" name="Google Shape;344;p27"/>
          <p:cNvSpPr txBox="1"/>
          <p:nvPr>
            <p:ph type="title"/>
          </p:nvPr>
        </p:nvSpPr>
        <p:spPr>
          <a:xfrm>
            <a:off x="1250950" y="314854"/>
            <a:ext cx="10179050" cy="6334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STANDARDIZATION OF CLUSTERS</a:t>
            </a:r>
            <a:endParaRPr b="1" sz="3200">
              <a:solidFill>
                <a:srgbClr val="FFC000"/>
              </a:solidFill>
              <a:latin typeface="Times New Roman"/>
              <a:ea typeface="Times New Roman"/>
              <a:cs typeface="Times New Roman"/>
              <a:sym typeface="Times New Roman"/>
            </a:endParaRPr>
          </a:p>
        </p:txBody>
      </p:sp>
      <p:sp>
        <p:nvSpPr>
          <p:cNvPr id="345" name="Google Shape;345;p2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8"/>
          <p:cNvSpPr txBox="1"/>
          <p:nvPr>
            <p:ph type="title"/>
          </p:nvPr>
        </p:nvSpPr>
        <p:spPr>
          <a:xfrm>
            <a:off x="1250950" y="382588"/>
            <a:ext cx="10179050" cy="6334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STANDARDIZATION OF CLUSTERS</a:t>
            </a:r>
            <a:endParaRPr b="1" sz="3200">
              <a:solidFill>
                <a:srgbClr val="FFC000"/>
              </a:solidFill>
              <a:latin typeface="Times New Roman"/>
              <a:ea typeface="Times New Roman"/>
              <a:cs typeface="Times New Roman"/>
              <a:sym typeface="Times New Roman"/>
            </a:endParaRPr>
          </a:p>
        </p:txBody>
      </p:sp>
      <p:graphicFrame>
        <p:nvGraphicFramePr>
          <p:cNvPr id="351" name="Google Shape;351;p28"/>
          <p:cNvGraphicFramePr/>
          <p:nvPr/>
        </p:nvGraphicFramePr>
        <p:xfrm>
          <a:off x="1752600" y="1303867"/>
          <a:ext cx="3000000" cy="3000000"/>
        </p:xfrm>
        <a:graphic>
          <a:graphicData uri="http://schemas.openxmlformats.org/drawingml/2006/table">
            <a:tbl>
              <a:tblPr bandRow="1" firstCol="1" firstRow="1">
                <a:noFill/>
                <a:tableStyleId>{9F8110ED-5295-4AE3-82BE-FF17A7364B48}</a:tableStyleId>
              </a:tblPr>
              <a:tblGrid>
                <a:gridCol w="1990650"/>
                <a:gridCol w="2672300"/>
                <a:gridCol w="2957050"/>
              </a:tblGrid>
              <a:tr h="469000">
                <a:tc gridSpan="3">
                  <a:txBody>
                    <a:bodyPr/>
                    <a:lstStyle/>
                    <a:p>
                      <a:pPr indent="0" lvl="0" marL="0" marR="800735" rtl="0" algn="ctr">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Cluster Standardization for Stats Dataset</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hMerge="1"/>
                <a:tc hMerge="1"/>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Cluster</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Mean Rating</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Mean Base Price</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7.283501</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46.333333</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39.237750</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77.105263</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67.331450</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141.666667</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3</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37.039387</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41.250000</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4</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48.235682</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65.000000</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62.075786</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144.333333</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6</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25.388785</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85.714286</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7</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52.585088</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111.071429</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8</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62.101384</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150.000000</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r h="354525">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9</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24.486389</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c>
                  <a:txBody>
                    <a:bodyPr/>
                    <a:lstStyle/>
                    <a:p>
                      <a:pPr indent="-229234" lvl="0" marL="597535" marR="0" rtl="0" algn="ctr">
                        <a:spcBef>
                          <a:spcPts val="0"/>
                        </a:spcBef>
                        <a:spcAft>
                          <a:spcPts val="0"/>
                        </a:spcAft>
                        <a:buNone/>
                      </a:pPr>
                      <a:r>
                        <a:rPr lang="en-US" sz="1800">
                          <a:solidFill>
                            <a:schemeClr val="dk1"/>
                          </a:solidFill>
                          <a:latin typeface="Times New Roman"/>
                          <a:ea typeface="Times New Roman"/>
                          <a:cs typeface="Times New Roman"/>
                          <a:sym typeface="Times New Roman"/>
                        </a:rPr>
                        <a:t>70.833333</a:t>
                      </a:r>
                      <a:endParaRPr sz="1800">
                        <a:solidFill>
                          <a:schemeClr val="dk1"/>
                        </a:solidFill>
                        <a:latin typeface="Times New Roman"/>
                        <a:ea typeface="Times New Roman"/>
                        <a:cs typeface="Times New Roman"/>
                        <a:sym typeface="Times New Roman"/>
                      </a:endParaRPr>
                    </a:p>
                  </a:txBody>
                  <a:tcPr marT="0" marB="0" marR="68575" marL="68575" anchor="ctr">
                    <a:solidFill>
                      <a:srgbClr val="F9BD45"/>
                    </a:solidFill>
                  </a:tcPr>
                </a:tc>
              </a:tr>
            </a:tbl>
          </a:graphicData>
        </a:graphic>
      </p:graphicFrame>
      <p:sp>
        <p:nvSpPr>
          <p:cNvPr id="352" name="Google Shape;352;p2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9"/>
          <p:cNvSpPr txBox="1"/>
          <p:nvPr>
            <p:ph type="title"/>
          </p:nvPr>
        </p:nvSpPr>
        <p:spPr>
          <a:xfrm>
            <a:off x="1250950" y="382588"/>
            <a:ext cx="10179050" cy="6334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STANDARDIZATION OF CLUSTERS</a:t>
            </a:r>
            <a:endParaRPr b="1" sz="3200">
              <a:solidFill>
                <a:srgbClr val="FFC000"/>
              </a:solidFill>
              <a:latin typeface="Times New Roman"/>
              <a:ea typeface="Times New Roman"/>
              <a:cs typeface="Times New Roman"/>
              <a:sym typeface="Times New Roman"/>
            </a:endParaRPr>
          </a:p>
        </p:txBody>
      </p:sp>
      <p:pic>
        <p:nvPicPr>
          <p:cNvPr id="358" name="Google Shape;358;p29"/>
          <p:cNvPicPr preferRelativeResize="0"/>
          <p:nvPr/>
        </p:nvPicPr>
        <p:blipFill rotWithShape="1">
          <a:blip r:embed="rId3">
            <a:alphaModFix/>
          </a:blip>
          <a:srcRect b="0" l="0" r="0" t="0"/>
          <a:stretch/>
        </p:blipFill>
        <p:spPr>
          <a:xfrm>
            <a:off x="1435008" y="1323237"/>
            <a:ext cx="3759292" cy="2889398"/>
          </a:xfrm>
          <a:prstGeom prst="rect">
            <a:avLst/>
          </a:prstGeom>
          <a:noFill/>
          <a:ln>
            <a:noFill/>
          </a:ln>
        </p:spPr>
      </p:pic>
      <p:pic>
        <p:nvPicPr>
          <p:cNvPr id="359" name="Google Shape;359;p29"/>
          <p:cNvPicPr preferRelativeResize="0"/>
          <p:nvPr/>
        </p:nvPicPr>
        <p:blipFill rotWithShape="1">
          <a:blip r:embed="rId4">
            <a:alphaModFix/>
          </a:blip>
          <a:srcRect b="0" l="0" r="0" t="0"/>
          <a:stretch/>
        </p:blipFill>
        <p:spPr>
          <a:xfrm>
            <a:off x="6619784" y="1323237"/>
            <a:ext cx="3895816" cy="2889398"/>
          </a:xfrm>
          <a:prstGeom prst="rect">
            <a:avLst/>
          </a:prstGeom>
          <a:noFill/>
          <a:ln>
            <a:noFill/>
          </a:ln>
        </p:spPr>
      </p:pic>
      <p:sp>
        <p:nvSpPr>
          <p:cNvPr id="360" name="Google Shape;360;p29"/>
          <p:cNvSpPr txBox="1"/>
          <p:nvPr/>
        </p:nvSpPr>
        <p:spPr>
          <a:xfrm flipH="1">
            <a:off x="3181442" y="43561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p:txBody>
      </p:sp>
      <p:sp>
        <p:nvSpPr>
          <p:cNvPr id="361" name="Google Shape;361;p29"/>
          <p:cNvSpPr txBox="1"/>
          <p:nvPr/>
        </p:nvSpPr>
        <p:spPr>
          <a:xfrm flipH="1">
            <a:off x="8293102" y="43561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p:txBody>
      </p:sp>
      <p:sp>
        <p:nvSpPr>
          <p:cNvPr id="362" name="Google Shape;362;p29"/>
          <p:cNvSpPr txBox="1"/>
          <p:nvPr/>
        </p:nvSpPr>
        <p:spPr>
          <a:xfrm>
            <a:off x="2216104" y="4827032"/>
            <a:ext cx="8007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12121"/>
                </a:solidFill>
                <a:latin typeface="Times New Roman"/>
                <a:ea typeface="Times New Roman"/>
                <a:cs typeface="Times New Roman"/>
                <a:sym typeface="Times New Roman"/>
              </a:rPr>
              <a:t>(Stats dataset Standardization in case of Mean Rating(1) and Mean Base Price(2))</a:t>
            </a:r>
            <a:endParaRPr sz="1800">
              <a:solidFill>
                <a:schemeClr val="dk1"/>
              </a:solidFill>
              <a:latin typeface="Gill Sans"/>
              <a:ea typeface="Gill Sans"/>
              <a:cs typeface="Gill Sans"/>
              <a:sym typeface="Gill Sans"/>
            </a:endParaRPr>
          </a:p>
        </p:txBody>
      </p:sp>
      <p:sp>
        <p:nvSpPr>
          <p:cNvPr id="363" name="Google Shape;363;p2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3" name="Shape 133"/>
        <p:cNvGrpSpPr/>
        <p:nvPr/>
      </p:nvGrpSpPr>
      <p:grpSpPr>
        <a:xfrm>
          <a:off x="0" y="0"/>
          <a:ext cx="0" cy="0"/>
          <a:chOff x="0" y="0"/>
          <a:chExt cx="0" cy="0"/>
        </a:xfrm>
      </p:grpSpPr>
      <p:sp>
        <p:nvSpPr>
          <p:cNvPr id="134" name="Google Shape;134;p3"/>
          <p:cNvSpPr/>
          <p:nvPr/>
        </p:nvSpPr>
        <p:spPr>
          <a:xfrm>
            <a:off x="1" y="0"/>
            <a:ext cx="12191996"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5" name="Google Shape;135;p3"/>
          <p:cNvSpPr txBox="1"/>
          <p:nvPr>
            <p:ph idx="1" type="subTitle"/>
          </p:nvPr>
        </p:nvSpPr>
        <p:spPr>
          <a:xfrm>
            <a:off x="143307" y="630381"/>
            <a:ext cx="5877385" cy="84180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200"/>
              <a:buNone/>
            </a:pPr>
            <a:r>
              <a:rPr lang="en-US" sz="3200">
                <a:solidFill>
                  <a:schemeClr val="lt2"/>
                </a:solidFill>
                <a:latin typeface="Times New Roman"/>
                <a:ea typeface="Times New Roman"/>
                <a:cs typeface="Times New Roman"/>
                <a:sym typeface="Times New Roman"/>
              </a:rPr>
              <a:t>INTRODUCTION</a:t>
            </a:r>
            <a:endParaRPr/>
          </a:p>
        </p:txBody>
      </p:sp>
      <p:sp>
        <p:nvSpPr>
          <p:cNvPr id="136" name="Google Shape;136;p3"/>
          <p:cNvSpPr/>
          <p:nvPr/>
        </p:nvSpPr>
        <p:spPr>
          <a:xfrm>
            <a:off x="6766174" y="0"/>
            <a:ext cx="5282519" cy="6858000"/>
          </a:xfrm>
          <a:custGeom>
            <a:rect b="b" l="l" r="r" t="t"/>
            <a:pathLst>
              <a:path extrusionOk="0" h="6858000" w="5282519">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37" name="Google Shape;137;p3"/>
          <p:cNvPicPr preferRelativeResize="0"/>
          <p:nvPr/>
        </p:nvPicPr>
        <p:blipFill rotWithShape="1">
          <a:blip r:embed="rId3">
            <a:alphaModFix/>
          </a:blip>
          <a:srcRect b="0" l="28335" r="28336" t="0"/>
          <a:stretch/>
        </p:blipFill>
        <p:spPr>
          <a:xfrm>
            <a:off x="6909478" y="10"/>
            <a:ext cx="5282519" cy="6857990"/>
          </a:xfrm>
          <a:custGeom>
            <a:rect b="b" l="l" r="r" t="t"/>
            <a:pathLst>
              <a:path extrusionOk="0" h="6858000" w="5282519">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noFill/>
          <a:ln>
            <a:noFill/>
          </a:ln>
        </p:spPr>
      </p:pic>
      <p:sp>
        <p:nvSpPr>
          <p:cNvPr id="138" name="Google Shape;138;p3"/>
          <p:cNvSpPr txBox="1"/>
          <p:nvPr/>
        </p:nvSpPr>
        <p:spPr>
          <a:xfrm>
            <a:off x="756325" y="1304019"/>
            <a:ext cx="5778622" cy="526297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Indian Premier League(IPL) one of the most successful T20 format tournaments in the world.</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IPL was conducted by Board of Control for Cricket in India (BCCI) for past 15 year. Last time 10 teams were participated and 74 matches played. Each match cost a revenue of around 140 crore.</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The IPL teams  select players through Auction in each edition of IPL.</a:t>
            </a:r>
            <a:endParaRPr b="0" i="0" sz="2800" u="none" cap="none" strike="noStrike">
              <a:solidFill>
                <a:schemeClr val="lt1"/>
              </a:solidFill>
              <a:latin typeface="Times New Roman"/>
              <a:ea typeface="Times New Roman"/>
              <a:cs typeface="Times New Roman"/>
              <a:sym typeface="Times New Roman"/>
            </a:endParaRPr>
          </a:p>
        </p:txBody>
      </p:sp>
      <p:sp>
        <p:nvSpPr>
          <p:cNvPr id="139" name="Google Shape;139;p3"/>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0"/>
          <p:cNvSpPr txBox="1"/>
          <p:nvPr>
            <p:ph type="title"/>
          </p:nvPr>
        </p:nvSpPr>
        <p:spPr>
          <a:xfrm>
            <a:off x="1250950" y="399814"/>
            <a:ext cx="10179050" cy="6080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AUCTION PRICE MAPPING</a:t>
            </a:r>
            <a:endParaRPr b="1" sz="3200">
              <a:solidFill>
                <a:srgbClr val="FFC000"/>
              </a:solidFill>
              <a:latin typeface="Times New Roman"/>
              <a:ea typeface="Times New Roman"/>
              <a:cs typeface="Times New Roman"/>
              <a:sym typeface="Times New Roman"/>
            </a:endParaRPr>
          </a:p>
        </p:txBody>
      </p:sp>
      <p:graphicFrame>
        <p:nvGraphicFramePr>
          <p:cNvPr id="369" name="Google Shape;369;p30"/>
          <p:cNvGraphicFramePr/>
          <p:nvPr/>
        </p:nvGraphicFramePr>
        <p:xfrm>
          <a:off x="1485900" y="1219200"/>
          <a:ext cx="3000000" cy="3000000"/>
        </p:xfrm>
        <a:graphic>
          <a:graphicData uri="http://schemas.openxmlformats.org/drawingml/2006/table">
            <a:tbl>
              <a:tblPr>
                <a:noFill/>
                <a:tableStyleId>{9F8110ED-5295-4AE3-82BE-FF17A7364B48}</a:tableStyleId>
              </a:tblPr>
              <a:tblGrid>
                <a:gridCol w="1405550"/>
                <a:gridCol w="3183425"/>
                <a:gridCol w="3183425"/>
              </a:tblGrid>
              <a:tr h="406900">
                <a:tc gridSpan="3">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Price Mapping According to standard</a:t>
                      </a:r>
                      <a:endParaRPr b="1" sz="1400">
                        <a:latin typeface="Times New Roman"/>
                        <a:ea typeface="Times New Roman"/>
                        <a:cs typeface="Times New Roman"/>
                        <a:sym typeface="Times New Roman"/>
                      </a:endParaRPr>
                    </a:p>
                  </a:txBody>
                  <a:tcPr marT="52600" marB="52600" marR="52600" marL="52600">
                    <a:solidFill>
                      <a:srgbClr val="F8B323"/>
                    </a:solidFill>
                  </a:tcPr>
                </a:tc>
                <a:tc hMerge="1"/>
                <a:tc hMerge="1"/>
              </a:tr>
              <a:tr h="444000">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Standard</a:t>
                      </a:r>
                      <a:endParaRPr b="1" sz="1400">
                        <a:latin typeface="Times New Roman"/>
                        <a:ea typeface="Times New Roman"/>
                        <a:cs typeface="Times New Roman"/>
                        <a:sym typeface="Times New Roman"/>
                      </a:endParaRPr>
                    </a:p>
                  </a:txBody>
                  <a:tcPr marT="52600" marB="52600" marR="52600" marL="52600">
                    <a:solidFill>
                      <a:srgbClr val="F8B323"/>
                    </a:solidFill>
                  </a:tcPr>
                </a:tc>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Starting Price</a:t>
                      </a:r>
                      <a:endParaRPr b="1"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Maximum Price</a:t>
                      </a:r>
                      <a:endParaRPr b="1"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A</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1200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1500</a:t>
                      </a:r>
                      <a:endParaRPr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B</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1000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1200</a:t>
                      </a:r>
                      <a:endParaRPr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C</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800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1000</a:t>
                      </a:r>
                      <a:endParaRPr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D</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650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800</a:t>
                      </a:r>
                      <a:endParaRPr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E</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500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650</a:t>
                      </a:r>
                      <a:endParaRPr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F</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350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500</a:t>
                      </a:r>
                      <a:endParaRPr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G</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200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350</a:t>
                      </a:r>
                      <a:endParaRPr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H</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100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200</a:t>
                      </a:r>
                      <a:endParaRPr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I</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50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100</a:t>
                      </a:r>
                      <a:endParaRPr sz="1400">
                        <a:latin typeface="Times New Roman"/>
                        <a:ea typeface="Times New Roman"/>
                        <a:cs typeface="Times New Roman"/>
                        <a:sym typeface="Times New Roman"/>
                      </a:endParaRPr>
                    </a:p>
                  </a:txBody>
                  <a:tcPr marT="53125" marB="53125" marR="53125" marL="53125">
                    <a:solidFill>
                      <a:srgbClr val="F8B323"/>
                    </a:solidFill>
                  </a:tcPr>
                </a:tc>
              </a:tr>
              <a:tr h="408400">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J</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20</a:t>
                      </a:r>
                      <a:endParaRPr sz="1400">
                        <a:latin typeface="Times New Roman"/>
                        <a:ea typeface="Times New Roman"/>
                        <a:cs typeface="Times New Roman"/>
                        <a:sym typeface="Times New Roman"/>
                      </a:endParaRPr>
                    </a:p>
                  </a:txBody>
                  <a:tcPr marT="53125" marB="53125" marR="53125" marL="53125">
                    <a:solidFill>
                      <a:srgbClr val="F8B323"/>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50</a:t>
                      </a:r>
                      <a:endParaRPr sz="1400">
                        <a:latin typeface="Times New Roman"/>
                        <a:ea typeface="Times New Roman"/>
                        <a:cs typeface="Times New Roman"/>
                        <a:sym typeface="Times New Roman"/>
                      </a:endParaRPr>
                    </a:p>
                  </a:txBody>
                  <a:tcPr marT="53125" marB="53125" marR="53125" marL="53125">
                    <a:solidFill>
                      <a:srgbClr val="F8B323"/>
                    </a:solidFill>
                  </a:tcPr>
                </a:tc>
              </a:tr>
            </a:tbl>
          </a:graphicData>
        </a:graphic>
      </p:graphicFrame>
      <p:sp>
        <p:nvSpPr>
          <p:cNvPr id="370" name="Google Shape;370;p3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1"/>
          <p:cNvSpPr txBox="1"/>
          <p:nvPr>
            <p:ph type="title"/>
          </p:nvPr>
        </p:nvSpPr>
        <p:spPr>
          <a:xfrm>
            <a:off x="1143000" y="382588"/>
            <a:ext cx="10287000" cy="8874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SEASON PERFORMANCE VS PERFORMANCE STANDARD BY THE MODEL </a:t>
            </a:r>
            <a:endParaRPr b="1" sz="3200">
              <a:solidFill>
                <a:srgbClr val="FFC000"/>
              </a:solidFill>
              <a:latin typeface="Times New Roman"/>
              <a:ea typeface="Times New Roman"/>
              <a:cs typeface="Times New Roman"/>
              <a:sym typeface="Times New Roman"/>
            </a:endParaRPr>
          </a:p>
        </p:txBody>
      </p:sp>
      <p:pic>
        <p:nvPicPr>
          <p:cNvPr id="376" name="Google Shape;376;p31"/>
          <p:cNvPicPr preferRelativeResize="0"/>
          <p:nvPr/>
        </p:nvPicPr>
        <p:blipFill rotWithShape="1">
          <a:blip r:embed="rId3">
            <a:alphaModFix/>
          </a:blip>
          <a:srcRect b="0" l="0" r="0" t="0"/>
          <a:stretch/>
        </p:blipFill>
        <p:spPr>
          <a:xfrm>
            <a:off x="3368560" y="1537781"/>
            <a:ext cx="6057664" cy="1264686"/>
          </a:xfrm>
          <a:prstGeom prst="rect">
            <a:avLst/>
          </a:prstGeom>
          <a:noFill/>
          <a:ln>
            <a:noFill/>
          </a:ln>
        </p:spPr>
      </p:pic>
      <p:sp>
        <p:nvSpPr>
          <p:cNvPr id="377" name="Google Shape;377;p31"/>
          <p:cNvSpPr txBox="1"/>
          <p:nvPr/>
        </p:nvSpPr>
        <p:spPr>
          <a:xfrm>
            <a:off x="1828800" y="3309867"/>
            <a:ext cx="9601200"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The comparison of player Season performance and Actual performance by our model is calculated by equality performed.</a:t>
            </a:r>
            <a:endParaRPr/>
          </a:p>
          <a:p>
            <a:pPr indent="-285750" lvl="0" marL="285750" marR="0" rtl="0" algn="l">
              <a:spcBef>
                <a:spcPts val="0"/>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In the result, 29 players from the list performed up to their standard of performance. The performance of each player depends on many factors, including player selection in the playing eleven, the player's price, match pitch variation, and team mentalities.</a:t>
            </a:r>
            <a:endParaRPr sz="2400">
              <a:solidFill>
                <a:schemeClr val="dk1"/>
              </a:solidFill>
              <a:latin typeface="Gill Sans"/>
              <a:ea typeface="Gill Sans"/>
              <a:cs typeface="Gill Sans"/>
              <a:sym typeface="Gill Sans"/>
            </a:endParaRPr>
          </a:p>
        </p:txBody>
      </p:sp>
      <p:sp>
        <p:nvSpPr>
          <p:cNvPr id="378" name="Google Shape;378;p3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1250950" y="382588"/>
            <a:ext cx="10483850" cy="7477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2400"/>
              <a:buFont typeface="Times New Roman"/>
              <a:buNone/>
            </a:pPr>
            <a:r>
              <a:rPr b="1" lang="en-US" sz="2400">
                <a:solidFill>
                  <a:srgbClr val="FFC000"/>
                </a:solidFill>
                <a:latin typeface="Times New Roman"/>
                <a:ea typeface="Times New Roman"/>
                <a:cs typeface="Times New Roman"/>
                <a:sym typeface="Times New Roman"/>
              </a:rPr>
              <a:t>COMPARISON OF CURRENT MODEL AND PREVIOUS MODEL</a:t>
            </a:r>
            <a:endParaRPr sz="2400">
              <a:solidFill>
                <a:srgbClr val="FFC000"/>
              </a:solidFill>
              <a:latin typeface="Times New Roman"/>
              <a:ea typeface="Times New Roman"/>
              <a:cs typeface="Times New Roman"/>
              <a:sym typeface="Times New Roman"/>
            </a:endParaRPr>
          </a:p>
        </p:txBody>
      </p:sp>
      <p:sp>
        <p:nvSpPr>
          <p:cNvPr id="384" name="Google Shape;384;p32"/>
          <p:cNvSpPr txBox="1"/>
          <p:nvPr/>
        </p:nvSpPr>
        <p:spPr>
          <a:xfrm>
            <a:off x="1058333" y="5608346"/>
            <a:ext cx="9042400" cy="4001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As the result got that our model more accurate than traditional model.</a:t>
            </a:r>
            <a:endParaRPr sz="2000">
              <a:solidFill>
                <a:schemeClr val="dk1"/>
              </a:solidFill>
              <a:latin typeface="Times New Roman"/>
              <a:ea typeface="Times New Roman"/>
              <a:cs typeface="Times New Roman"/>
              <a:sym typeface="Times New Roman"/>
            </a:endParaRPr>
          </a:p>
        </p:txBody>
      </p:sp>
      <p:graphicFrame>
        <p:nvGraphicFramePr>
          <p:cNvPr id="385" name="Google Shape;385;p32"/>
          <p:cNvGraphicFramePr/>
          <p:nvPr/>
        </p:nvGraphicFramePr>
        <p:xfrm>
          <a:off x="2840566" y="1311564"/>
          <a:ext cx="3000000" cy="3000000"/>
        </p:xfrm>
        <a:graphic>
          <a:graphicData uri="http://schemas.openxmlformats.org/drawingml/2006/table">
            <a:tbl>
              <a:tblPr>
                <a:noFill/>
                <a:tableStyleId>{9F8110ED-5295-4AE3-82BE-FF17A7364B48}</a:tableStyleId>
              </a:tblPr>
              <a:tblGrid>
                <a:gridCol w="1560425"/>
                <a:gridCol w="1656600"/>
                <a:gridCol w="1645925"/>
                <a:gridCol w="1635225"/>
              </a:tblGrid>
              <a:tr h="387625">
                <a:tc gridSpan="4">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Mean Difference in Actual price and Predicted price Previous study</a:t>
                      </a:r>
                      <a:endParaRPr b="1" sz="1100">
                        <a:latin typeface="Times New Roman"/>
                        <a:ea typeface="Times New Roman"/>
                        <a:cs typeface="Times New Roman"/>
                        <a:sym typeface="Times New Roman"/>
                      </a:endParaRPr>
                    </a:p>
                  </a:txBody>
                  <a:tcPr marT="63500" marB="63500" marR="63500" marL="63500" anchor="ctr">
                    <a:solidFill>
                      <a:srgbClr val="F9BD45"/>
                    </a:solidFill>
                  </a:tcPr>
                </a:tc>
                <a:tc hMerge="1"/>
                <a:tc hMerge="1"/>
                <a:tc hMerge="1"/>
              </a:tr>
              <a:tr h="350175">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Batters</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Bowlers</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All-rounders</a:t>
                      </a:r>
                      <a:endParaRPr b="1" sz="1100">
                        <a:latin typeface="Times New Roman"/>
                        <a:ea typeface="Times New Roman"/>
                        <a:cs typeface="Times New Roman"/>
                        <a:sym typeface="Times New Roman"/>
                      </a:endParaRPr>
                    </a:p>
                  </a:txBody>
                  <a:tcPr marT="63500" marB="63500" marR="63500" marL="63500" anchor="ctr">
                    <a:solidFill>
                      <a:srgbClr val="F9BD45"/>
                    </a:solidFill>
                  </a:tcPr>
                </a:tc>
              </a:tr>
              <a:tr h="350175">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Average</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14.4%</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21.3%</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38.4%</a:t>
                      </a:r>
                      <a:endParaRPr sz="1100">
                        <a:latin typeface="Times New Roman"/>
                        <a:ea typeface="Times New Roman"/>
                        <a:cs typeface="Times New Roman"/>
                        <a:sym typeface="Times New Roman"/>
                      </a:endParaRPr>
                    </a:p>
                  </a:txBody>
                  <a:tcPr marT="63500" marB="63500" marR="63500" marL="63500" anchor="ctr">
                    <a:solidFill>
                      <a:srgbClr val="F9BD45"/>
                    </a:solidFill>
                  </a:tcPr>
                </a:tc>
              </a:tr>
            </a:tbl>
          </a:graphicData>
        </a:graphic>
      </p:graphicFrame>
      <p:graphicFrame>
        <p:nvGraphicFramePr>
          <p:cNvPr id="386" name="Google Shape;386;p32"/>
          <p:cNvGraphicFramePr/>
          <p:nvPr/>
        </p:nvGraphicFramePr>
        <p:xfrm>
          <a:off x="2840565" y="2976206"/>
          <a:ext cx="3000000" cy="3000000"/>
        </p:xfrm>
        <a:graphic>
          <a:graphicData uri="http://schemas.openxmlformats.org/drawingml/2006/table">
            <a:tbl>
              <a:tblPr>
                <a:noFill/>
                <a:tableStyleId>{9F8110ED-5295-4AE3-82BE-FF17A7364B48}</a:tableStyleId>
              </a:tblPr>
              <a:tblGrid>
                <a:gridCol w="1560425"/>
                <a:gridCol w="1656600"/>
                <a:gridCol w="1645925"/>
                <a:gridCol w="1635225"/>
              </a:tblGrid>
              <a:tr h="304800">
                <a:tc gridSpan="4">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Mean Difference in Actual price and Predicted price Current study</a:t>
                      </a:r>
                      <a:endParaRPr b="1" sz="1100">
                        <a:latin typeface="Times New Roman"/>
                        <a:ea typeface="Times New Roman"/>
                        <a:cs typeface="Times New Roman"/>
                        <a:sym typeface="Times New Roman"/>
                      </a:endParaRPr>
                    </a:p>
                  </a:txBody>
                  <a:tcPr marT="63500" marB="63500" marR="63500" marL="63500" anchor="ctr">
                    <a:solidFill>
                      <a:srgbClr val="F9BD45"/>
                    </a:solidFill>
                  </a:tcPr>
                </a:tc>
                <a:tc hMerge="1"/>
                <a:tc hMerge="1"/>
                <a:tc hMerge="1"/>
              </a:tr>
              <a:tr h="177800">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 </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Total Sold Price (Lakh)</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Difference From</a:t>
                      </a:r>
                      <a:endParaRPr b="1" sz="1100">
                        <a:latin typeface="Times New Roman"/>
                        <a:ea typeface="Times New Roman"/>
                        <a:cs typeface="Times New Roman"/>
                        <a:sym typeface="Times New Roman"/>
                      </a:endParaRPr>
                    </a:p>
                    <a:p>
                      <a:pPr indent="0" lvl="0" marL="0" marR="0" rtl="0" algn="ctr">
                        <a:spcBef>
                          <a:spcPts val="0"/>
                        </a:spcBef>
                        <a:spcAft>
                          <a:spcPts val="0"/>
                        </a:spcAft>
                        <a:buNone/>
                      </a:pPr>
                      <a:r>
                        <a:rPr b="1" lang="en-US" sz="1400">
                          <a:latin typeface="Times New Roman"/>
                          <a:ea typeface="Times New Roman"/>
                          <a:cs typeface="Times New Roman"/>
                          <a:sym typeface="Times New Roman"/>
                        </a:rPr>
                        <a:t>Sold Price</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Mean Difference (%)</a:t>
                      </a:r>
                      <a:endParaRPr b="1" sz="1100">
                        <a:latin typeface="Times New Roman"/>
                        <a:ea typeface="Times New Roman"/>
                        <a:cs typeface="Times New Roman"/>
                        <a:sym typeface="Times New Roman"/>
                      </a:endParaRPr>
                    </a:p>
                  </a:txBody>
                  <a:tcPr marT="63500" marB="63500" marR="63500" marL="63500" anchor="ctr">
                    <a:solidFill>
                      <a:srgbClr val="F9BD45"/>
                    </a:solidFill>
                  </a:tcPr>
                </a:tc>
              </a:tr>
              <a:tr h="177800">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All-rounders</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15675</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2130</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13.588517%</a:t>
                      </a:r>
                      <a:endParaRPr sz="1100">
                        <a:latin typeface="Times New Roman"/>
                        <a:ea typeface="Times New Roman"/>
                        <a:cs typeface="Times New Roman"/>
                        <a:sym typeface="Times New Roman"/>
                      </a:endParaRPr>
                    </a:p>
                  </a:txBody>
                  <a:tcPr marT="63500" marB="63500" marR="63500" marL="63500" anchor="ctr">
                    <a:solidFill>
                      <a:srgbClr val="F9BD45"/>
                    </a:solidFill>
                  </a:tcPr>
                </a:tc>
              </a:tr>
              <a:tr h="177800">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Batters</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8205</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80</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0.975015%</a:t>
                      </a:r>
                      <a:endParaRPr sz="1100">
                        <a:latin typeface="Times New Roman"/>
                        <a:ea typeface="Times New Roman"/>
                        <a:cs typeface="Times New Roman"/>
                        <a:sym typeface="Times New Roman"/>
                      </a:endParaRPr>
                    </a:p>
                  </a:txBody>
                  <a:tcPr marT="63500" marB="63500" marR="63500" marL="63500" anchor="ctr">
                    <a:solidFill>
                      <a:srgbClr val="F9BD45"/>
                    </a:solidFill>
                  </a:tcPr>
                </a:tc>
              </a:tr>
              <a:tr h="177800">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Bowlers</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10385</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420</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4.044295%</a:t>
                      </a:r>
                      <a:endParaRPr sz="1100">
                        <a:latin typeface="Times New Roman"/>
                        <a:ea typeface="Times New Roman"/>
                        <a:cs typeface="Times New Roman"/>
                        <a:sym typeface="Times New Roman"/>
                      </a:endParaRPr>
                    </a:p>
                  </a:txBody>
                  <a:tcPr marT="63500" marB="63500" marR="63500" marL="63500" anchor="ctr">
                    <a:solidFill>
                      <a:srgbClr val="F9BD45"/>
                    </a:solidFill>
                  </a:tcPr>
                </a:tc>
              </a:tr>
              <a:tr h="177800">
                <a:tc>
                  <a:txBody>
                    <a:bodyPr/>
                    <a:lstStyle/>
                    <a:p>
                      <a:pPr indent="0" lvl="0" marL="0" marR="0" rtl="0" algn="ctr">
                        <a:spcBef>
                          <a:spcPts val="0"/>
                        </a:spcBef>
                        <a:spcAft>
                          <a:spcPts val="0"/>
                        </a:spcAft>
                        <a:buNone/>
                      </a:pPr>
                      <a:r>
                        <a:rPr b="1" lang="en-US" sz="1400">
                          <a:latin typeface="Times New Roman"/>
                          <a:ea typeface="Times New Roman"/>
                          <a:cs typeface="Times New Roman"/>
                          <a:sym typeface="Times New Roman"/>
                        </a:rPr>
                        <a:t>Wicket-Keepers</a:t>
                      </a:r>
                      <a:endParaRPr b="1"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5680</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25</a:t>
                      </a:r>
                      <a:endParaRPr sz="1100">
                        <a:latin typeface="Times New Roman"/>
                        <a:ea typeface="Times New Roman"/>
                        <a:cs typeface="Times New Roman"/>
                        <a:sym typeface="Times New Roman"/>
                      </a:endParaRPr>
                    </a:p>
                  </a:txBody>
                  <a:tcPr marT="63500" marB="63500" marR="63500" marL="63500" anchor="ctr">
                    <a:solidFill>
                      <a:srgbClr val="F9BD45"/>
                    </a:solidFill>
                  </a:tcPr>
                </a:tc>
                <a:tc>
                  <a:txBody>
                    <a:bodyPr/>
                    <a:lstStyle/>
                    <a:p>
                      <a:pPr indent="0" lvl="0" marL="0" marR="0" rtl="0" algn="ctr">
                        <a:spcBef>
                          <a:spcPts val="0"/>
                        </a:spcBef>
                        <a:spcAft>
                          <a:spcPts val="0"/>
                        </a:spcAft>
                        <a:buNone/>
                      </a:pPr>
                      <a:r>
                        <a:rPr lang="en-US" sz="1400">
                          <a:latin typeface="Times New Roman"/>
                          <a:ea typeface="Times New Roman"/>
                          <a:cs typeface="Times New Roman"/>
                          <a:sym typeface="Times New Roman"/>
                        </a:rPr>
                        <a:t>0.440141%</a:t>
                      </a:r>
                      <a:endParaRPr sz="1100">
                        <a:latin typeface="Times New Roman"/>
                        <a:ea typeface="Times New Roman"/>
                        <a:cs typeface="Times New Roman"/>
                        <a:sym typeface="Times New Roman"/>
                      </a:endParaRPr>
                    </a:p>
                  </a:txBody>
                  <a:tcPr marT="63500" marB="63500" marR="63500" marL="63500" anchor="ctr">
                    <a:solidFill>
                      <a:srgbClr val="F9BD45"/>
                    </a:solidFill>
                  </a:tcPr>
                </a:tc>
              </a:tr>
            </a:tbl>
          </a:graphicData>
        </a:graphic>
      </p:graphicFrame>
      <p:sp>
        <p:nvSpPr>
          <p:cNvPr id="387" name="Google Shape;387;p3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type="title"/>
          </p:nvPr>
        </p:nvSpPr>
        <p:spPr>
          <a:xfrm>
            <a:off x="1250950" y="382588"/>
            <a:ext cx="10179050" cy="5826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PLAYERS SELECTION</a:t>
            </a:r>
            <a:endParaRPr b="1" sz="3200">
              <a:solidFill>
                <a:srgbClr val="FFC000"/>
              </a:solidFill>
              <a:latin typeface="Times New Roman"/>
              <a:ea typeface="Times New Roman"/>
              <a:cs typeface="Times New Roman"/>
              <a:sym typeface="Times New Roman"/>
            </a:endParaRPr>
          </a:p>
        </p:txBody>
      </p:sp>
      <p:pic>
        <p:nvPicPr>
          <p:cNvPr id="393" name="Google Shape;393;p33"/>
          <p:cNvPicPr preferRelativeResize="0"/>
          <p:nvPr/>
        </p:nvPicPr>
        <p:blipFill rotWithShape="1">
          <a:blip r:embed="rId3">
            <a:alphaModFix/>
          </a:blip>
          <a:srcRect b="0" l="0" r="0" t="0"/>
          <a:stretch/>
        </p:blipFill>
        <p:spPr>
          <a:xfrm>
            <a:off x="1130302" y="3113849"/>
            <a:ext cx="10738426" cy="3102223"/>
          </a:xfrm>
          <a:prstGeom prst="rect">
            <a:avLst/>
          </a:prstGeom>
          <a:noFill/>
          <a:ln>
            <a:noFill/>
          </a:ln>
        </p:spPr>
      </p:pic>
      <p:sp>
        <p:nvSpPr>
          <p:cNvPr id="394" name="Google Shape;394;p33"/>
          <p:cNvSpPr txBox="1"/>
          <p:nvPr/>
        </p:nvSpPr>
        <p:spPr>
          <a:xfrm>
            <a:off x="1130301" y="1257300"/>
            <a:ext cx="10667998"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The model assists franchises to select the best player for their squad by their role to select players within their budget. The player selected by budget allotted to the player, role of the player, batting style and bowling style. The model selects best 5 players for the requirement of franchises. </a:t>
            </a:r>
            <a:endParaRPr sz="2400">
              <a:solidFill>
                <a:schemeClr val="dk1"/>
              </a:solidFill>
              <a:latin typeface="Gill Sans"/>
              <a:ea typeface="Gill Sans"/>
              <a:cs typeface="Gill Sans"/>
              <a:sym typeface="Gill Sans"/>
            </a:endParaRPr>
          </a:p>
        </p:txBody>
      </p:sp>
      <p:sp>
        <p:nvSpPr>
          <p:cNvPr id="395" name="Google Shape;395;p33"/>
          <p:cNvSpPr txBox="1"/>
          <p:nvPr/>
        </p:nvSpPr>
        <p:spPr>
          <a:xfrm>
            <a:off x="5173663" y="6373525"/>
            <a:ext cx="2705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(Players Selection Criteria) </a:t>
            </a:r>
            <a:endParaRPr sz="1800">
              <a:solidFill>
                <a:schemeClr val="dk1"/>
              </a:solidFill>
              <a:latin typeface="Gill Sans"/>
              <a:ea typeface="Gill Sans"/>
              <a:cs typeface="Gill Sans"/>
              <a:sym typeface="Gill Sans"/>
            </a:endParaRPr>
          </a:p>
        </p:txBody>
      </p:sp>
      <p:sp>
        <p:nvSpPr>
          <p:cNvPr id="396" name="Google Shape;396;p3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1250950" y="382588"/>
            <a:ext cx="10179050" cy="5445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PLAYERS SELECTION</a:t>
            </a:r>
            <a:endParaRPr b="1" sz="3200">
              <a:solidFill>
                <a:srgbClr val="FFC000"/>
              </a:solidFill>
              <a:latin typeface="Times New Roman"/>
              <a:ea typeface="Times New Roman"/>
              <a:cs typeface="Times New Roman"/>
              <a:sym typeface="Times New Roman"/>
            </a:endParaRPr>
          </a:p>
        </p:txBody>
      </p:sp>
      <p:pic>
        <p:nvPicPr>
          <p:cNvPr id="402" name="Google Shape;402;p34"/>
          <p:cNvPicPr preferRelativeResize="0"/>
          <p:nvPr/>
        </p:nvPicPr>
        <p:blipFill rotWithShape="1">
          <a:blip r:embed="rId3">
            <a:alphaModFix/>
          </a:blip>
          <a:srcRect b="0" l="0" r="0" t="0"/>
          <a:stretch/>
        </p:blipFill>
        <p:spPr>
          <a:xfrm>
            <a:off x="2054151" y="965200"/>
            <a:ext cx="3800549" cy="1790700"/>
          </a:xfrm>
          <a:prstGeom prst="rect">
            <a:avLst/>
          </a:prstGeom>
          <a:noFill/>
          <a:ln>
            <a:noFill/>
          </a:ln>
        </p:spPr>
      </p:pic>
      <p:pic>
        <p:nvPicPr>
          <p:cNvPr id="403" name="Google Shape;403;p34"/>
          <p:cNvPicPr preferRelativeResize="0"/>
          <p:nvPr/>
        </p:nvPicPr>
        <p:blipFill rotWithShape="1">
          <a:blip r:embed="rId4">
            <a:alphaModFix/>
          </a:blip>
          <a:srcRect b="0" l="0" r="0" t="0"/>
          <a:stretch/>
        </p:blipFill>
        <p:spPr>
          <a:xfrm>
            <a:off x="2054151" y="3201432"/>
            <a:ext cx="5970318" cy="2816301"/>
          </a:xfrm>
          <a:prstGeom prst="rect">
            <a:avLst/>
          </a:prstGeom>
          <a:noFill/>
          <a:ln>
            <a:noFill/>
          </a:ln>
        </p:spPr>
      </p:pic>
      <p:pic>
        <p:nvPicPr>
          <p:cNvPr id="404" name="Google Shape;404;p34"/>
          <p:cNvPicPr preferRelativeResize="0"/>
          <p:nvPr/>
        </p:nvPicPr>
        <p:blipFill rotWithShape="1">
          <a:blip r:embed="rId3">
            <a:alphaModFix/>
          </a:blip>
          <a:srcRect b="0" l="0" r="0" t="0"/>
          <a:stretch/>
        </p:blipFill>
        <p:spPr>
          <a:xfrm>
            <a:off x="2054151" y="927100"/>
            <a:ext cx="3800549" cy="1790700"/>
          </a:xfrm>
          <a:prstGeom prst="rect">
            <a:avLst/>
          </a:prstGeom>
          <a:noFill/>
          <a:ln>
            <a:noFill/>
          </a:ln>
        </p:spPr>
      </p:pic>
      <p:sp>
        <p:nvSpPr>
          <p:cNvPr id="405" name="Google Shape;405;p34"/>
          <p:cNvSpPr txBox="1"/>
          <p:nvPr/>
        </p:nvSpPr>
        <p:spPr>
          <a:xfrm>
            <a:off x="2451100" y="2794000"/>
            <a:ext cx="2667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(Players Selection Widget)</a:t>
            </a:r>
            <a:endParaRPr sz="1800">
              <a:solidFill>
                <a:schemeClr val="dk1"/>
              </a:solidFill>
              <a:latin typeface="Gill Sans"/>
              <a:ea typeface="Gill Sans"/>
              <a:cs typeface="Gill Sans"/>
              <a:sym typeface="Gill Sans"/>
            </a:endParaRPr>
          </a:p>
        </p:txBody>
      </p:sp>
      <p:sp>
        <p:nvSpPr>
          <p:cNvPr id="406" name="Google Shape;406;p34"/>
          <p:cNvSpPr txBox="1"/>
          <p:nvPr/>
        </p:nvSpPr>
        <p:spPr>
          <a:xfrm>
            <a:off x="3013660" y="6016145"/>
            <a:ext cx="40513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(Players Selected for certain selections)</a:t>
            </a:r>
            <a:endParaRPr sz="1800">
              <a:solidFill>
                <a:schemeClr val="dk1"/>
              </a:solidFill>
              <a:latin typeface="Gill Sans"/>
              <a:ea typeface="Gill Sans"/>
              <a:cs typeface="Gill Sans"/>
              <a:sym typeface="Gill Sans"/>
            </a:endParaRPr>
          </a:p>
        </p:txBody>
      </p:sp>
      <p:sp>
        <p:nvSpPr>
          <p:cNvPr id="407" name="Google Shape;407;p3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5"/>
          <p:cNvSpPr txBox="1"/>
          <p:nvPr>
            <p:ph type="title"/>
          </p:nvPr>
        </p:nvSpPr>
        <p:spPr>
          <a:xfrm>
            <a:off x="1250950" y="382588"/>
            <a:ext cx="10179050" cy="5958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CONCLUSION</a:t>
            </a:r>
            <a:endParaRPr b="1" sz="3200">
              <a:solidFill>
                <a:srgbClr val="FFC000"/>
              </a:solidFill>
              <a:latin typeface="Times New Roman"/>
              <a:ea typeface="Times New Roman"/>
              <a:cs typeface="Times New Roman"/>
              <a:sym typeface="Times New Roman"/>
            </a:endParaRPr>
          </a:p>
        </p:txBody>
      </p:sp>
      <p:sp>
        <p:nvSpPr>
          <p:cNvPr id="413" name="Google Shape;413;p35"/>
          <p:cNvSpPr/>
          <p:nvPr/>
        </p:nvSpPr>
        <p:spPr>
          <a:xfrm>
            <a:off x="1270000" y="1841500"/>
            <a:ext cx="9652000" cy="2260600"/>
          </a:xfrm>
          <a:prstGeom prst="roundRect">
            <a:avLst>
              <a:gd fmla="val 16667" name="adj"/>
            </a:avLst>
          </a:prstGeom>
          <a:solidFill>
            <a:schemeClr val="accent1"/>
          </a:solidFill>
          <a:ln cap="flat" cmpd="sng" w="12700">
            <a:solidFill>
              <a:srgbClr val="B48219"/>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The IPL auction price prediction can be used for several T20 franchise-based tournaments. This study used K-means clustering and Decision tree regression for price prediction from created datasets. As result, the proposed model predicted the price for the player more accurately than traditional models. </a:t>
            </a:r>
            <a:endParaRPr sz="2400">
              <a:solidFill>
                <a:schemeClr val="lt1"/>
              </a:solidFill>
              <a:latin typeface="Gill Sans"/>
              <a:ea typeface="Gill Sans"/>
              <a:cs typeface="Gill Sans"/>
              <a:sym typeface="Gill Sans"/>
            </a:endParaRPr>
          </a:p>
        </p:txBody>
      </p:sp>
      <p:sp>
        <p:nvSpPr>
          <p:cNvPr id="414" name="Google Shape;414;p3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6"/>
          <p:cNvSpPr txBox="1"/>
          <p:nvPr>
            <p:ph type="title"/>
          </p:nvPr>
        </p:nvSpPr>
        <p:spPr>
          <a:xfrm>
            <a:off x="1217083" y="501121"/>
            <a:ext cx="10179050" cy="5958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FUTURE ENHANCEMENT</a:t>
            </a:r>
            <a:br>
              <a:rPr b="1" lang="en-US" sz="3200">
                <a:solidFill>
                  <a:srgbClr val="FFC000"/>
                </a:solidFill>
                <a:latin typeface="Times New Roman"/>
                <a:ea typeface="Times New Roman"/>
                <a:cs typeface="Times New Roman"/>
                <a:sym typeface="Times New Roman"/>
              </a:rPr>
            </a:br>
            <a:endParaRPr b="1" sz="3200">
              <a:solidFill>
                <a:srgbClr val="FFC000"/>
              </a:solidFill>
              <a:latin typeface="Times New Roman"/>
              <a:ea typeface="Times New Roman"/>
              <a:cs typeface="Times New Roman"/>
              <a:sym typeface="Times New Roman"/>
            </a:endParaRPr>
          </a:p>
        </p:txBody>
      </p:sp>
      <p:sp>
        <p:nvSpPr>
          <p:cNvPr id="420" name="Google Shape;420;p36"/>
          <p:cNvSpPr/>
          <p:nvPr/>
        </p:nvSpPr>
        <p:spPr>
          <a:xfrm>
            <a:off x="1358900" y="1828800"/>
            <a:ext cx="10179050" cy="2451100"/>
          </a:xfrm>
          <a:prstGeom prst="flowChartTerminator">
            <a:avLst/>
          </a:prstGeom>
          <a:solidFill>
            <a:schemeClr val="accent1"/>
          </a:solidFill>
          <a:ln cap="flat" cmpd="sng" w="12700">
            <a:solidFill>
              <a:srgbClr val="B48219"/>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spcBef>
                <a:spcPts val="0"/>
              </a:spcBef>
              <a:spcAft>
                <a:spcPts val="0"/>
              </a:spcAft>
              <a:buClr>
                <a:srgbClr val="212121"/>
              </a:buClr>
              <a:buSzPts val="2400"/>
              <a:buFont typeface="Arial"/>
              <a:buChar char="•"/>
            </a:pPr>
            <a:r>
              <a:rPr lang="en-US" sz="2400">
                <a:solidFill>
                  <a:srgbClr val="212121"/>
                </a:solidFill>
                <a:latin typeface="Times New Roman"/>
                <a:ea typeface="Times New Roman"/>
                <a:cs typeface="Times New Roman"/>
                <a:sym typeface="Times New Roman"/>
              </a:rPr>
              <a:t>The model can be used to predict the price of the players in other franchise</a:t>
            </a:r>
            <a:r>
              <a:rPr lang="en-US" sz="2400">
                <a:solidFill>
                  <a:schemeClr val="lt1"/>
                </a:solidFill>
                <a:latin typeface="Gill Sans"/>
                <a:ea typeface="Gill Sans"/>
                <a:cs typeface="Gill Sans"/>
                <a:sym typeface="Gill Sans"/>
              </a:rPr>
              <a:t> </a:t>
            </a:r>
            <a:r>
              <a:rPr lang="en-US" sz="2400">
                <a:solidFill>
                  <a:srgbClr val="212121"/>
                </a:solidFill>
                <a:latin typeface="Times New Roman"/>
                <a:ea typeface="Times New Roman"/>
                <a:cs typeface="Times New Roman"/>
                <a:sym typeface="Times New Roman"/>
              </a:rPr>
              <a:t>based tournaments. Nowadays franchise-based tournaments grow around the world. The players selection can be connected to websites which is more precise for the selection.</a:t>
            </a:r>
            <a:endParaRPr sz="2400">
              <a:solidFill>
                <a:schemeClr val="lt1"/>
              </a:solidFill>
              <a:latin typeface="Gill Sans"/>
              <a:ea typeface="Gill Sans"/>
              <a:cs typeface="Gill Sans"/>
              <a:sym typeface="Gill Sans"/>
            </a:endParaRPr>
          </a:p>
        </p:txBody>
      </p:sp>
      <p:sp>
        <p:nvSpPr>
          <p:cNvPr id="421" name="Google Shape;421;p3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idx="1" type="body"/>
          </p:nvPr>
        </p:nvSpPr>
        <p:spPr>
          <a:xfrm>
            <a:off x="1250950" y="1562100"/>
            <a:ext cx="10179050" cy="491331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Gaurav Malhotra,15 September 2022, A comprehensive approach to predict auction prices and economic value creation of cricketers in the Indian Premier League (IPL), Journal of Sports Analytics 8 (2022) 149– 170.</a:t>
            </a:r>
            <a:endParaRPr/>
          </a:p>
          <a:p>
            <a:pPr indent="-228600" lvl="0" marL="228600" rtl="0" algn="l">
              <a:lnSpc>
                <a:spcPct val="110000"/>
              </a:lnSpc>
              <a:spcBef>
                <a:spcPts val="700"/>
              </a:spcBef>
              <a:spcAft>
                <a:spcPts val="0"/>
              </a:spcAft>
              <a:buSzPts val="1800"/>
              <a:buChar char="•"/>
            </a:pPr>
            <a:r>
              <a:rPr lang="en-US" sz="1800">
                <a:solidFill>
                  <a:schemeClr val="dk1"/>
                </a:solidFill>
                <a:latin typeface="Times New Roman"/>
                <a:ea typeface="Times New Roman"/>
                <a:cs typeface="Times New Roman"/>
                <a:sym typeface="Times New Roman"/>
              </a:rPr>
              <a:t>Dr. Jhansi Rani Apurva Kulkarni, Aditya Vidyadhar Kamath, November 04,2020, Prediction Of Player Price In IPL Auction Using Machine Learning Regression Algorithms</a:t>
            </a:r>
            <a:endParaRPr/>
          </a:p>
          <a:p>
            <a:pPr indent="-228600" lvl="0" marL="228600" rtl="0" algn="l">
              <a:lnSpc>
                <a:spcPct val="110000"/>
              </a:lnSpc>
              <a:spcBef>
                <a:spcPts val="700"/>
              </a:spcBef>
              <a:spcAft>
                <a:spcPts val="0"/>
              </a:spcAft>
              <a:buSzPts val="1800"/>
              <a:buChar char="•"/>
            </a:pPr>
            <a:r>
              <a:rPr lang="en-US" sz="1800">
                <a:solidFill>
                  <a:schemeClr val="dk1"/>
                </a:solidFill>
                <a:latin typeface="Times New Roman"/>
                <a:ea typeface="Times New Roman"/>
                <a:cs typeface="Times New Roman"/>
                <a:sym typeface="Times New Roman"/>
              </a:rPr>
              <a:t>Pabitra Kr. Dey, Abhijit Banerjee, Dipendra Nath Ghosh, Abhoy Chand Mondal,2014, AHP-Neural Network Based Player Price Estimation in IPL, International Journal of Hybrid Information Technology, Vol.7, No.3 (2014), pp.15-24</a:t>
            </a:r>
            <a:endParaRPr/>
          </a:p>
          <a:p>
            <a:pPr indent="-228600" lvl="0" marL="228600" rtl="0" algn="l">
              <a:lnSpc>
                <a:spcPct val="110000"/>
              </a:lnSpc>
              <a:spcBef>
                <a:spcPts val="700"/>
              </a:spcBef>
              <a:spcAft>
                <a:spcPts val="0"/>
              </a:spcAft>
              <a:buSzPts val="1800"/>
              <a:buChar char="•"/>
            </a:pPr>
            <a:r>
              <a:rPr lang="en-US" sz="1800">
                <a:solidFill>
                  <a:schemeClr val="dk1"/>
                </a:solidFill>
                <a:latin typeface="Times New Roman"/>
                <a:ea typeface="Times New Roman"/>
                <a:cs typeface="Times New Roman"/>
                <a:sym typeface="Times New Roman"/>
              </a:rPr>
              <a:t>Kristina P. Sinaga and Miin-Shen Yang, May 13 2020, Unsupervised K-Means Clustering Algorithm, IEEE Access, Ministry of Science and Technology, Taiwan, under Grant MOST 107-2118-M-033-002-MY2.</a:t>
            </a:r>
            <a:endParaRPr sz="1800">
              <a:solidFill>
                <a:schemeClr val="dk1"/>
              </a:solidFill>
              <a:latin typeface="Times New Roman"/>
              <a:ea typeface="Times New Roman"/>
              <a:cs typeface="Times New Roman"/>
              <a:sym typeface="Times New Roman"/>
            </a:endParaRPr>
          </a:p>
          <a:p>
            <a:pPr indent="-228600" lvl="0" marL="228600" rtl="0" algn="l">
              <a:lnSpc>
                <a:spcPct val="110000"/>
              </a:lnSpc>
              <a:spcBef>
                <a:spcPts val="700"/>
              </a:spcBef>
              <a:spcAft>
                <a:spcPts val="0"/>
              </a:spcAft>
              <a:buSzPts val="1800"/>
              <a:buChar char="•"/>
            </a:pPr>
            <a:r>
              <a:rPr lang="en-US" sz="1800">
                <a:solidFill>
                  <a:schemeClr val="dk1"/>
                </a:solidFill>
                <a:latin typeface="Times New Roman"/>
                <a:ea typeface="Times New Roman"/>
                <a:cs typeface="Times New Roman"/>
                <a:sym typeface="Times New Roman"/>
              </a:rPr>
              <a:t>Harsh H. Patel , Purvi Prajapati, October 31 2018, Study and Analysis of Decision Tree Based Classification Algorithms, International Journal of Computer Sciences and Engineering, Vol.-6, Issue-10, Oct. 2018.</a:t>
            </a:r>
            <a:endParaRPr sz="1800">
              <a:solidFill>
                <a:schemeClr val="dk1"/>
              </a:solidFill>
              <a:latin typeface="Times New Roman"/>
              <a:ea typeface="Times New Roman"/>
              <a:cs typeface="Times New Roman"/>
              <a:sym typeface="Times New Roman"/>
            </a:endParaRPr>
          </a:p>
          <a:p>
            <a:pPr indent="-114300" lvl="0" marL="228600" rtl="0" algn="l">
              <a:lnSpc>
                <a:spcPct val="110000"/>
              </a:lnSpc>
              <a:spcBef>
                <a:spcPts val="700"/>
              </a:spcBef>
              <a:spcAft>
                <a:spcPts val="0"/>
              </a:spcAft>
              <a:buSzPts val="1800"/>
              <a:buNone/>
            </a:pPr>
            <a:r>
              <a:t/>
            </a:r>
            <a:endParaRPr b="0" sz="1800">
              <a:solidFill>
                <a:schemeClr val="dk1"/>
              </a:solidFill>
              <a:latin typeface="Times New Roman"/>
              <a:ea typeface="Times New Roman"/>
              <a:cs typeface="Times New Roman"/>
              <a:sym typeface="Times New Roman"/>
            </a:endParaRPr>
          </a:p>
        </p:txBody>
      </p:sp>
      <p:sp>
        <p:nvSpPr>
          <p:cNvPr id="427" name="Google Shape;427;p37"/>
          <p:cNvSpPr txBox="1"/>
          <p:nvPr>
            <p:ph type="title"/>
          </p:nvPr>
        </p:nvSpPr>
        <p:spPr>
          <a:xfrm>
            <a:off x="1250950" y="587376"/>
            <a:ext cx="10179050" cy="7604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000"/>
              </a:buClr>
              <a:buSzPts val="3200"/>
              <a:buFont typeface="Times New Roman"/>
              <a:buNone/>
            </a:pPr>
            <a:r>
              <a:rPr b="1" lang="en-US" sz="3200">
                <a:solidFill>
                  <a:srgbClr val="FFC000"/>
                </a:solidFill>
                <a:latin typeface="Times New Roman"/>
                <a:ea typeface="Times New Roman"/>
                <a:cs typeface="Times New Roman"/>
                <a:sym typeface="Times New Roman"/>
              </a:rPr>
              <a:t>REFERENCE</a:t>
            </a:r>
            <a:endParaRPr b="1" sz="3200">
              <a:solidFill>
                <a:srgbClr val="FFC000"/>
              </a:solidFill>
              <a:latin typeface="Times New Roman"/>
              <a:ea typeface="Times New Roman"/>
              <a:cs typeface="Times New Roman"/>
              <a:sym typeface="Times New Roman"/>
            </a:endParaRPr>
          </a:p>
        </p:txBody>
      </p:sp>
      <p:sp>
        <p:nvSpPr>
          <p:cNvPr id="428" name="Google Shape;428;p3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p:nvPr/>
        </p:nvSpPr>
        <p:spPr>
          <a:xfrm>
            <a:off x="3548209" y="2422236"/>
            <a:ext cx="5095582" cy="2013528"/>
          </a:xfrm>
          <a:prstGeom prst="rect">
            <a:avLst/>
          </a:prstGeom>
        </p:spPr>
        <p:txBody>
          <a:bodyPr>
            <a:prstTxWarp prst="textPlain"/>
          </a:bodyPr>
          <a:lstStyle/>
          <a:p>
            <a:pPr lvl="0" algn="ctr"/>
            <a:r>
              <a:rPr b="1" i="0">
                <a:ln cap="flat" cmpd="sng" w="9525">
                  <a:solidFill>
                    <a:srgbClr val="FFA515"/>
                  </a:solidFill>
                  <a:prstDash val="solid"/>
                  <a:round/>
                  <a:headEnd len="sm" w="sm" type="none"/>
                  <a:tailEnd len="sm" w="sm" type="none"/>
                </a:ln>
                <a:solidFill>
                  <a:srgbClr val="3F3F3F"/>
                </a:solidFill>
                <a:latin typeface="Impact"/>
              </a:rPr>
              <a:t>THANK YOU</a:t>
            </a:r>
          </a:p>
        </p:txBody>
      </p:sp>
      <p:sp>
        <p:nvSpPr>
          <p:cNvPr id="434" name="Google Shape;434;p38"/>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3" name="Shape 143"/>
        <p:cNvGrpSpPr/>
        <p:nvPr/>
      </p:nvGrpSpPr>
      <p:grpSpPr>
        <a:xfrm>
          <a:off x="0" y="0"/>
          <a:ext cx="0" cy="0"/>
          <a:chOff x="0" y="0"/>
          <a:chExt cx="0" cy="0"/>
        </a:xfrm>
      </p:grpSpPr>
      <p:sp>
        <p:nvSpPr>
          <p:cNvPr id="144" name="Google Shape;144;p4"/>
          <p:cNvSpPr/>
          <p:nvPr/>
        </p:nvSpPr>
        <p:spPr>
          <a:xfrm>
            <a:off x="1" y="0"/>
            <a:ext cx="12191996"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5" name="Google Shape;145;p4"/>
          <p:cNvSpPr/>
          <p:nvPr/>
        </p:nvSpPr>
        <p:spPr>
          <a:xfrm>
            <a:off x="6766174" y="0"/>
            <a:ext cx="5282519" cy="6858000"/>
          </a:xfrm>
          <a:custGeom>
            <a:rect b="b" l="l" r="r" t="t"/>
            <a:pathLst>
              <a:path extrusionOk="0" h="6858000" w="5282519">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46" name="Google Shape;146;p4"/>
          <p:cNvPicPr preferRelativeResize="0"/>
          <p:nvPr/>
        </p:nvPicPr>
        <p:blipFill rotWithShape="1">
          <a:blip r:embed="rId3">
            <a:alphaModFix/>
          </a:blip>
          <a:srcRect b="0" l="50623" r="1924" t="0"/>
          <a:stretch/>
        </p:blipFill>
        <p:spPr>
          <a:xfrm>
            <a:off x="6909478" y="10"/>
            <a:ext cx="5282519" cy="6857990"/>
          </a:xfrm>
          <a:custGeom>
            <a:rect b="b" l="l" r="r" t="t"/>
            <a:pathLst>
              <a:path extrusionOk="0" h="6858000" w="5282519">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noFill/>
          <a:ln>
            <a:noFill/>
          </a:ln>
        </p:spPr>
      </p:pic>
      <p:sp>
        <p:nvSpPr>
          <p:cNvPr id="147" name="Google Shape;147;p4"/>
          <p:cNvSpPr txBox="1"/>
          <p:nvPr/>
        </p:nvSpPr>
        <p:spPr>
          <a:xfrm>
            <a:off x="355740" y="831273"/>
            <a:ext cx="6410434" cy="48320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In each edition of IPL franchise selects players through auction were each team have squad depth of 18 - 25 players.</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Franchise need to select players without exceeding their budget . Auction is one major part of the IPL that decide the result of the season</a:t>
            </a:r>
            <a:endParaRPr/>
          </a:p>
          <a:p>
            <a:pPr indent="-285750" lvl="0" marL="2857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Times New Roman"/>
                <a:ea typeface="Times New Roman"/>
                <a:cs typeface="Times New Roman"/>
                <a:sym typeface="Times New Roman"/>
              </a:rPr>
              <a:t>In this work aims to evaluate and predict auction price for each player and selecting the best players at a particular position with expected budget.</a:t>
            </a:r>
            <a:endParaRPr/>
          </a:p>
        </p:txBody>
      </p:sp>
      <p:sp>
        <p:nvSpPr>
          <p:cNvPr id="148" name="Google Shape;148;p4"/>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1251678" y="382385"/>
            <a:ext cx="10178322" cy="8368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OBJECTIVE</a:t>
            </a:r>
            <a:endParaRPr sz="3200">
              <a:latin typeface="Times New Roman"/>
              <a:ea typeface="Times New Roman"/>
              <a:cs typeface="Times New Roman"/>
              <a:sym typeface="Times New Roman"/>
            </a:endParaRPr>
          </a:p>
        </p:txBody>
      </p:sp>
      <p:sp>
        <p:nvSpPr>
          <p:cNvPr id="154" name="Google Shape;154;p5"/>
          <p:cNvSpPr/>
          <p:nvPr/>
        </p:nvSpPr>
        <p:spPr>
          <a:xfrm>
            <a:off x="1542473" y="1523999"/>
            <a:ext cx="8604000" cy="2964873"/>
          </a:xfrm>
          <a:prstGeom prst="round2DiagRect">
            <a:avLst>
              <a:gd fmla="val 16667" name="adj1"/>
              <a:gd fmla="val 0" name="adj2"/>
            </a:avLst>
          </a:prstGeom>
          <a:solidFill>
            <a:schemeClr val="accent1"/>
          </a:solidFill>
          <a:ln cap="flat" cmpd="sng" w="12700">
            <a:solidFill>
              <a:srgbClr val="B48219"/>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Times New Roman"/>
                <a:ea typeface="Times New Roman"/>
                <a:cs typeface="Times New Roman"/>
                <a:sym typeface="Times New Roman"/>
              </a:rPr>
              <a:t>To propose a better Machine Learning model that can predict optimal price for each players. The model helps IPL teams to select best players within budget that is beneficial for franchise.</a:t>
            </a:r>
            <a:endParaRPr b="0" i="0" sz="2000" u="none" cap="none" strike="noStrike">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b="0" i="0" sz="800" u="none" cap="none" strike="noStrike">
              <a:solidFill>
                <a:schemeClr val="lt1"/>
              </a:solidFill>
              <a:latin typeface="Gill Sans"/>
              <a:ea typeface="Gill Sans"/>
              <a:cs typeface="Gill Sans"/>
              <a:sym typeface="Gill Sans"/>
            </a:endParaRPr>
          </a:p>
        </p:txBody>
      </p:sp>
      <p:sp>
        <p:nvSpPr>
          <p:cNvPr id="155" name="Google Shape;155;p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pSp>
        <p:nvGrpSpPr>
          <p:cNvPr id="160" name="Google Shape;160;p6"/>
          <p:cNvGrpSpPr/>
          <p:nvPr/>
        </p:nvGrpSpPr>
        <p:grpSpPr>
          <a:xfrm>
            <a:off x="2218205" y="1220526"/>
            <a:ext cx="8355952" cy="4658247"/>
            <a:chOff x="1617841" y="1326"/>
            <a:chExt cx="8355952" cy="4658247"/>
          </a:xfrm>
        </p:grpSpPr>
        <p:sp>
          <p:nvSpPr>
            <p:cNvPr id="161" name="Google Shape;161;p6"/>
            <p:cNvSpPr/>
            <p:nvPr/>
          </p:nvSpPr>
          <p:spPr>
            <a:xfrm rot="10800000">
              <a:off x="2265356" y="1326"/>
              <a:ext cx="7708437" cy="1295031"/>
            </a:xfrm>
            <a:prstGeom prst="homePlate">
              <a:avLst>
                <a:gd fmla="val 50000" name="adj"/>
              </a:avLst>
            </a:prstGeom>
            <a:solidFill>
              <a:srgbClr val="F7B321"/>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txBox="1"/>
            <p:nvPr/>
          </p:nvSpPr>
          <p:spPr>
            <a:xfrm>
              <a:off x="2589114" y="1326"/>
              <a:ext cx="7384679" cy="1295031"/>
            </a:xfrm>
            <a:prstGeom prst="rect">
              <a:avLst/>
            </a:prstGeom>
            <a:noFill/>
            <a:ln>
              <a:noFill/>
            </a:ln>
          </p:spPr>
          <p:txBody>
            <a:bodyPr anchorCtr="0" anchor="ctr" bIns="91425" lIns="571050" spcFirstLastPara="1" rIns="170675" wrap="square" tIns="91425">
              <a:noAutofit/>
            </a:bodyPr>
            <a:lstStyle/>
            <a:p>
              <a:pPr indent="0" lvl="0" marL="0" marR="0" rtl="0" algn="l">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In an auction, franchises lack proper evaluation of player prices, which affects the season's results.</a:t>
              </a:r>
              <a:endParaRPr b="0" i="0" sz="2400" u="none" cap="none" strike="noStrike">
                <a:solidFill>
                  <a:schemeClr val="lt1"/>
                </a:solidFill>
                <a:latin typeface="Times New Roman"/>
                <a:ea typeface="Times New Roman"/>
                <a:cs typeface="Times New Roman"/>
                <a:sym typeface="Times New Roman"/>
              </a:endParaRPr>
            </a:p>
          </p:txBody>
        </p:sp>
        <p:sp>
          <p:nvSpPr>
            <p:cNvPr id="163" name="Google Shape;163;p6"/>
            <p:cNvSpPr/>
            <p:nvPr/>
          </p:nvSpPr>
          <p:spPr>
            <a:xfrm>
              <a:off x="1617841" y="1326"/>
              <a:ext cx="1295031" cy="1295031"/>
            </a:xfrm>
            <a:prstGeom prst="ellipse">
              <a:avLst/>
            </a:prstGeom>
            <a:blipFill rotWithShape="1">
              <a:blip r:embed="rId3">
                <a:alphaModFix/>
              </a:blip>
              <a:stretch>
                <a:fillRect b="0" l="-38998" r="-38997"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rot="10800000">
              <a:off x="2265356" y="1682934"/>
              <a:ext cx="7708437" cy="1295031"/>
            </a:xfrm>
            <a:prstGeom prst="homePlate">
              <a:avLst>
                <a:gd fmla="val 50000" name="adj"/>
              </a:avLst>
            </a:prstGeom>
            <a:solidFill>
              <a:srgbClr val="F7B321"/>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txBox="1"/>
            <p:nvPr/>
          </p:nvSpPr>
          <p:spPr>
            <a:xfrm>
              <a:off x="2589114" y="1682934"/>
              <a:ext cx="7384679" cy="1295031"/>
            </a:xfrm>
            <a:prstGeom prst="rect">
              <a:avLst/>
            </a:prstGeom>
            <a:noFill/>
            <a:ln>
              <a:noFill/>
            </a:ln>
          </p:spPr>
          <p:txBody>
            <a:bodyPr anchorCtr="0" anchor="ctr" bIns="91425" lIns="571050" spcFirstLastPara="1" rIns="170675" wrap="square" tIns="91425">
              <a:noAutofit/>
            </a:bodyPr>
            <a:lstStyle/>
            <a:p>
              <a:pPr indent="0" lvl="0" marL="0" marR="0" rtl="0" algn="l">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Traditional models have been inaccurate in the evaluation and price prediction of players.</a:t>
              </a:r>
              <a:endParaRPr b="0" i="0" sz="2400" u="none" cap="none" strike="noStrike">
                <a:solidFill>
                  <a:schemeClr val="lt1"/>
                </a:solidFill>
                <a:latin typeface="Times New Roman"/>
                <a:ea typeface="Times New Roman"/>
                <a:cs typeface="Times New Roman"/>
                <a:sym typeface="Times New Roman"/>
              </a:endParaRPr>
            </a:p>
          </p:txBody>
        </p:sp>
        <p:sp>
          <p:nvSpPr>
            <p:cNvPr id="166" name="Google Shape;166;p6"/>
            <p:cNvSpPr/>
            <p:nvPr/>
          </p:nvSpPr>
          <p:spPr>
            <a:xfrm>
              <a:off x="1617841" y="1682934"/>
              <a:ext cx="1295031" cy="1295031"/>
            </a:xfrm>
            <a:prstGeom prst="ellipse">
              <a:avLst/>
            </a:prstGeom>
            <a:blipFill rotWithShape="1">
              <a:blip r:embed="rId3">
                <a:alphaModFix/>
              </a:blip>
              <a:stretch>
                <a:fillRect b="0" l="-38998" r="-38997"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rot="10800000">
              <a:off x="2265356" y="3364542"/>
              <a:ext cx="7708437" cy="1295031"/>
            </a:xfrm>
            <a:prstGeom prst="homePlate">
              <a:avLst>
                <a:gd fmla="val 50000" name="adj"/>
              </a:avLst>
            </a:prstGeom>
            <a:solidFill>
              <a:srgbClr val="F7B321"/>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txBox="1"/>
            <p:nvPr/>
          </p:nvSpPr>
          <p:spPr>
            <a:xfrm>
              <a:off x="2589114" y="3364542"/>
              <a:ext cx="7384679" cy="1295031"/>
            </a:xfrm>
            <a:prstGeom prst="rect">
              <a:avLst/>
            </a:prstGeom>
            <a:noFill/>
            <a:ln>
              <a:noFill/>
            </a:ln>
          </p:spPr>
          <p:txBody>
            <a:bodyPr anchorCtr="0" anchor="ctr" bIns="91425" lIns="571050" spcFirstLastPara="1" rIns="170675" wrap="square" tIns="91425">
              <a:noAutofit/>
            </a:bodyPr>
            <a:lstStyle/>
            <a:p>
              <a:pPr indent="0" lvl="0" marL="0" marR="0" rtl="0" algn="l">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Existing models lack certain features, which leads to inaccuracies in analysis.</a:t>
              </a:r>
              <a:endParaRPr b="0" i="0" sz="2400" u="none" cap="none" strike="noStrike">
                <a:solidFill>
                  <a:schemeClr val="lt1"/>
                </a:solidFill>
                <a:latin typeface="Times New Roman"/>
                <a:ea typeface="Times New Roman"/>
                <a:cs typeface="Times New Roman"/>
                <a:sym typeface="Times New Roman"/>
              </a:endParaRPr>
            </a:p>
          </p:txBody>
        </p:sp>
        <p:sp>
          <p:nvSpPr>
            <p:cNvPr id="169" name="Google Shape;169;p6"/>
            <p:cNvSpPr/>
            <p:nvPr/>
          </p:nvSpPr>
          <p:spPr>
            <a:xfrm>
              <a:off x="1617841" y="3364542"/>
              <a:ext cx="1295031" cy="1295031"/>
            </a:xfrm>
            <a:prstGeom prst="ellipse">
              <a:avLst/>
            </a:prstGeom>
            <a:blipFill rotWithShape="1">
              <a:blip r:embed="rId3">
                <a:alphaModFix/>
              </a:blip>
              <a:stretch>
                <a:fillRect b="0" l="-38998" r="-38997" t="0"/>
              </a:stretch>
            </a:blip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6"/>
          <p:cNvSpPr txBox="1"/>
          <p:nvPr>
            <p:ph type="title"/>
          </p:nvPr>
        </p:nvSpPr>
        <p:spPr>
          <a:xfrm>
            <a:off x="1251678" y="382385"/>
            <a:ext cx="10178322" cy="8368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p:txBody>
      </p:sp>
      <p:sp>
        <p:nvSpPr>
          <p:cNvPr id="171" name="Google Shape;171;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1250950" y="382588"/>
            <a:ext cx="10179050" cy="5958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WHY OPTIMAL?</a:t>
            </a:r>
            <a:endParaRPr sz="3200">
              <a:latin typeface="Times New Roman"/>
              <a:ea typeface="Times New Roman"/>
              <a:cs typeface="Times New Roman"/>
              <a:sym typeface="Times New Roman"/>
            </a:endParaRPr>
          </a:p>
        </p:txBody>
      </p:sp>
      <p:sp>
        <p:nvSpPr>
          <p:cNvPr id="177" name="Google Shape;177;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8" name="Google Shape;178;p7"/>
          <p:cNvPicPr preferRelativeResize="0"/>
          <p:nvPr>
            <p:ph idx="1" type="body"/>
          </p:nvPr>
        </p:nvPicPr>
        <p:blipFill rotWithShape="1">
          <a:blip r:embed="rId3">
            <a:alphaModFix/>
          </a:blip>
          <a:srcRect b="0" l="0" r="0" t="0"/>
          <a:stretch/>
        </p:blipFill>
        <p:spPr>
          <a:xfrm>
            <a:off x="1396037" y="1302327"/>
            <a:ext cx="9235017" cy="4830618"/>
          </a:xfrm>
          <a:prstGeom prst="rect">
            <a:avLst/>
          </a:prstGeom>
          <a:noFill/>
          <a:ln cap="flat" cmpd="sng" w="9525">
            <a:solidFill>
              <a:srgbClr val="383838"/>
            </a:solidFill>
            <a:prstDash val="solid"/>
            <a:round/>
            <a:headEnd len="sm" w="sm" type="none"/>
            <a:tailEnd len="sm" w="sm" type="none"/>
          </a:ln>
          <a:effectLst>
            <a:outerShdw blurRad="152400" sx="105000" rotWithShape="0" algn="tl" dir="6000000" dist="317500" sy="105000">
              <a:srgbClr val="000000">
                <a:alpha val="29803"/>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8"/>
          <p:cNvGraphicFramePr/>
          <p:nvPr/>
        </p:nvGraphicFramePr>
        <p:xfrm>
          <a:off x="1330036" y="963380"/>
          <a:ext cx="3000000" cy="3000000"/>
        </p:xfrm>
        <a:graphic>
          <a:graphicData uri="http://schemas.openxmlformats.org/drawingml/2006/table">
            <a:tbl>
              <a:tblPr>
                <a:noFill/>
                <a:tableStyleId>{9F8110ED-5295-4AE3-82BE-FF17A7364B48}</a:tableStyleId>
              </a:tblPr>
              <a:tblGrid>
                <a:gridCol w="2669750"/>
                <a:gridCol w="3012400"/>
                <a:gridCol w="2712575"/>
                <a:gridCol w="1599000"/>
              </a:tblGrid>
              <a:tr h="301700">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Author</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Paper</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Method</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Year</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r>
              <a:tr h="1669700">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Gaurav Malhotra et. al.</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A Comprehensive Approach To Predict Auction Prices And Economic Value Creation Of Cricketers In The Indian Premier League </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Linear Regression used for Creating Hedonic Model</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2022</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r>
              <a:tr h="1792525">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 Jhansi Rani et.al.</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Prediction Of Player Price In IPL Auction Using Machine Learning Regression Algorithms</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KNN, SVR, Decision Tree Regressor, Linear Regression, Stochastic Logistic Regression, Random Forest Regressor for Models comparison</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2020</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r>
              <a:tr h="1424075">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Pabitra Kr. Dey et.al.</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AHP-Neural Network Based Player Price Estimation </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Create model based on Analytical hierarchy</a:t>
                      </a:r>
                      <a:endParaRPr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Process (AHP) and Artificial Neural Network (ANN)</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c>
                  <a:txBody>
                    <a:bodyPr/>
                    <a:lstStyle/>
                    <a:p>
                      <a:pPr indent="0" lvl="0" marL="0" marR="0" rtl="0" algn="ctr">
                        <a:spcBef>
                          <a:spcPts val="0"/>
                        </a:spcBef>
                        <a:spcAft>
                          <a:spcPts val="0"/>
                        </a:spcAft>
                        <a:buNone/>
                      </a:pPr>
                      <a:r>
                        <a:rPr lang="en-US" sz="2000" u="none" cap="none" strike="noStrike">
                          <a:solidFill>
                            <a:schemeClr val="dk1"/>
                          </a:solidFill>
                          <a:latin typeface="Times New Roman"/>
                          <a:ea typeface="Times New Roman"/>
                          <a:cs typeface="Times New Roman"/>
                          <a:sym typeface="Times New Roman"/>
                        </a:rPr>
                        <a:t>2014</a:t>
                      </a:r>
                      <a:endParaRPr sz="2000" u="none" cap="none" strike="noStrike">
                        <a:solidFill>
                          <a:schemeClr val="dk1"/>
                        </a:solidFill>
                        <a:latin typeface="Times New Roman"/>
                        <a:ea typeface="Times New Roman"/>
                        <a:cs typeface="Times New Roman"/>
                        <a:sym typeface="Times New Roman"/>
                      </a:endParaRPr>
                    </a:p>
                  </a:txBody>
                  <a:tcPr marT="25850" marB="25850" marR="25850" marL="25850">
                    <a:solidFill>
                      <a:srgbClr val="FFC000"/>
                    </a:solidFill>
                  </a:tcPr>
                </a:tc>
              </a:tr>
            </a:tbl>
          </a:graphicData>
        </a:graphic>
      </p:graphicFrame>
      <p:sp>
        <p:nvSpPr>
          <p:cNvPr id="184" name="Google Shape;184;p8"/>
          <p:cNvSpPr txBox="1"/>
          <p:nvPr>
            <p:ph type="title"/>
          </p:nvPr>
        </p:nvSpPr>
        <p:spPr>
          <a:xfrm>
            <a:off x="1330036" y="243839"/>
            <a:ext cx="10178322" cy="8368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LITERATURE REVIEW</a:t>
            </a:r>
            <a:endParaRPr sz="3200">
              <a:latin typeface="Times New Roman"/>
              <a:ea typeface="Times New Roman"/>
              <a:cs typeface="Times New Roman"/>
              <a:sym typeface="Times New Roman"/>
            </a:endParaRPr>
          </a:p>
        </p:txBody>
      </p:sp>
      <p:sp>
        <p:nvSpPr>
          <p:cNvPr id="185" name="Google Shape;185;p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idx="1" type="body"/>
          </p:nvPr>
        </p:nvSpPr>
        <p:spPr>
          <a:xfrm>
            <a:off x="1200727" y="350982"/>
            <a:ext cx="10229273" cy="6031345"/>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2800"/>
              <a:buNone/>
            </a:pPr>
            <a:r>
              <a:rPr b="1" i="0" lang="en-US" sz="2800" u="none" strike="noStrike">
                <a:solidFill>
                  <a:schemeClr val="accent1"/>
                </a:solidFill>
                <a:latin typeface="Times New Roman"/>
                <a:ea typeface="Times New Roman"/>
                <a:cs typeface="Times New Roman"/>
                <a:sym typeface="Times New Roman"/>
              </a:rPr>
              <a:t>A Comprehensive Approach To Predict</a:t>
            </a:r>
            <a:r>
              <a:rPr b="1" lang="en-US" sz="2800">
                <a:solidFill>
                  <a:schemeClr val="accent1"/>
                </a:solidFill>
              </a:rPr>
              <a:t> </a:t>
            </a:r>
            <a:r>
              <a:rPr b="1" i="0" lang="en-US" sz="2800" u="none" strike="noStrike">
                <a:solidFill>
                  <a:schemeClr val="accent1"/>
                </a:solidFill>
                <a:latin typeface="Times New Roman"/>
                <a:ea typeface="Times New Roman"/>
                <a:cs typeface="Times New Roman"/>
                <a:sym typeface="Times New Roman"/>
              </a:rPr>
              <a:t>Auction Prices And Economic Value Creation</a:t>
            </a:r>
            <a:r>
              <a:rPr b="1" lang="en-US" sz="2800">
                <a:solidFill>
                  <a:schemeClr val="accent1"/>
                </a:solidFill>
              </a:rPr>
              <a:t> </a:t>
            </a:r>
            <a:r>
              <a:rPr b="1" i="0" lang="en-US" sz="2800" u="none" strike="noStrike">
                <a:solidFill>
                  <a:schemeClr val="accent1"/>
                </a:solidFill>
                <a:latin typeface="Times New Roman"/>
                <a:ea typeface="Times New Roman"/>
                <a:cs typeface="Times New Roman"/>
                <a:sym typeface="Times New Roman"/>
              </a:rPr>
              <a:t>Of Cricketers In The Indian Premier League(</a:t>
            </a:r>
            <a:r>
              <a:rPr b="1" lang="en-US" sz="2800">
                <a:solidFill>
                  <a:schemeClr val="accent1"/>
                </a:solidFill>
                <a:latin typeface="Times New Roman"/>
                <a:ea typeface="Times New Roman"/>
                <a:cs typeface="Times New Roman"/>
                <a:sym typeface="Times New Roman"/>
              </a:rPr>
              <a:t>IPL</a:t>
            </a:r>
            <a:r>
              <a:rPr b="1" i="0" lang="en-US" sz="2800" u="none" strike="noStrike">
                <a:solidFill>
                  <a:schemeClr val="accent1"/>
                </a:solidFill>
                <a:latin typeface="Times New Roman"/>
                <a:ea typeface="Times New Roman"/>
                <a:cs typeface="Times New Roman"/>
                <a:sym typeface="Times New Roman"/>
              </a:rPr>
              <a:t>)</a:t>
            </a:r>
            <a:endParaRPr/>
          </a:p>
          <a:p>
            <a:pPr indent="0" lvl="0" marL="0" rtl="0" algn="ctr">
              <a:lnSpc>
                <a:spcPct val="110000"/>
              </a:lnSpc>
              <a:spcBef>
                <a:spcPts val="0"/>
              </a:spcBef>
              <a:spcAft>
                <a:spcPts val="0"/>
              </a:spcAft>
              <a:buSzPts val="2000"/>
              <a:buNone/>
            </a:pPr>
            <a:r>
              <a:t/>
            </a:r>
            <a:endParaRPr b="1">
              <a:solidFill>
                <a:schemeClr val="accent1"/>
              </a:solidFill>
            </a:endParaRPr>
          </a:p>
          <a:p>
            <a:pPr indent="-228600" lvl="0" marL="228600" rtl="0" algn="l">
              <a:lnSpc>
                <a:spcPct val="110000"/>
              </a:lnSpc>
              <a:spcBef>
                <a:spcPts val="700"/>
              </a:spcBef>
              <a:spcAft>
                <a:spcPts val="0"/>
              </a:spcAft>
              <a:buSzPts val="2400"/>
              <a:buChar char="•"/>
            </a:pPr>
            <a:r>
              <a:rPr lang="en-US" sz="2400">
                <a:solidFill>
                  <a:schemeClr val="dk1"/>
                </a:solidFill>
                <a:latin typeface="Times New Roman"/>
                <a:ea typeface="Times New Roman"/>
                <a:cs typeface="Times New Roman"/>
                <a:sym typeface="Times New Roman"/>
              </a:rPr>
              <a:t>The aim of the study was to create a  model by linear regression using several statistics to estimate auction price.</a:t>
            </a:r>
            <a:endParaRPr/>
          </a:p>
          <a:p>
            <a:pPr indent="-228600" lvl="0" marL="228600" rtl="0" algn="l">
              <a:lnSpc>
                <a:spcPct val="110000"/>
              </a:lnSpc>
              <a:spcBef>
                <a:spcPts val="700"/>
              </a:spcBef>
              <a:spcAft>
                <a:spcPts val="0"/>
              </a:spcAft>
              <a:buSzPts val="2400"/>
              <a:buChar char="•"/>
            </a:pPr>
            <a:r>
              <a:rPr lang="en-US" sz="2400">
                <a:solidFill>
                  <a:schemeClr val="dk1"/>
                </a:solidFill>
                <a:latin typeface="Times New Roman"/>
                <a:ea typeface="Times New Roman"/>
                <a:cs typeface="Times New Roman"/>
                <a:sym typeface="Times New Roman"/>
              </a:rPr>
              <a:t>The goal of the project was to find the difference between the price predicted by the model and actual price they got in the auction. </a:t>
            </a:r>
            <a:endParaRPr/>
          </a:p>
          <a:p>
            <a:pPr indent="-228600" lvl="0" marL="228600" rtl="0" algn="l">
              <a:lnSpc>
                <a:spcPct val="110000"/>
              </a:lnSpc>
              <a:spcBef>
                <a:spcPts val="700"/>
              </a:spcBef>
              <a:spcAft>
                <a:spcPts val="0"/>
              </a:spcAft>
              <a:buSzPts val="2400"/>
              <a:buChar char="•"/>
            </a:pPr>
            <a:r>
              <a:rPr b="0" i="0" lang="en-US" sz="2400">
                <a:solidFill>
                  <a:schemeClr val="dk1"/>
                </a:solidFill>
                <a:latin typeface="Times New Roman"/>
                <a:ea typeface="Times New Roman"/>
                <a:cs typeface="Times New Roman"/>
                <a:sym typeface="Times New Roman"/>
              </a:rPr>
              <a:t>Linear regression, Bayesian ridge regression, and Random Forest were attempted, and Linear regression was selected as the best model.</a:t>
            </a:r>
            <a:endParaRPr/>
          </a:p>
          <a:p>
            <a:pPr indent="-228600" lvl="0" marL="228600" rtl="0" algn="l">
              <a:lnSpc>
                <a:spcPct val="110000"/>
              </a:lnSpc>
              <a:spcBef>
                <a:spcPts val="700"/>
              </a:spcBef>
              <a:spcAft>
                <a:spcPts val="0"/>
              </a:spcAft>
              <a:buSzPts val="2400"/>
              <a:buChar char="•"/>
            </a:pPr>
            <a:r>
              <a:rPr lang="en-US" sz="2400">
                <a:solidFill>
                  <a:schemeClr val="dk1"/>
                </a:solidFill>
                <a:latin typeface="Times New Roman"/>
                <a:ea typeface="Times New Roman"/>
                <a:cs typeface="Times New Roman"/>
                <a:sym typeface="Times New Roman"/>
              </a:rPr>
              <a:t>The model was inaccurate in prediction as they lack in dataset.</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191" name="Google Shape;191;p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2023-07-31T17:08:26Z</dcterms:created>
  <dc:creator>shahal ahammed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