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1pPr>
    <a:lvl2pPr lvl="1"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2pPr>
    <a:lvl3pPr lvl="2"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3pPr>
    <a:lvl4pPr lvl="3"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4pPr>
    <a:lvl5pPr lvl="4"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5pPr>
    <a:lvl6pPr lvl="5"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6pPr>
    <a:lvl7pPr lvl="6"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7pPr>
    <a:lvl8pPr lvl="7"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8pPr>
    <a:lvl9pPr lvl="8"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p15:guide id="1" orient="horz" pos="1584">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8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09639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a0decf440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a0decf440e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0decf440e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0decf440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a0decf440e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a0decf440e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a0decf440e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a0decf440e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0decf440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decf440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4013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0decf440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0decf440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13004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0decf440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0decf440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25355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a0decf440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a0decf440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0decf440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a0decf440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15000"/>
              </a:lnSpc>
              <a:spcBef>
                <a:spcPts val="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15000"/>
              </a:lnSpc>
              <a:spcBef>
                <a:spcPts val="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15000"/>
              </a:lnSpc>
              <a:spcBef>
                <a:spcPts val="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15000"/>
              </a:lnSpc>
              <a:spcBef>
                <a:spcPts val="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15000"/>
              </a:lnSpc>
              <a:spcBef>
                <a:spcPts val="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15000"/>
              </a:lnSpc>
              <a:spcBef>
                <a:spcPts val="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15000"/>
              </a:lnSpc>
              <a:spcBef>
                <a:spcPts val="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15000"/>
              </a:lnSpc>
              <a:spcBef>
                <a:spcPts val="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1pPr>
            <a:lvl2pPr lvl="1"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2pPr>
            <a:lvl3pPr lvl="2"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3pPr>
            <a:lvl4pPr lvl="3"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4pPr>
            <a:lvl5pPr lvl="4"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5pPr>
            <a:lvl6pPr lvl="5"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6pPr>
            <a:lvl7pPr lvl="6"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7pPr>
            <a:lvl8pPr lvl="7"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8pPr>
            <a:lvl9pPr lvl="8"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41750" y="818955"/>
            <a:ext cx="6959100" cy="1843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000" dirty="0">
                <a:solidFill>
                  <a:srgbClr val="002060"/>
                </a:solidFill>
                <a:latin typeface="Algerian" panose="04020705040A02060702" pitchFamily="82" charset="0"/>
              </a:rPr>
              <a:t>DRIVER VIGILANCE SYSTEM</a:t>
            </a:r>
            <a:endParaRPr sz="4000" dirty="0">
              <a:solidFill>
                <a:srgbClr val="002060"/>
              </a:solidFill>
              <a:latin typeface="Algerian" panose="04020705040A02060702" pitchFamily="82" charset="0"/>
            </a:endParaRPr>
          </a:p>
        </p:txBody>
      </p:sp>
      <p:sp>
        <p:nvSpPr>
          <p:cNvPr id="67" name="Google Shape;67;p13"/>
          <p:cNvSpPr txBox="1"/>
          <p:nvPr/>
        </p:nvSpPr>
        <p:spPr>
          <a:xfrm>
            <a:off x="4394235" y="2960483"/>
            <a:ext cx="4602740" cy="1256866"/>
          </a:xfrm>
          <a:prstGeom prst="rect">
            <a:avLst/>
          </a:prstGeom>
          <a:noFill/>
          <a:ln>
            <a:noFill/>
          </a:ln>
        </p:spPr>
        <p:txBody>
          <a:bodyPr spcFirstLastPara="1" wrap="square" lIns="91425" tIns="91425" rIns="91425" bIns="91425" anchor="t" anchorCtr="0">
            <a:noAutofit/>
          </a:bodyPr>
          <a:lstStyle/>
          <a:p>
            <a:pPr lvl="0"/>
            <a:r>
              <a:rPr lang="en-GB" altLang="en-GB" sz="1800" b="1" dirty="0">
                <a:latin typeface="Times New Roman" panose="02020603050405020304" pitchFamily="18" charset="0"/>
                <a:ea typeface="Open Sans" panose="020B0606030504020204"/>
                <a:cs typeface="Times New Roman" panose="02020603050405020304" pitchFamily="18" charset="0"/>
                <a:sym typeface="Open Sans" panose="020B0606030504020204"/>
              </a:rPr>
              <a:t>S</a:t>
            </a:r>
            <a:r>
              <a:rPr lang="en-US" altLang="en-GB" sz="1800" b="1" dirty="0">
                <a:latin typeface="Times New Roman" panose="02020603050405020304" pitchFamily="18" charset="0"/>
                <a:ea typeface="Open Sans" panose="020B0606030504020204"/>
                <a:cs typeface="Times New Roman" panose="02020603050405020304" pitchFamily="18" charset="0"/>
                <a:sym typeface="Open Sans" panose="020B0606030504020204"/>
              </a:rPr>
              <a:t>ayona P - </a:t>
            </a:r>
            <a:r>
              <a:rPr lang="en-GB" sz="1800" b="1" dirty="0">
                <a:latin typeface="Times New Roman" panose="02020603050405020304" pitchFamily="18" charset="0"/>
                <a:ea typeface="Open Sans" panose="020B0606030504020204"/>
                <a:cs typeface="Times New Roman" panose="02020603050405020304" pitchFamily="18" charset="0"/>
                <a:sym typeface="Open Sans" panose="020B0606030504020204"/>
              </a:rPr>
              <a:t>IT23PSCSD16</a:t>
            </a:r>
          </a:p>
          <a:p>
            <a:pPr marL="0" lvl="0" indent="0" algn="l" rtl="0">
              <a:spcBef>
                <a:spcPts val="0"/>
              </a:spcBef>
              <a:spcAft>
                <a:spcPts val="0"/>
              </a:spcAft>
              <a:buNone/>
            </a:pPr>
            <a:r>
              <a:rPr lang="en-GB" sz="1800" b="1" dirty="0">
                <a:latin typeface="Times New Roman" panose="02020603050405020304" pitchFamily="18" charset="0"/>
                <a:ea typeface="Open Sans" panose="020B0606030504020204"/>
                <a:cs typeface="Times New Roman" panose="02020603050405020304" pitchFamily="18" charset="0"/>
                <a:sym typeface="Open Sans" panose="020B0606030504020204"/>
              </a:rPr>
              <a:t>S</a:t>
            </a:r>
            <a:r>
              <a:rPr lang="en-US" altLang="en-GB" sz="1800" b="1" dirty="0">
                <a:latin typeface="Times New Roman" panose="02020603050405020304" pitchFamily="18" charset="0"/>
                <a:ea typeface="Open Sans" panose="020B0606030504020204"/>
                <a:cs typeface="Times New Roman" panose="02020603050405020304" pitchFamily="18" charset="0"/>
                <a:sym typeface="Open Sans" panose="020B0606030504020204"/>
              </a:rPr>
              <a:t>hahala K O P </a:t>
            </a:r>
            <a:r>
              <a:rPr lang="en-GB" altLang="en-GB" sz="1800" b="1" dirty="0">
                <a:latin typeface="Times New Roman" panose="02020603050405020304" pitchFamily="18" charset="0"/>
                <a:ea typeface="Open Sans" panose="020B0606030504020204"/>
                <a:cs typeface="Times New Roman" panose="02020603050405020304" pitchFamily="18" charset="0"/>
                <a:sym typeface="Open Sans" panose="020B0606030504020204"/>
              </a:rPr>
              <a:t>- IT</a:t>
            </a:r>
            <a:r>
              <a:rPr lang="en-GB" sz="1800" b="1" dirty="0">
                <a:latin typeface="Times New Roman" panose="02020603050405020304" pitchFamily="18" charset="0"/>
                <a:ea typeface="Open Sans" panose="020B0606030504020204"/>
                <a:cs typeface="Times New Roman" panose="02020603050405020304" pitchFamily="18" charset="0"/>
                <a:sym typeface="Open Sans" panose="020B0606030504020204"/>
              </a:rPr>
              <a:t>23PSCSD17</a:t>
            </a:r>
          </a:p>
          <a:p>
            <a:pPr marL="0" lvl="0" indent="0" algn="l" rtl="0">
              <a:spcBef>
                <a:spcPts val="0"/>
              </a:spcBef>
              <a:spcAft>
                <a:spcPts val="0"/>
              </a:spcAft>
              <a:buNone/>
            </a:pPr>
            <a:r>
              <a:rPr lang="en-GB" sz="1800" b="1" dirty="0">
                <a:latin typeface="Times New Roman" panose="02020603050405020304" pitchFamily="18" charset="0"/>
                <a:ea typeface="Open Sans" panose="020B0606030504020204"/>
                <a:cs typeface="Times New Roman" panose="02020603050405020304" pitchFamily="18" charset="0"/>
                <a:sym typeface="Open Sans" panose="020B0606030504020204"/>
              </a:rPr>
              <a:t>Sreya C - IT23PSCSD19</a:t>
            </a:r>
            <a:br>
              <a:rPr lang="en-GB" sz="1800" dirty="0">
                <a:latin typeface="Times New Roman" panose="02020603050405020304" pitchFamily="18" charset="0"/>
                <a:ea typeface="Open Sans" panose="020B0606030504020204"/>
                <a:cs typeface="Times New Roman" panose="02020603050405020304" pitchFamily="18" charset="0"/>
                <a:sym typeface="Open Sans" panose="020B0606030504020204"/>
              </a:rPr>
            </a:br>
            <a:br>
              <a:rPr lang="en-GB" sz="1800" dirty="0">
                <a:latin typeface="Times New Roman" panose="02020603050405020304" pitchFamily="18" charset="0"/>
                <a:ea typeface="Open Sans" panose="020B0606030504020204"/>
                <a:cs typeface="Times New Roman" panose="02020603050405020304" pitchFamily="18" charset="0"/>
                <a:sym typeface="Open Sans" panose="020B0606030504020204"/>
              </a:rPr>
            </a:br>
            <a:endParaRPr sz="1800" dirty="0">
              <a:latin typeface="Times New Roman" panose="02020603050405020304" pitchFamily="18" charset="0"/>
              <a:ea typeface="Open Sans" panose="020B0606030504020204"/>
              <a:cs typeface="Times New Roman" panose="02020603050405020304" pitchFamily="18" charset="0"/>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243841"/>
            <a:ext cx="8520430" cy="4495799"/>
          </a:xfrm>
        </p:spPr>
        <p:txBody>
          <a:bodyPr/>
          <a:lstStyle/>
          <a:p>
            <a:pPr marL="114300" indent="0">
              <a:buNone/>
            </a:pPr>
            <a:r>
              <a:rPr lang="en-US" b="1" dirty="0">
                <a:solidFill>
                  <a:srgbClr val="000000"/>
                </a:solidFill>
              </a:rPr>
              <a:t>6.  </a:t>
            </a:r>
            <a:r>
              <a:rPr lang="en-IN" b="1" u="sng" dirty="0">
                <a:solidFill>
                  <a:srgbClr val="000000"/>
                </a:solidFill>
                <a:sym typeface="+mn-ea"/>
              </a:rPr>
              <a:t>Motor Driver</a:t>
            </a:r>
            <a:endParaRPr lang="en-IN" b="1" dirty="0">
              <a:solidFill>
                <a:srgbClr val="000000"/>
              </a:solidFill>
              <a:sym typeface="+mn-ea"/>
            </a:endParaRPr>
          </a:p>
          <a:p>
            <a:pPr marL="114300" indent="0">
              <a:buNone/>
            </a:pPr>
            <a:r>
              <a:rPr lang="en-US" altLang="en-US" sz="1700" dirty="0">
                <a:solidFill>
                  <a:srgbClr val="000000"/>
                </a:solidFill>
                <a:latin typeface="Times New Roman" panose="02020603050405020304" pitchFamily="18" charset="0"/>
                <a:cs typeface="Times New Roman" panose="02020603050405020304" pitchFamily="18" charset="0"/>
              </a:rPr>
              <a:t>A motor driver is an electronic circuit that controls the speed and direction of motors using low-power control signals from microcontrollers like Arduino, Raspberry Pi, or ESP32. It is essential for robotics, automation, and IoT-based motion control applications.</a:t>
            </a:r>
            <a:endParaRPr lang="en-US" altLang="en-US" sz="1700" dirty="0">
              <a:solidFill>
                <a:srgbClr val="000000"/>
              </a:solidFill>
            </a:endParaRPr>
          </a:p>
          <a:p>
            <a:pPr marL="114300" indent="0">
              <a:buNone/>
            </a:pPr>
            <a:endParaRPr lang="en-US" altLang="en-US" sz="1700" dirty="0">
              <a:solidFill>
                <a:srgbClr val="000000"/>
              </a:solidFill>
            </a:endParaRPr>
          </a:p>
          <a:p>
            <a:pPr marL="114300" indent="0">
              <a:buNone/>
            </a:pPr>
            <a:endParaRPr lang="en-US" altLang="en-US" sz="1700" dirty="0">
              <a:solidFill>
                <a:srgbClr val="000000"/>
              </a:solidFill>
            </a:endParaRPr>
          </a:p>
          <a:p>
            <a:pPr marL="114300" indent="0">
              <a:buNone/>
            </a:pPr>
            <a:endParaRPr lang="en-US" altLang="en-US" sz="1700" b="1" dirty="0">
              <a:solidFill>
                <a:srgbClr val="000000"/>
              </a:solidFill>
            </a:endParaRPr>
          </a:p>
          <a:p>
            <a:pPr marL="114300" indent="0">
              <a:buNone/>
            </a:pPr>
            <a:endParaRPr lang="en-US" altLang="en-US" sz="1700" b="1" dirty="0">
              <a:solidFill>
                <a:srgbClr val="000000"/>
              </a:solidFill>
            </a:endParaRPr>
          </a:p>
          <a:p>
            <a:pPr marL="114300" indent="0">
              <a:buNone/>
            </a:pPr>
            <a:r>
              <a:rPr lang="en-US" altLang="en-US" sz="1700" b="1" dirty="0">
                <a:solidFill>
                  <a:srgbClr val="000000"/>
                </a:solidFill>
              </a:rPr>
              <a:t>7.  </a:t>
            </a:r>
            <a:r>
              <a:rPr lang="en-US" altLang="en-US" sz="1700" b="1" u="sng" dirty="0">
                <a:solidFill>
                  <a:srgbClr val="000000"/>
                </a:solidFill>
              </a:rPr>
              <a:t>Motor</a:t>
            </a:r>
          </a:p>
          <a:p>
            <a:pPr marL="114300" indent="0">
              <a:buNone/>
            </a:pPr>
            <a:r>
              <a:rPr lang="en-US" altLang="en-US" sz="1700" dirty="0">
                <a:solidFill>
                  <a:srgbClr val="000000"/>
                </a:solidFill>
                <a:latin typeface="Times New Roman" panose="02020603050405020304" pitchFamily="18" charset="0"/>
                <a:cs typeface="Times New Roman" panose="02020603050405020304" pitchFamily="18" charset="0"/>
              </a:rPr>
              <a:t>A motor is an electromechanical device that converts electrical energy into mechanical motion. Motors are widely used in robotics, automation, IoT, industrial machinery, and consumer electronics..</a:t>
            </a:r>
          </a:p>
          <a:p>
            <a:pPr marL="114300" indent="0">
              <a:buNone/>
            </a:pPr>
            <a:endParaRPr lang="en-US" altLang="en-US" sz="17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4049077" y="1587377"/>
            <a:ext cx="1510030" cy="1226185"/>
          </a:xfrm>
          <a:prstGeom prst="rect">
            <a:avLst/>
          </a:prstGeom>
        </p:spPr>
      </p:pic>
      <p:pic>
        <p:nvPicPr>
          <p:cNvPr id="11" name="Picture 10"/>
          <p:cNvPicPr>
            <a:picLocks noChangeAspect="1"/>
          </p:cNvPicPr>
          <p:nvPr/>
        </p:nvPicPr>
        <p:blipFill>
          <a:blip r:embed="rId3"/>
          <a:stretch>
            <a:fillRect/>
          </a:stretch>
        </p:blipFill>
        <p:spPr>
          <a:xfrm>
            <a:off x="3165792" y="3597028"/>
            <a:ext cx="1974215" cy="11201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296545"/>
            <a:ext cx="8313420" cy="4272280"/>
          </a:xfrm>
        </p:spPr>
        <p:txBody>
          <a:bodyPr/>
          <a:lstStyle/>
          <a:p>
            <a:pPr marL="114300" indent="0">
              <a:buNone/>
            </a:pPr>
            <a:endParaRPr lang="en-US" b="1" dirty="0"/>
          </a:p>
          <a:p>
            <a:pPr marL="114300" indent="0">
              <a:buNone/>
            </a:pPr>
            <a:r>
              <a:rPr lang="en-US" b="1" dirty="0">
                <a:solidFill>
                  <a:srgbClr val="000000"/>
                </a:solidFill>
              </a:rPr>
              <a:t>8.  </a:t>
            </a:r>
            <a:r>
              <a:rPr lang="en-US" b="1" u="sng" dirty="0">
                <a:solidFill>
                  <a:srgbClr val="000000"/>
                </a:solidFill>
              </a:rPr>
              <a:t>LCD Display</a:t>
            </a:r>
          </a:p>
          <a:p>
            <a:pPr marL="114300" indent="0">
              <a:buNone/>
            </a:pPr>
            <a:r>
              <a:rPr lang="en-US" altLang="en-US" sz="1700" dirty="0">
                <a:solidFill>
                  <a:srgbClr val="000000"/>
                </a:solidFill>
                <a:latin typeface="Times New Roman" panose="02020603050405020304" pitchFamily="18" charset="0"/>
                <a:cs typeface="Times New Roman" panose="02020603050405020304" pitchFamily="18" charset="0"/>
              </a:rPr>
              <a:t>An LCD (Liquid Crystal Display) is commonly used in embedded systems and IoT projects for displaying data such as sensor readings, messages, and real-time information. The 16x2 LCD is one of the most widely used displays in Arduino and microcontroller-based projects..</a:t>
            </a:r>
          </a:p>
        </p:txBody>
      </p:sp>
      <p:pic>
        <p:nvPicPr>
          <p:cNvPr id="2050" name="Picture 2" descr="1602 LCD Display with I2C/IIC Serial Interface Adapter Mo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535" y="1988820"/>
            <a:ext cx="2153920" cy="1548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87900" y="2926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solidFill>
                  <a:srgbClr val="002060"/>
                </a:solidFill>
                <a:latin typeface="Times New Roman" panose="02020603050405020304" pitchFamily="18" charset="0"/>
                <a:cs typeface="Times New Roman" panose="02020603050405020304" pitchFamily="18" charset="0"/>
              </a:rPr>
              <a:t>Existing System</a:t>
            </a:r>
            <a:endParaRPr sz="2800" dirty="0">
              <a:solidFill>
                <a:srgbClr val="00206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rot="10800000" flipV="1">
            <a:off x="0" y="1115038"/>
            <a:ext cx="9032486"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Alcohol Detection</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         Ignition Interlock Devices (IIDs)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Block vehicle start if alcohol is detected.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       Integrated Sensors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Built into steering wheels or seats (e.g., Nissan, Volvo).</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Drowsiness Detection</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         Camera Monitoring</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Tracks blinking and head movements (e.g., Tesla, BMW).</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         Steering Monitoring</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Detects erratic steering behavior.</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Challenges: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Expensive and complex systems.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Limited to specific safety features.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ym typeface="+mn-ea"/>
              </a:rPr>
              <a:t>Proposed System</a:t>
            </a:r>
            <a:endParaRPr lang="en-US"/>
          </a:p>
        </p:txBody>
      </p:sp>
      <p:sp>
        <p:nvSpPr>
          <p:cNvPr id="3" name="Text Placeholder 2"/>
          <p:cNvSpPr>
            <a:spLocks noGrp="1"/>
          </p:cNvSpPr>
          <p:nvPr>
            <p:ph type="body" idx="1"/>
          </p:nvPr>
        </p:nvSpPr>
        <p:spPr>
          <a:xfrm>
            <a:off x="-198408" y="1475236"/>
            <a:ext cx="9030708" cy="3302700"/>
          </a:xfrm>
        </p:spPr>
        <p:txBody>
          <a:bodyPr/>
          <a:lstStyle/>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a:p>
            <a:pPr marL="114300" indent="0">
              <a:buNone/>
            </a:pPr>
            <a:endParaRPr lang="en-US" altLang="en-US" sz="17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694FD87-CF9A-941E-D5DA-1224B2B4F6D2}"/>
              </a:ext>
            </a:extLst>
          </p:cNvPr>
          <p:cNvSpPr>
            <a:spLocks noChangeArrowheads="1"/>
          </p:cNvSpPr>
          <p:nvPr/>
        </p:nvSpPr>
        <p:spPr bwMode="auto">
          <a:xfrm>
            <a:off x="208631" y="-4237789"/>
            <a:ext cx="8717280" cy="862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effectLst/>
                <a:latin typeface="Arial" panose="020B0604020202020204" pitchFamily="34" charset="0"/>
              </a:rPr>
              <a:t>Eye-Blink Sensor</a:t>
            </a:r>
            <a:r>
              <a:rPr kumimoji="0" lang="en-US" altLang="en-US" sz="1800" b="0" i="0" u="none" strike="noStrike" cap="none" normalizeH="0" baseline="0" dirty="0">
                <a:ln>
                  <a:noFill/>
                </a:ln>
                <a:effectLst/>
                <a:latin typeface="Arial" panose="020B0604020202020204" pitchFamily="34" charset="0"/>
              </a:rPr>
              <a:t>: Monitors eye movements to identify drowsiness or inattention, halting the vehicle if irregular blinking patterns are detected.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Ultrasonic Sensor</a:t>
            </a:r>
            <a:r>
              <a:rPr kumimoji="0" lang="en-US" altLang="en-US" sz="1800" b="0" i="0" u="none" strike="noStrike" cap="none" normalizeH="0" baseline="0" dirty="0">
                <a:ln>
                  <a:noFill/>
                </a:ln>
                <a:effectLst/>
                <a:latin typeface="Arial" panose="020B0604020202020204" pitchFamily="34" charset="0"/>
              </a:rPr>
              <a:t>: Detects obstacles in the vehicle's path and stops the vehicle to prevent collisions.</a:t>
            </a:r>
          </a:p>
        </p:txBody>
      </p:sp>
      <p:sp>
        <p:nvSpPr>
          <p:cNvPr id="5" name="Rectangle 2">
            <a:extLst>
              <a:ext uri="{FF2B5EF4-FFF2-40B4-BE49-F238E27FC236}">
                <a16:creationId xmlns:a16="http://schemas.microsoft.com/office/drawing/2014/main" id="{620554F0-9CC9-7D76-E1F1-26EEA3F77A24}"/>
              </a:ext>
            </a:extLst>
          </p:cNvPr>
          <p:cNvSpPr>
            <a:spLocks noChangeArrowheads="1"/>
          </p:cNvSpPr>
          <p:nvPr/>
        </p:nvSpPr>
        <p:spPr bwMode="auto">
          <a:xfrm>
            <a:off x="218089" y="-3136756"/>
            <a:ext cx="8556701" cy="62735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The proposed system enhances driver safety by monitoring critical parameters related to the driver's condition and vehicle surroundings.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Alcohol Sensor</a:t>
            </a:r>
            <a:r>
              <a:rPr kumimoji="0" lang="en-US" altLang="en-US" sz="1800" b="0" i="0" u="none" strike="noStrike" cap="none" normalizeH="0" baseline="0" dirty="0">
                <a:ln>
                  <a:noFill/>
                </a:ln>
                <a:effectLst/>
                <a:latin typeface="Arial" panose="020B0604020202020204" pitchFamily="34" charset="0"/>
              </a:rPr>
              <a:t>: Detects alcohol in the driver's breath and stops the vehicle if the level exceeds a predefined threshold</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1CEDD28-A0DD-F433-A3F0-A1DAD881E6BB}"/>
              </a:ext>
            </a:extLst>
          </p:cNvPr>
          <p:cNvSpPr/>
          <p:nvPr/>
        </p:nvSpPr>
        <p:spPr>
          <a:xfrm>
            <a:off x="57510" y="190811"/>
            <a:ext cx="2798040" cy="8317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4D7F86D-DB45-12EE-CE1A-B731426FD2A9}"/>
              </a:ext>
            </a:extLst>
          </p:cNvPr>
          <p:cNvSpPr txBox="1"/>
          <p:nvPr/>
        </p:nvSpPr>
        <p:spPr>
          <a:xfrm>
            <a:off x="218088" y="365564"/>
            <a:ext cx="4439153" cy="523220"/>
          </a:xfrm>
          <a:prstGeom prst="rect">
            <a:avLst/>
          </a:prstGeom>
          <a:noFill/>
        </p:spPr>
        <p:txBody>
          <a:bodyPr wrap="square" rtlCol="0">
            <a:spAutoFit/>
          </a:bodyPr>
          <a:lstStyle/>
          <a:p>
            <a:r>
              <a:rPr lang="en-IN" sz="2800" b="1" dirty="0">
                <a:solidFill>
                  <a:srgbClr val="002060"/>
                </a:solidFill>
              </a:rPr>
              <a:t>Proposed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155583" y="24417"/>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800" dirty="0">
                <a:solidFill>
                  <a:srgbClr val="002060"/>
                </a:solidFill>
                <a:latin typeface="Times New Roman" panose="02020603050405020304" pitchFamily="18" charset="0"/>
                <a:cs typeface="Times New Roman" panose="02020603050405020304" pitchFamily="18" charset="0"/>
              </a:rPr>
              <a:t>Flow Chart</a:t>
            </a:r>
            <a:endParaRPr sz="2800"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13943C5-F323-BAA7-1230-7F11E07CB343}"/>
              </a:ext>
            </a:extLst>
          </p:cNvPr>
          <p:cNvPicPr>
            <a:picLocks noChangeAspect="1"/>
          </p:cNvPicPr>
          <p:nvPr/>
        </p:nvPicPr>
        <p:blipFill>
          <a:blip r:embed="rId3"/>
          <a:stretch>
            <a:fillRect/>
          </a:stretch>
        </p:blipFill>
        <p:spPr>
          <a:xfrm>
            <a:off x="402956" y="666427"/>
            <a:ext cx="6257718" cy="42970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311700" y="363212"/>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solidFill>
                  <a:srgbClr val="002060"/>
                </a:solidFill>
                <a:latin typeface="Times New Roman" panose="02020603050405020304" pitchFamily="18" charset="0"/>
                <a:cs typeface="Times New Roman" panose="02020603050405020304" pitchFamily="18" charset="0"/>
              </a:rPr>
              <a:t>Circuit Diagram</a:t>
            </a:r>
            <a:endParaRPr sz="2800"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971359" y="1070612"/>
            <a:ext cx="7201282" cy="36278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DF95-47A0-F037-CD11-8FB33EBA11A2}"/>
              </a:ext>
            </a:extLst>
          </p:cNvPr>
          <p:cNvSpPr>
            <a:spLocks noGrp="1"/>
          </p:cNvSpPr>
          <p:nvPr>
            <p:ph type="title"/>
          </p:nvPr>
        </p:nvSpPr>
        <p:spPr/>
        <p:txBody>
          <a:bodyPr>
            <a:normAutofit/>
          </a:bodyPr>
          <a:lstStyle/>
          <a:p>
            <a:r>
              <a:rPr lang="en-IN" sz="2800" dirty="0">
                <a:solidFill>
                  <a:srgbClr val="002060"/>
                </a:solidFill>
                <a:latin typeface="Times New Roman" panose="02020603050405020304" pitchFamily="18" charset="0"/>
                <a:cs typeface="Times New Roman" panose="02020603050405020304" pitchFamily="18" charset="0"/>
              </a:rPr>
              <a:t>Advantages &amp; Features</a:t>
            </a:r>
          </a:p>
        </p:txBody>
      </p:sp>
      <p:sp>
        <p:nvSpPr>
          <p:cNvPr id="3" name="Text Placeholder 2">
            <a:extLst>
              <a:ext uri="{FF2B5EF4-FFF2-40B4-BE49-F238E27FC236}">
                <a16:creationId xmlns:a16="http://schemas.microsoft.com/office/drawing/2014/main" id="{AFE25731-6AA7-9FD1-8D8B-C90DE878771D}"/>
              </a:ext>
            </a:extLst>
          </p:cNvPr>
          <p:cNvSpPr>
            <a:spLocks noGrp="1"/>
          </p:cNvSpPr>
          <p:nvPr>
            <p:ph type="body" idx="1"/>
          </p:nvPr>
        </p:nvSpPr>
        <p:spPr/>
        <p:txBody>
          <a:bodyPr/>
          <a:lstStyle/>
          <a:p>
            <a:pPr>
              <a:lnSpc>
                <a:spcPct val="150000"/>
              </a:lnSpc>
            </a:pPr>
            <a:r>
              <a:rPr lang="en-US" dirty="0">
                <a:solidFill>
                  <a:srgbClr val="000000"/>
                </a:solidFill>
                <a:latin typeface="Times New Roman" panose="02020603050405020304" pitchFamily="18" charset="0"/>
                <a:cs typeface="Times New Roman" panose="02020603050405020304" pitchFamily="18" charset="0"/>
              </a:rPr>
              <a:t>✅ Real-time driver monitoring</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Automatic vehicle stopping mechanism</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Cost-effective and easy to implement</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Enhances road safety by preventing accidents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Can be expanded with AI, GPS, and emergency alerts</a:t>
            </a:r>
          </a:p>
          <a:p>
            <a:pPr marL="114300" indent="0">
              <a:buNone/>
            </a:pPr>
            <a:endParaRPr lang="en-IN" dirty="0"/>
          </a:p>
        </p:txBody>
      </p:sp>
    </p:spTree>
    <p:extLst>
      <p:ext uri="{BB962C8B-B14F-4D97-AF65-F5344CB8AC3E}">
        <p14:creationId xmlns:p14="http://schemas.microsoft.com/office/powerpoint/2010/main" val="1705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A4B5-212D-E2EA-BC40-EB84F56D6FA4}"/>
              </a:ext>
            </a:extLst>
          </p:cNvPr>
          <p:cNvSpPr>
            <a:spLocks noGrp="1"/>
          </p:cNvSpPr>
          <p:nvPr>
            <p:ph type="title"/>
          </p:nvPr>
        </p:nvSpPr>
        <p:spPr/>
        <p:txBody>
          <a:bodyPr>
            <a:normAutofit/>
          </a:bodyPr>
          <a:lstStyle/>
          <a:p>
            <a:r>
              <a:rPr lang="en-IN" sz="2800" dirty="0">
                <a:solidFill>
                  <a:srgbClr val="002060"/>
                </a:solidFill>
                <a:latin typeface="Times New Roman" panose="02020603050405020304" pitchFamily="18" charset="0"/>
                <a:cs typeface="Times New Roman" panose="02020603050405020304" pitchFamily="18" charset="0"/>
              </a:rPr>
              <a:t>Challenges </a:t>
            </a:r>
          </a:p>
        </p:txBody>
      </p:sp>
      <p:sp>
        <p:nvSpPr>
          <p:cNvPr id="3" name="Text Placeholder 2">
            <a:extLst>
              <a:ext uri="{FF2B5EF4-FFF2-40B4-BE49-F238E27FC236}">
                <a16:creationId xmlns:a16="http://schemas.microsoft.com/office/drawing/2014/main" id="{27253444-08AC-8E1B-EA81-EF5D834247A2}"/>
              </a:ext>
            </a:extLst>
          </p:cNvPr>
          <p:cNvSpPr>
            <a:spLocks noGrp="1"/>
          </p:cNvSpPr>
          <p:nvPr>
            <p:ph type="body" idx="1"/>
          </p:nvPr>
        </p:nvSpPr>
        <p:spPr>
          <a:xfrm>
            <a:off x="311700" y="1607287"/>
            <a:ext cx="8520600" cy="3302700"/>
          </a:xfrm>
        </p:spPr>
        <p:txBody>
          <a:bodyPr/>
          <a:lstStyle/>
          <a:p>
            <a:pPr>
              <a:lnSpc>
                <a:spcPct val="150000"/>
              </a:lnSpc>
            </a:pPr>
            <a:r>
              <a:rPr lang="en-US" dirty="0"/>
              <a:t>🔴 </a:t>
            </a:r>
            <a:r>
              <a:rPr lang="en-US" dirty="0">
                <a:solidFill>
                  <a:srgbClr val="000000"/>
                </a:solidFill>
                <a:latin typeface="Times New Roman" panose="02020603050405020304" pitchFamily="18" charset="0"/>
                <a:cs typeface="Times New Roman" panose="02020603050405020304" pitchFamily="18" charset="0"/>
              </a:rPr>
              <a:t>Environmental interference: External factors may affect sensor accuracy.</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False alarms: Sensors may misinterpret driver actions.</a:t>
            </a:r>
          </a:p>
          <a:p>
            <a:pPr>
              <a:lnSpc>
                <a:spcPct val="150000"/>
              </a:lnSpc>
            </a:pP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Power consumption: Multiple sensors may drain battery.</a:t>
            </a:r>
          </a:p>
          <a:p>
            <a:pPr>
              <a:lnSpc>
                <a:spcPct val="150000"/>
              </a:lnSpc>
            </a:pP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IR-based eye blink detection can be affected by ambient light or reflections,</a:t>
            </a:r>
          </a:p>
          <a:p>
            <a:pPr marL="114300" indent="0">
              <a:lnSpc>
                <a:spcPct val="150000"/>
              </a:lnSpc>
              <a:buNone/>
            </a:pPr>
            <a:r>
              <a:rPr lang="en-US" dirty="0">
                <a:solidFill>
                  <a:srgbClr val="000000"/>
                </a:solidFill>
                <a:latin typeface="Times New Roman" panose="02020603050405020304" pitchFamily="18" charset="0"/>
                <a:cs typeface="Times New Roman" panose="02020603050405020304" pitchFamily="18" charset="0"/>
              </a:rPr>
              <a:t>            leading to incorrect reading     </a:t>
            </a:r>
            <a:endParaRPr lang="en-IN" dirty="0">
              <a:solidFill>
                <a:srgbClr val="000000"/>
              </a:solidFill>
            </a:endParaRPr>
          </a:p>
        </p:txBody>
      </p:sp>
    </p:spTree>
    <p:extLst>
      <p:ext uri="{BB962C8B-B14F-4D97-AF65-F5344CB8AC3E}">
        <p14:creationId xmlns:p14="http://schemas.microsoft.com/office/powerpoint/2010/main" val="870155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C3B6-E01E-7BCC-0921-05DA8DFDFACB}"/>
              </a:ext>
            </a:extLst>
          </p:cNvPr>
          <p:cNvSpPr>
            <a:spLocks noGrp="1"/>
          </p:cNvSpPr>
          <p:nvPr>
            <p:ph type="title"/>
          </p:nvPr>
        </p:nvSpPr>
        <p:spPr/>
        <p:txBody>
          <a:bodyPr>
            <a:normAutofit/>
          </a:bodyPr>
          <a:lstStyle/>
          <a:p>
            <a:r>
              <a:rPr lang="en-IN" sz="2800" dirty="0">
                <a:solidFill>
                  <a:srgbClr val="002060"/>
                </a:solidFill>
                <a:latin typeface="Times New Roman" panose="02020603050405020304" pitchFamily="18" charset="0"/>
                <a:cs typeface="Times New Roman" panose="02020603050405020304" pitchFamily="18" charset="0"/>
              </a:rPr>
              <a:t>Future Enhancements</a:t>
            </a:r>
          </a:p>
        </p:txBody>
      </p:sp>
      <p:sp>
        <p:nvSpPr>
          <p:cNvPr id="4" name="Text Placeholder 3">
            <a:extLst>
              <a:ext uri="{FF2B5EF4-FFF2-40B4-BE49-F238E27FC236}">
                <a16:creationId xmlns:a16="http://schemas.microsoft.com/office/drawing/2014/main" id="{3BD5C03F-D91E-A313-30F5-FCC033529093}"/>
              </a:ext>
            </a:extLst>
          </p:cNvPr>
          <p:cNvSpPr>
            <a:spLocks noGrp="1"/>
          </p:cNvSpPr>
          <p:nvPr>
            <p:ph type="body" idx="1"/>
          </p:nvPr>
        </p:nvSpPr>
        <p:spPr>
          <a:xfrm>
            <a:off x="311700" y="1395775"/>
            <a:ext cx="8520600" cy="3302700"/>
          </a:xfrm>
        </p:spPr>
        <p:txBody>
          <a:bodyPr/>
          <a:lstStyle/>
          <a:p>
            <a:pPr>
              <a:lnSpc>
                <a:spcPct val="150000"/>
              </a:lnSpc>
            </a:pPr>
            <a:r>
              <a:rPr lang="en-IN" dirty="0">
                <a:solidFill>
                  <a:srgbClr val="000000"/>
                </a:solidFill>
                <a:latin typeface="Times New Roman" panose="02020603050405020304" pitchFamily="18" charset="0"/>
                <a:cs typeface="Times New Roman" panose="02020603050405020304" pitchFamily="18" charset="0"/>
              </a:rPr>
              <a:t>🚀 Integration with GPS &amp; GSM for emergency alerts.</a:t>
            </a:r>
          </a:p>
          <a:p>
            <a:pPr>
              <a:lnSpc>
                <a:spcPct val="150000"/>
              </a:lnSpc>
            </a:pPr>
            <a:r>
              <a:rPr lang="en-IN" dirty="0">
                <a:solidFill>
                  <a:srgbClr val="000000"/>
                </a:solidFill>
                <a:latin typeface="Times New Roman" panose="02020603050405020304" pitchFamily="18" charset="0"/>
                <a:cs typeface="Times New Roman" panose="02020603050405020304" pitchFamily="18" charset="0"/>
              </a:rPr>
              <a:t>🚀 AI-based driver </a:t>
            </a:r>
            <a:r>
              <a:rPr lang="en-IN" dirty="0" err="1">
                <a:solidFill>
                  <a:srgbClr val="000000"/>
                </a:solidFill>
                <a:latin typeface="Times New Roman" panose="02020603050405020304" pitchFamily="18" charset="0"/>
                <a:cs typeface="Times New Roman" panose="02020603050405020304" pitchFamily="18" charset="0"/>
              </a:rPr>
              <a:t>behavior</a:t>
            </a:r>
            <a:r>
              <a:rPr lang="en-IN" dirty="0">
                <a:solidFill>
                  <a:srgbClr val="000000"/>
                </a:solidFill>
                <a:latin typeface="Times New Roman" panose="02020603050405020304" pitchFamily="18" charset="0"/>
                <a:cs typeface="Times New Roman" panose="02020603050405020304" pitchFamily="18" charset="0"/>
              </a:rPr>
              <a:t> analysis.</a:t>
            </a:r>
          </a:p>
          <a:p>
            <a:pPr>
              <a:lnSpc>
                <a:spcPct val="150000"/>
              </a:lnSpc>
            </a:pPr>
            <a:r>
              <a:rPr lang="en-IN" dirty="0">
                <a:solidFill>
                  <a:srgbClr val="000000"/>
                </a:solidFill>
                <a:latin typeface="Times New Roman" panose="02020603050405020304" pitchFamily="18" charset="0"/>
                <a:cs typeface="Times New Roman" panose="02020603050405020304" pitchFamily="18" charset="0"/>
              </a:rPr>
              <a:t>🚀 Advanced automatic braking system.</a:t>
            </a:r>
          </a:p>
          <a:p>
            <a:pPr>
              <a:lnSpc>
                <a:spcPct val="150000"/>
              </a:lnSpc>
            </a:pPr>
            <a:r>
              <a:rPr lang="en-IN" dirty="0">
                <a:solidFill>
                  <a:srgbClr val="000000"/>
                </a:solidFill>
                <a:latin typeface="Times New Roman" panose="02020603050405020304" pitchFamily="18" charset="0"/>
                <a:cs typeface="Times New Roman" panose="02020603050405020304" pitchFamily="18" charset="0"/>
              </a:rPr>
              <a:t>🚀 Voice alerts for real-time driver assistance.</a:t>
            </a:r>
          </a:p>
          <a:p>
            <a:endParaRPr lang="en-IN" dirty="0"/>
          </a:p>
        </p:txBody>
      </p:sp>
    </p:spTree>
    <p:extLst>
      <p:ext uri="{BB962C8B-B14F-4D97-AF65-F5344CB8AC3E}">
        <p14:creationId xmlns:p14="http://schemas.microsoft.com/office/powerpoint/2010/main" val="238618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solidFill>
                  <a:srgbClr val="002060"/>
                </a:solidFill>
                <a:latin typeface="Times New Roman" panose="02020603050405020304" pitchFamily="18" charset="0"/>
                <a:cs typeface="Times New Roman" panose="02020603050405020304" pitchFamily="18" charset="0"/>
              </a:rPr>
              <a:t>Conclusion</a:t>
            </a:r>
            <a:endParaRPr sz="2800" dirty="0">
              <a:solidFill>
                <a:srgbClr val="002060"/>
              </a:solidFill>
              <a:latin typeface="Times New Roman" panose="02020603050405020304" pitchFamily="18" charset="0"/>
              <a:cs typeface="Times New Roman" panose="02020603050405020304" pitchFamily="18" charset="0"/>
            </a:endParaRPr>
          </a:p>
        </p:txBody>
      </p:sp>
      <p:sp>
        <p:nvSpPr>
          <p:cNvPr id="155" name="Google Shape;155;p24"/>
          <p:cNvSpPr txBox="1">
            <a:spLocks noGrp="1"/>
          </p:cNvSpPr>
          <p:nvPr>
            <p:ph type="body" idx="1"/>
          </p:nvPr>
        </p:nvSpPr>
        <p:spPr>
          <a:xfrm>
            <a:off x="311700" y="1266325"/>
            <a:ext cx="8520600" cy="2614299"/>
          </a:xfrm>
          <a:prstGeom prst="rect">
            <a:avLst/>
          </a:prstGeom>
        </p:spPr>
        <p:txBody>
          <a:bodyPr spcFirstLastPara="1" wrap="square" lIns="91425" tIns="91425" rIns="91425" bIns="91425" anchor="t" anchorCtr="0">
            <a:normAutofit lnSpcReduction="10000"/>
          </a:bodyPr>
          <a:lstStyle/>
          <a:p>
            <a:pPr>
              <a:lnSpc>
                <a:spcPct val="150000"/>
              </a:lnSpc>
            </a:pPr>
            <a:r>
              <a:rPr lang="en-US" dirty="0">
                <a:solidFill>
                  <a:srgbClr val="000000"/>
                </a:solidFill>
                <a:latin typeface="Times New Roman" panose="02020603050405020304" pitchFamily="18" charset="0"/>
                <a:cs typeface="Times New Roman" panose="02020603050405020304" pitchFamily="18" charset="0"/>
              </a:rPr>
              <a:t>The Driver Vigilance Monitoring System helps reduce accidents by monitoring:</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 Alcohol levels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 Drowsiness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 Obstacles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Real-time detection and automatic intervention ensure safety.</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This project can be enhanced further for better accuracy and integration.</a:t>
            </a:r>
          </a:p>
          <a:p>
            <a:pPr marL="0" lvl="0" indent="0" algn="just" rtl="0">
              <a:spcBef>
                <a:spcPts val="0"/>
              </a:spcBef>
              <a:spcAft>
                <a:spcPts val="1200"/>
              </a:spcAft>
              <a:buNone/>
            </a:pPr>
            <a:endParaRPr lang="en-US" altLang="en-US"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sp>
        <p:nvSpPr>
          <p:cNvPr id="2053" name="Google Shape;2053;p1"/>
          <p:cNvSpPr txBox="1"/>
          <p:nvPr>
            <p:ph type="title"/>
          </p:nvPr>
        </p:nvSpPr>
        <p:spPr>
          <a:xfrm>
            <a:off x="173507" y="8533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US" sz="2800">
                <a:solidFill>
                  <a:srgbClr val="002060"/>
                </a:solidFill>
                <a:latin typeface="Times New Roman"/>
                <a:ea typeface="Times New Roman"/>
                <a:cs typeface="Times New Roman"/>
                <a:sym typeface="Times New Roman"/>
              </a:rPr>
              <a:t>Contents</a:t>
            </a:r>
            <a:endParaRPr/>
          </a:p>
        </p:txBody>
      </p:sp>
      <p:sp>
        <p:nvSpPr>
          <p:cNvPr id="2054" name="Google Shape;2054;p1"/>
          <p:cNvSpPr txBox="1"/>
          <p:nvPr>
            <p:ph idx="1" type="body"/>
          </p:nvPr>
        </p:nvSpPr>
        <p:spPr>
          <a:xfrm>
            <a:off x="173507" y="691996"/>
            <a:ext cx="8596800" cy="4283100"/>
          </a:xfrm>
          <a:prstGeom prst="rect">
            <a:avLst/>
          </a:prstGeom>
          <a:noFill/>
          <a:ln>
            <a:noFill/>
          </a:ln>
        </p:spPr>
        <p:txBody>
          <a:bodyPr anchorCtr="0" anchor="t" bIns="91425" lIns="91425" spcFirstLastPara="1" rIns="91425" wrap="square" tIns="91425">
            <a:normAutofit fontScale="25000" lnSpcReduction="20000"/>
          </a:bodyPr>
          <a:lstStyle/>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Introduction</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Objective</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System Components and Functions</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Existing System</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Proposed System</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Flow Chart</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Circuit Diagram</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Advantages and Features</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Challenges</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Future Enhancements</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Conclusion</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Output Image</a:t>
            </a:r>
            <a:endParaRPr/>
          </a:p>
          <a:p>
            <a:pPr indent="-342900" lvl="0" marL="457200" rtl="0" algn="l">
              <a:lnSpc>
                <a:spcPct val="170000"/>
              </a:lnSpc>
              <a:spcBef>
                <a:spcPts val="0"/>
              </a:spcBef>
              <a:spcAft>
                <a:spcPts val="0"/>
              </a:spcAft>
              <a:buSzPct val="130909"/>
              <a:buChar char="●"/>
            </a:pPr>
            <a:r>
              <a:rPr lang="en-US" sz="5500">
                <a:solidFill>
                  <a:srgbClr val="000000"/>
                </a:solidFill>
                <a:latin typeface="Times New Roman"/>
                <a:ea typeface="Times New Roman"/>
                <a:cs typeface="Times New Roman"/>
                <a:sym typeface="Times New Roman"/>
              </a:rPr>
              <a:t>Reference</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solidFill>
                  <a:srgbClr val="002060"/>
                </a:solidFill>
                <a:latin typeface="Times New Roman" panose="02020603050405020304" pitchFamily="18" charset="0"/>
                <a:cs typeface="Times New Roman" panose="02020603050405020304" pitchFamily="18" charset="0"/>
              </a:rPr>
              <a:t>Output Image</a:t>
            </a:r>
          </a:p>
        </p:txBody>
      </p:sp>
      <p:pic>
        <p:nvPicPr>
          <p:cNvPr id="2" name="Picture 1" descr="WhatsApp Image 2025-01-16 at 8.39.38 PM"/>
          <p:cNvPicPr>
            <a:picLocks noChangeAspect="1"/>
          </p:cNvPicPr>
          <p:nvPr/>
        </p:nvPicPr>
        <p:blipFill>
          <a:blip r:embed="rId3"/>
          <a:stretch>
            <a:fillRect/>
          </a:stretch>
        </p:blipFill>
        <p:spPr>
          <a:xfrm>
            <a:off x="553720" y="771525"/>
            <a:ext cx="3356610" cy="1990725"/>
          </a:xfrm>
          <a:prstGeom prst="rect">
            <a:avLst/>
          </a:prstGeom>
        </p:spPr>
      </p:pic>
      <p:pic>
        <p:nvPicPr>
          <p:cNvPr id="4" name="Picture 3" descr="WhatsApp Image 2025-01-16 at 8.39.49 PM"/>
          <p:cNvPicPr>
            <a:picLocks noChangeAspect="1"/>
          </p:cNvPicPr>
          <p:nvPr/>
        </p:nvPicPr>
        <p:blipFill>
          <a:blip r:embed="rId4"/>
          <a:stretch>
            <a:fillRect/>
          </a:stretch>
        </p:blipFill>
        <p:spPr>
          <a:xfrm>
            <a:off x="4733290" y="772160"/>
            <a:ext cx="3475990" cy="1990090"/>
          </a:xfrm>
          <a:prstGeom prst="rect">
            <a:avLst/>
          </a:prstGeom>
        </p:spPr>
      </p:pic>
      <p:pic>
        <p:nvPicPr>
          <p:cNvPr id="6" name="Picture 5" descr="WhatsApp Image 2025-01-16 at 8.48.40 PM"/>
          <p:cNvPicPr>
            <a:picLocks noChangeAspect="1"/>
          </p:cNvPicPr>
          <p:nvPr/>
        </p:nvPicPr>
        <p:blipFill>
          <a:blip r:embed="rId5"/>
          <a:stretch>
            <a:fillRect/>
          </a:stretch>
        </p:blipFill>
        <p:spPr>
          <a:xfrm>
            <a:off x="553720" y="2908300"/>
            <a:ext cx="3356610" cy="1962785"/>
          </a:xfrm>
          <a:prstGeom prst="rect">
            <a:avLst/>
          </a:prstGeom>
        </p:spPr>
      </p:pic>
      <p:pic>
        <p:nvPicPr>
          <p:cNvPr id="8" name="Picture 7" descr="WhatsApp Image 2025-01-16 at 8.50.48 PM"/>
          <p:cNvPicPr>
            <a:picLocks noChangeAspect="1"/>
          </p:cNvPicPr>
          <p:nvPr/>
        </p:nvPicPr>
        <p:blipFill>
          <a:blip r:embed="rId6"/>
          <a:stretch>
            <a:fillRect/>
          </a:stretch>
        </p:blipFill>
        <p:spPr>
          <a:xfrm>
            <a:off x="4733290" y="2945130"/>
            <a:ext cx="3475990" cy="19259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4" name="Picture 3" descr="WhatsApp Image 2025-01-16 at 8.39.48 PM"/>
          <p:cNvPicPr>
            <a:picLocks noChangeAspect="1"/>
          </p:cNvPicPr>
          <p:nvPr/>
        </p:nvPicPr>
        <p:blipFill>
          <a:blip r:embed="rId2"/>
          <a:stretch>
            <a:fillRect/>
          </a:stretch>
        </p:blipFill>
        <p:spPr>
          <a:xfrm>
            <a:off x="432435" y="1266190"/>
            <a:ext cx="3443605" cy="1999615"/>
          </a:xfrm>
          <a:prstGeom prst="rect">
            <a:avLst/>
          </a:prstGeom>
        </p:spPr>
      </p:pic>
      <p:pic>
        <p:nvPicPr>
          <p:cNvPr id="5" name="Picture 4" descr="WhatsApp Image 2025-01-26 at 3.51.07 PM"/>
          <p:cNvPicPr>
            <a:picLocks noChangeAspect="1"/>
          </p:cNvPicPr>
          <p:nvPr/>
        </p:nvPicPr>
        <p:blipFill>
          <a:blip r:embed="rId3"/>
          <a:stretch>
            <a:fillRect/>
          </a:stretch>
        </p:blipFill>
        <p:spPr>
          <a:xfrm>
            <a:off x="4758690" y="1266190"/>
            <a:ext cx="3195955" cy="19996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08525" y="12826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solidFill>
                  <a:srgbClr val="002060"/>
                </a:solidFill>
                <a:latin typeface="Times New Roman" panose="02020603050405020304" pitchFamily="18" charset="0"/>
                <a:cs typeface="Times New Roman" panose="02020603050405020304" pitchFamily="18" charset="0"/>
              </a:rPr>
              <a:t>Reference</a:t>
            </a:r>
          </a:p>
        </p:txBody>
      </p:sp>
      <p:sp>
        <p:nvSpPr>
          <p:cNvPr id="3" name="Text Placeholder 2"/>
          <p:cNvSpPr>
            <a:spLocks noGrp="1"/>
          </p:cNvSpPr>
          <p:nvPr>
            <p:ph type="body" idx="1"/>
          </p:nvPr>
        </p:nvSpPr>
        <p:spPr>
          <a:xfrm>
            <a:off x="0" y="713110"/>
            <a:ext cx="9024620" cy="3930650"/>
          </a:xfrm>
        </p:spPr>
        <p:txBody>
          <a:bodyPr>
            <a:noAutofit/>
          </a:bodyPr>
          <a:lstStyle/>
          <a:p>
            <a:pPr marL="114300" indent="0">
              <a:buNone/>
            </a:pPr>
            <a:r>
              <a:rPr lang="en-US" altLang="en-US" sz="1600" dirty="0">
                <a:solidFill>
                  <a:srgbClr val="000000"/>
                </a:solidFill>
                <a:latin typeface="Times New Roman" panose="02020603050405020304" pitchFamily="18" charset="0"/>
                <a:cs typeface="Times New Roman" panose="02020603050405020304" pitchFamily="18" charset="0"/>
              </a:rPr>
              <a:t>1.   IOT BASED SMART EMBEDDED SYSTEM FOR VEHICLE SAFETY AND DRIVER SECURITY - [M. Rama Krishna , M. </a:t>
            </a:r>
            <a:r>
              <a:rPr lang="en-US" altLang="en-US" sz="1600" dirty="0" err="1">
                <a:solidFill>
                  <a:srgbClr val="000000"/>
                </a:solidFill>
                <a:latin typeface="Times New Roman" panose="02020603050405020304" pitchFamily="18" charset="0"/>
                <a:cs typeface="Times New Roman" panose="02020603050405020304" pitchFamily="18" charset="0"/>
              </a:rPr>
              <a:t>Sasi</a:t>
            </a:r>
            <a:r>
              <a:rPr lang="en-US" altLang="en-US" sz="1600" dirty="0">
                <a:solidFill>
                  <a:srgbClr val="000000"/>
                </a:solidFill>
                <a:latin typeface="Times New Roman" panose="02020603050405020304" pitchFamily="18" charset="0"/>
                <a:cs typeface="Times New Roman" panose="02020603050405020304" pitchFamily="18" charset="0"/>
              </a:rPr>
              <a:t> Kala , S. Devi Venkata Prasad , D. Uma Venkata </a:t>
            </a:r>
            <a:r>
              <a:rPr lang="en-US" altLang="en-US" sz="1600" dirty="0" err="1">
                <a:solidFill>
                  <a:srgbClr val="000000"/>
                </a:solidFill>
                <a:latin typeface="Times New Roman" panose="02020603050405020304" pitchFamily="18" charset="0"/>
                <a:cs typeface="Times New Roman" panose="02020603050405020304" pitchFamily="18" charset="0"/>
              </a:rPr>
              <a:t>Sujitha</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K.Gowtham</a:t>
            </a:r>
            <a:r>
              <a:rPr lang="en-US" altLang="en-US" sz="1600" dirty="0">
                <a:solidFill>
                  <a:srgbClr val="000000"/>
                </a:solidFill>
                <a:latin typeface="Times New Roman" panose="02020603050405020304" pitchFamily="18" charset="0"/>
                <a:cs typeface="Times New Roman" panose="02020603050405020304" pitchFamily="18" charset="0"/>
              </a:rPr>
              <a:t> Sai, Y. </a:t>
            </a:r>
            <a:r>
              <a:rPr lang="en-US" altLang="en-US" sz="1600" dirty="0" err="1">
                <a:solidFill>
                  <a:srgbClr val="000000"/>
                </a:solidFill>
                <a:latin typeface="Times New Roman" panose="02020603050405020304" pitchFamily="18" charset="0"/>
                <a:cs typeface="Times New Roman" panose="02020603050405020304" pitchFamily="18" charset="0"/>
              </a:rPr>
              <a:t>LokanadhaManikanta</a:t>
            </a:r>
            <a:r>
              <a:rPr lang="en-US" altLang="en-US" sz="1600" dirty="0">
                <a:solidFill>
                  <a:srgbClr val="000000"/>
                </a:solidFill>
                <a:latin typeface="Times New Roman" panose="02020603050405020304" pitchFamily="18" charset="0"/>
                <a:cs typeface="Times New Roman" panose="02020603050405020304" pitchFamily="18" charset="0"/>
              </a:rPr>
              <a:t>]      https://jespublication.mlsoft.in/upload/2023-V14I4011.pdf</a:t>
            </a:r>
          </a:p>
          <a:p>
            <a:pPr marL="114300" inden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114300" indent="0">
              <a:buNone/>
            </a:pPr>
            <a:r>
              <a:rPr lang="en-US" altLang="en-US" sz="1600" dirty="0">
                <a:solidFill>
                  <a:srgbClr val="000000"/>
                </a:solidFill>
                <a:latin typeface="Times New Roman" panose="02020603050405020304" pitchFamily="18" charset="0"/>
                <a:cs typeface="Times New Roman" panose="02020603050405020304" pitchFamily="18" charset="0"/>
              </a:rPr>
              <a:t>2.   IOT-BASED DRIVER DISTRACTION PREVENTION SYSTEM - [Liang-Sian Lin, Li-Wei Jiang, Yu Wang, Zhi-Yu Chen]      https://www.researchgate.net/publication/365736418_IoT-  Based_Driver_Distraction_Prevention_SystemBased_Driver_Distraction_Prevention_System</a:t>
            </a:r>
          </a:p>
          <a:p>
            <a:pPr marL="114300" inden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114300" indent="0">
              <a:buNone/>
            </a:pPr>
            <a:r>
              <a:rPr lang="en-US" altLang="en-US" sz="1600" dirty="0">
                <a:solidFill>
                  <a:srgbClr val="000000"/>
                </a:solidFill>
                <a:latin typeface="Times New Roman" panose="02020603050405020304" pitchFamily="18" charset="0"/>
                <a:cs typeface="Times New Roman" panose="02020603050405020304" pitchFamily="18" charset="0"/>
              </a:rPr>
              <a:t>3.   DRIVER DROWSINESS DETECTION SYSTEM FOR ACCIDENT PREVENTION                      https://nevonprojects.com/driver-drowsiness-detection-system-for-accident-prevention/</a:t>
            </a:r>
          </a:p>
          <a:p>
            <a:pPr marL="114300" indent="0">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114300" indent="0">
              <a:buNone/>
            </a:pPr>
            <a:r>
              <a:rPr lang="en-US" altLang="en-US" sz="1600" dirty="0">
                <a:solidFill>
                  <a:srgbClr val="000000"/>
                </a:solidFill>
                <a:latin typeface="Times New Roman" panose="02020603050405020304" pitchFamily="18" charset="0"/>
                <a:cs typeface="Times New Roman" panose="02020603050405020304" pitchFamily="18" charset="0"/>
              </a:rPr>
              <a:t>4.   ALCOHOL DETECTOR USING ARDUINO AND MQ3 SENSOR – [ Mohd Shahid ] https://techatronic.com/alcohol-detector-using-arduino-and-mq3-sensor/</a:t>
            </a:r>
          </a:p>
          <a:p>
            <a:pPr>
              <a:buAutoNum type="arabicPeriod"/>
            </a:pPr>
            <a:endParaRPr lang="en-US" altLang="en-US" sz="700"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501015" y="4105910"/>
            <a:ext cx="3048000" cy="306705"/>
          </a:xfrm>
          <a:prstGeom prst="rect">
            <a:avLst/>
          </a:prstGeom>
          <a:noFill/>
        </p:spPr>
        <p:txBody>
          <a:bodyPr wrap="square" rtlCol="0">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0650" y="144780"/>
            <a:ext cx="8774430" cy="4782185"/>
          </a:xfrm>
        </p:spPr>
        <p:txBody>
          <a:bodyPr>
            <a:normAutofit fontScale="90000"/>
          </a:bodyPr>
          <a:lstStyle/>
          <a:p>
            <a:pPr marL="114300" indent="0">
              <a:buNone/>
            </a:pPr>
            <a:r>
              <a:rPr lang="en-US" altLang="en-US" dirty="0">
                <a:solidFill>
                  <a:srgbClr val="000000"/>
                </a:solidFill>
                <a:latin typeface="Times New Roman" panose="02020603050405020304" pitchFamily="18" charset="0"/>
                <a:cs typeface="Times New Roman" panose="02020603050405020304" pitchFamily="18" charset="0"/>
                <a:sym typeface="+mn-ea"/>
              </a:rPr>
              <a:t>5.   IMPLEMENTATION OF DISTANCE MEASUREMENT USING ARDUINO UNO, HC-SR04               ULTRASONIC SENSOR AND LCD DISPLAY – [ </a:t>
            </a:r>
            <a:r>
              <a:rPr lang="en-US" altLang="en-US" dirty="0" err="1">
                <a:solidFill>
                  <a:srgbClr val="000000"/>
                </a:solidFill>
                <a:latin typeface="Times New Roman" panose="02020603050405020304" pitchFamily="18" charset="0"/>
                <a:cs typeface="Times New Roman" panose="02020603050405020304" pitchFamily="18" charset="0"/>
                <a:sym typeface="+mn-ea"/>
              </a:rPr>
              <a:t>Likith</a:t>
            </a:r>
            <a:r>
              <a:rPr lang="en-US" altLang="en-US" dirty="0">
                <a:solidFill>
                  <a:srgbClr val="000000"/>
                </a:solidFill>
                <a:latin typeface="Times New Roman" panose="02020603050405020304" pitchFamily="18" charset="0"/>
                <a:cs typeface="Times New Roman" panose="02020603050405020304" pitchFamily="18" charset="0"/>
                <a:sym typeface="+mn-ea"/>
              </a:rPr>
              <a:t> M, </a:t>
            </a:r>
            <a:r>
              <a:rPr lang="en-US" altLang="en-US" dirty="0" err="1">
                <a:solidFill>
                  <a:srgbClr val="000000"/>
                </a:solidFill>
                <a:latin typeface="Times New Roman" panose="02020603050405020304" pitchFamily="18" charset="0"/>
                <a:cs typeface="Times New Roman" panose="02020603050405020304" pitchFamily="18" charset="0"/>
                <a:sym typeface="+mn-ea"/>
              </a:rPr>
              <a:t>Dr.Sudha</a:t>
            </a:r>
            <a:r>
              <a:rPr lang="en-US" altLang="en-US" dirty="0">
                <a:solidFill>
                  <a:srgbClr val="000000"/>
                </a:solidFill>
                <a:latin typeface="Times New Roman" panose="02020603050405020304" pitchFamily="18" charset="0"/>
                <a:cs typeface="Times New Roman" panose="02020603050405020304" pitchFamily="18" charset="0"/>
                <a:sym typeface="+mn-ea"/>
              </a:rPr>
              <a:t> M S, </a:t>
            </a:r>
            <a:r>
              <a:rPr lang="en-US" altLang="en-US" dirty="0" err="1">
                <a:solidFill>
                  <a:srgbClr val="000000"/>
                </a:solidFill>
                <a:latin typeface="Times New Roman" panose="02020603050405020304" pitchFamily="18" charset="0"/>
                <a:cs typeface="Times New Roman" panose="02020603050405020304" pitchFamily="18" charset="0"/>
                <a:sym typeface="+mn-ea"/>
              </a:rPr>
              <a:t>Kumuda</a:t>
            </a:r>
            <a:r>
              <a:rPr lang="en-US" altLang="en-US" dirty="0">
                <a:solidFill>
                  <a:srgbClr val="000000"/>
                </a:solidFill>
                <a:latin typeface="Times New Roman" panose="02020603050405020304" pitchFamily="18" charset="0"/>
                <a:cs typeface="Times New Roman" panose="02020603050405020304" pitchFamily="18" charset="0"/>
                <a:sym typeface="+mn-ea"/>
              </a:rPr>
              <a:t> K V, Harshitha N, Manoj N, Chandu Yadav D N ]      https://www.jetir.org/papers/JETIR2402392.pdf</a:t>
            </a:r>
          </a:p>
          <a:p>
            <a:pPr marL="114300" indent="0">
              <a:buNone/>
            </a:pPr>
            <a:endParaRPr lang="en-US" altLang="en-US" dirty="0">
              <a:solidFill>
                <a:srgbClr val="000000"/>
              </a:solidFill>
              <a:latin typeface="Times New Roman" panose="02020603050405020304" pitchFamily="18" charset="0"/>
              <a:cs typeface="Times New Roman" panose="02020603050405020304" pitchFamily="18" charset="0"/>
              <a:sym typeface="+mn-ea"/>
            </a:endParaRPr>
          </a:p>
          <a:p>
            <a:pPr marL="114300" indent="0">
              <a:buNone/>
            </a:pPr>
            <a:r>
              <a:rPr lang="en-US" altLang="en-US" dirty="0">
                <a:solidFill>
                  <a:srgbClr val="000000"/>
                </a:solidFill>
                <a:latin typeface="Times New Roman" panose="02020603050405020304" pitchFamily="18" charset="0"/>
                <a:cs typeface="Times New Roman" panose="02020603050405020304" pitchFamily="18" charset="0"/>
                <a:sym typeface="+mn-ea"/>
              </a:rPr>
              <a:t>6.   ARDUINO UNO, ULTRASONIC SENSOR HC-SR04 MOTION DETECTOR WITH DISPLAY OF DISTANCE IN THE LCD – [ </a:t>
            </a:r>
            <a:r>
              <a:rPr lang="en-US" altLang="en-US" dirty="0" err="1">
                <a:solidFill>
                  <a:srgbClr val="000000"/>
                </a:solidFill>
                <a:latin typeface="Times New Roman" panose="02020603050405020304" pitchFamily="18" charset="0"/>
                <a:cs typeface="Times New Roman" panose="02020603050405020304" pitchFamily="18" charset="0"/>
                <a:sym typeface="+mn-ea"/>
              </a:rPr>
              <a:t>Mutava</a:t>
            </a:r>
            <a:r>
              <a:rPr lang="en-US" altLang="en-US" dirty="0">
                <a:solidFill>
                  <a:srgbClr val="000000"/>
                </a:solidFill>
                <a:latin typeface="Times New Roman" panose="02020603050405020304" pitchFamily="18" charset="0"/>
                <a:cs typeface="Times New Roman" panose="02020603050405020304" pitchFamily="18" charset="0"/>
                <a:sym typeface="+mn-ea"/>
              </a:rPr>
              <a:t> </a:t>
            </a:r>
            <a:r>
              <a:rPr lang="en-US" altLang="en-US" dirty="0" err="1">
                <a:solidFill>
                  <a:srgbClr val="000000"/>
                </a:solidFill>
                <a:latin typeface="Times New Roman" panose="02020603050405020304" pitchFamily="18" charset="0"/>
                <a:cs typeface="Times New Roman" panose="02020603050405020304" pitchFamily="18" charset="0"/>
                <a:sym typeface="+mn-ea"/>
              </a:rPr>
              <a:t>Mutinda</a:t>
            </a:r>
            <a:r>
              <a:rPr lang="en-US" altLang="en-US" dirty="0">
                <a:solidFill>
                  <a:srgbClr val="000000"/>
                </a:solidFill>
                <a:latin typeface="Times New Roman" panose="02020603050405020304" pitchFamily="18" charset="0"/>
                <a:cs typeface="Times New Roman" panose="02020603050405020304" pitchFamily="18" charset="0"/>
                <a:sym typeface="+mn-ea"/>
              </a:rPr>
              <a:t>, Paul </a:t>
            </a:r>
            <a:r>
              <a:rPr lang="en-US" altLang="en-US" dirty="0" err="1">
                <a:solidFill>
                  <a:srgbClr val="000000"/>
                </a:solidFill>
                <a:latin typeface="Times New Roman" panose="02020603050405020304" pitchFamily="18" charset="0"/>
                <a:cs typeface="Times New Roman" panose="02020603050405020304" pitchFamily="18" charset="0"/>
                <a:sym typeface="+mn-ea"/>
              </a:rPr>
              <a:t>Kamweru</a:t>
            </a:r>
            <a:r>
              <a:rPr lang="en-US" altLang="en-US" dirty="0">
                <a:solidFill>
                  <a:srgbClr val="000000"/>
                </a:solidFill>
                <a:latin typeface="Times New Roman" panose="02020603050405020304" pitchFamily="18" charset="0"/>
                <a:cs typeface="Times New Roman" panose="02020603050405020304" pitchFamily="18" charset="0"/>
                <a:sym typeface="+mn-ea"/>
              </a:rPr>
              <a:t> ]     https://www.researchgate.net/publication/341871272_Arduino_Uno_Ultrasonic_Sensor_HC-SR04_Motion_Detector_with_Display_of_Distance_in_the_LCD</a:t>
            </a:r>
          </a:p>
          <a:p>
            <a:pPr marL="114300" indent="0">
              <a:buNone/>
            </a:pPr>
            <a:endParaRPr lang="en-US" altLang="en-US" dirty="0">
              <a:solidFill>
                <a:srgbClr val="000000"/>
              </a:solidFill>
              <a:latin typeface="Times New Roman" panose="02020603050405020304" pitchFamily="18" charset="0"/>
              <a:cs typeface="Times New Roman" panose="02020603050405020304" pitchFamily="18" charset="0"/>
            </a:endParaRPr>
          </a:p>
          <a:p>
            <a:pPr marL="114300" indent="0">
              <a:buNone/>
            </a:pPr>
            <a:r>
              <a:rPr lang="en-US" altLang="en-US" dirty="0">
                <a:solidFill>
                  <a:srgbClr val="000000"/>
                </a:solidFill>
                <a:latin typeface="Times New Roman" panose="02020603050405020304" pitchFamily="18" charset="0"/>
                <a:cs typeface="Times New Roman" panose="02020603050405020304" pitchFamily="18" charset="0"/>
                <a:sym typeface="+mn-ea"/>
              </a:rPr>
              <a:t>7.   ARDUINO BASED ACCIDENT PREVENTION SYSTEM USING EYE BLINK SENSOR – [ Prof. V. M. Joshi , Mr. Mahesh </a:t>
            </a:r>
            <a:r>
              <a:rPr lang="en-US" altLang="en-US" dirty="0" err="1">
                <a:solidFill>
                  <a:srgbClr val="000000"/>
                </a:solidFill>
                <a:latin typeface="Times New Roman" panose="02020603050405020304" pitchFamily="18" charset="0"/>
                <a:cs typeface="Times New Roman" panose="02020603050405020304" pitchFamily="18" charset="0"/>
                <a:sym typeface="+mn-ea"/>
              </a:rPr>
              <a:t>Kavade</a:t>
            </a:r>
            <a:r>
              <a:rPr lang="en-US" altLang="en-US" dirty="0">
                <a:solidFill>
                  <a:srgbClr val="000000"/>
                </a:solidFill>
                <a:latin typeface="Times New Roman" panose="02020603050405020304" pitchFamily="18" charset="0"/>
                <a:cs typeface="Times New Roman" panose="02020603050405020304" pitchFamily="18" charset="0"/>
                <a:sym typeface="+mn-ea"/>
              </a:rPr>
              <a:t> , Mr. Sagar </a:t>
            </a:r>
            <a:r>
              <a:rPr lang="en-US" altLang="en-US" dirty="0" err="1">
                <a:solidFill>
                  <a:srgbClr val="000000"/>
                </a:solidFill>
                <a:latin typeface="Times New Roman" panose="02020603050405020304" pitchFamily="18" charset="0"/>
                <a:cs typeface="Times New Roman" panose="02020603050405020304" pitchFamily="18" charset="0"/>
                <a:sym typeface="+mn-ea"/>
              </a:rPr>
              <a:t>Vyavhare</a:t>
            </a:r>
            <a:r>
              <a:rPr lang="en-US" altLang="en-US" dirty="0">
                <a:solidFill>
                  <a:srgbClr val="000000"/>
                </a:solidFill>
                <a:latin typeface="Times New Roman" panose="02020603050405020304" pitchFamily="18" charset="0"/>
                <a:cs typeface="Times New Roman" panose="02020603050405020304" pitchFamily="18" charset="0"/>
                <a:sym typeface="+mn-ea"/>
              </a:rPr>
              <a:t> , Mr. Ashish </a:t>
            </a:r>
            <a:r>
              <a:rPr lang="en-US" altLang="en-US" dirty="0" err="1">
                <a:solidFill>
                  <a:srgbClr val="000000"/>
                </a:solidFill>
                <a:latin typeface="Times New Roman" panose="02020603050405020304" pitchFamily="18" charset="0"/>
                <a:cs typeface="Times New Roman" panose="02020603050405020304" pitchFamily="18" charset="0"/>
                <a:sym typeface="+mn-ea"/>
              </a:rPr>
              <a:t>Gawade</a:t>
            </a:r>
            <a:r>
              <a:rPr lang="en-US" altLang="en-US" dirty="0">
                <a:solidFill>
                  <a:srgbClr val="000000"/>
                </a:solidFill>
                <a:latin typeface="Times New Roman" panose="02020603050405020304" pitchFamily="18" charset="0"/>
                <a:cs typeface="Times New Roman" panose="02020603050405020304" pitchFamily="18" charset="0"/>
                <a:sym typeface="+mn-ea"/>
              </a:rPr>
              <a:t> , Mr. Ganesh </a:t>
            </a:r>
            <a:r>
              <a:rPr lang="en-US" altLang="en-US" dirty="0" err="1">
                <a:solidFill>
                  <a:srgbClr val="000000"/>
                </a:solidFill>
                <a:latin typeface="Times New Roman" panose="02020603050405020304" pitchFamily="18" charset="0"/>
                <a:cs typeface="Times New Roman" panose="02020603050405020304" pitchFamily="18" charset="0"/>
                <a:sym typeface="+mn-ea"/>
              </a:rPr>
              <a:t>Kharat</a:t>
            </a:r>
            <a:r>
              <a:rPr lang="en-US" altLang="en-US" dirty="0">
                <a:solidFill>
                  <a:srgbClr val="000000"/>
                </a:solidFill>
                <a:latin typeface="Times New Roman" panose="02020603050405020304" pitchFamily="18" charset="0"/>
                <a:cs typeface="Times New Roman" panose="02020603050405020304" pitchFamily="18" charset="0"/>
                <a:sym typeface="+mn-ea"/>
              </a:rPr>
              <a:t> ]      https://ijarsct.co.in/Paper15792.pdf</a:t>
            </a:r>
          </a:p>
          <a:p>
            <a:pPr marL="114300" indent="0">
              <a:buNone/>
            </a:pPr>
            <a:endParaRPr lang="en-US" altLang="en-US" dirty="0">
              <a:solidFill>
                <a:srgbClr val="000000"/>
              </a:solidFill>
              <a:latin typeface="Times New Roman" panose="02020603050405020304" pitchFamily="18" charset="0"/>
              <a:cs typeface="Times New Roman" panose="02020603050405020304" pitchFamily="18" charset="0"/>
            </a:endParaRPr>
          </a:p>
          <a:p>
            <a:pPr marL="114300" indent="0">
              <a:buNone/>
            </a:pPr>
            <a:r>
              <a:rPr lang="en-US" altLang="en-US" dirty="0">
                <a:solidFill>
                  <a:srgbClr val="000000"/>
                </a:solidFill>
                <a:latin typeface="Times New Roman" panose="02020603050405020304" pitchFamily="18" charset="0"/>
                <a:cs typeface="Times New Roman" panose="02020603050405020304" pitchFamily="18" charset="0"/>
                <a:sym typeface="+mn-ea"/>
              </a:rPr>
              <a:t>8.   HOW TO CONNECT I2C LCD DISPLAY TO ARDUINO UNO – [ </a:t>
            </a:r>
            <a:r>
              <a:rPr lang="en-US" altLang="en-US" dirty="0" err="1">
                <a:solidFill>
                  <a:srgbClr val="000000"/>
                </a:solidFill>
                <a:latin typeface="Times New Roman" panose="02020603050405020304" pitchFamily="18" charset="0"/>
                <a:cs typeface="Times New Roman" panose="02020603050405020304" pitchFamily="18" charset="0"/>
                <a:sym typeface="+mn-ea"/>
              </a:rPr>
              <a:t>JunezRiyaz</a:t>
            </a:r>
            <a:r>
              <a:rPr lang="en-US" altLang="en-US" dirty="0">
                <a:solidFill>
                  <a:srgbClr val="000000"/>
                </a:solidFill>
                <a:latin typeface="Times New Roman" panose="02020603050405020304" pitchFamily="18" charset="0"/>
                <a:cs typeface="Times New Roman" panose="02020603050405020304" pitchFamily="18" charset="0"/>
                <a:sym typeface="+mn-ea"/>
              </a:rPr>
              <a:t> ]</a:t>
            </a:r>
            <a:endParaRPr lang="en-US" altLang="en-US" dirty="0">
              <a:solidFill>
                <a:srgbClr val="000000"/>
              </a:solidFill>
              <a:latin typeface="Times New Roman" panose="02020603050405020304" pitchFamily="18" charset="0"/>
              <a:cs typeface="Times New Roman" panose="02020603050405020304" pitchFamily="18" charset="0"/>
            </a:endParaRPr>
          </a:p>
          <a:p>
            <a:pPr marL="114300" indent="0">
              <a:buNone/>
            </a:pPr>
            <a:r>
              <a:rPr lang="en-US" altLang="en-US" dirty="0">
                <a:solidFill>
                  <a:srgbClr val="000000"/>
                </a:solidFill>
                <a:latin typeface="Times New Roman" panose="02020603050405020304" pitchFamily="18" charset="0"/>
                <a:cs typeface="Times New Roman" panose="02020603050405020304" pitchFamily="18" charset="0"/>
                <a:sym typeface="+mn-ea"/>
              </a:rPr>
              <a:t> https://www.instructables.com/How-to-Connect-I2C-Lcd-Display-to-Arduino-Uno/</a:t>
            </a:r>
            <a:endParaRPr lang="en-US" altLang="en-US"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US" alt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614462" y="1854450"/>
            <a:ext cx="5526900" cy="143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5000" dirty="0">
                <a:solidFill>
                  <a:srgbClr val="002060"/>
                </a:solidFill>
                <a:latin typeface="Times New Roman" panose="02020603050405020304" pitchFamily="18" charset="0"/>
                <a:ea typeface="Comfortaa"/>
                <a:cs typeface="Times New Roman" panose="02020603050405020304" pitchFamily="18" charset="0"/>
                <a:sym typeface="Comfortaa"/>
              </a:rPr>
              <a:t>Thank You…</a:t>
            </a:r>
            <a:endParaRPr sz="5000" dirty="0">
              <a:solidFill>
                <a:srgbClr val="002060"/>
              </a:solidFill>
              <a:latin typeface="Times New Roman" panose="02020603050405020304" pitchFamily="18" charset="0"/>
              <a:ea typeface="Comfortaa"/>
              <a:cs typeface="Times New Roman" panose="02020603050405020304" pitchFamily="18" charset="0"/>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E52DC7-8C85-9A78-AD7B-915BB76E9BD1}"/>
              </a:ext>
            </a:extLst>
          </p:cNvPr>
          <p:cNvSpPr>
            <a:spLocks noGrp="1"/>
          </p:cNvSpPr>
          <p:nvPr>
            <p:ph type="body" idx="1"/>
          </p:nvPr>
        </p:nvSpPr>
        <p:spPr>
          <a:xfrm>
            <a:off x="0" y="0"/>
            <a:ext cx="8832300" cy="4569025"/>
          </a:xfrm>
        </p:spPr>
        <p:txBody>
          <a:bodyPr>
            <a:normAutofit/>
          </a:bodyPr>
          <a:lstStyle/>
          <a:p>
            <a:pPr marL="114300" indent="0">
              <a:buNone/>
            </a:pPr>
            <a:r>
              <a:rPr lang="en-GB" sz="2800" b="1" dirty="0">
                <a:solidFill>
                  <a:srgbClr val="002060"/>
                </a:solidFill>
                <a:latin typeface="Times New Roman" panose="02020603050405020304" pitchFamily="18" charset="0"/>
                <a:cs typeface="Times New Roman" panose="02020603050405020304" pitchFamily="18" charset="0"/>
              </a:rPr>
              <a:t>Introduction</a:t>
            </a:r>
          </a:p>
          <a:p>
            <a:pPr marL="114300" indent="0">
              <a:buNone/>
            </a:pPr>
            <a:endParaRPr lang="en-IN" sz="2400"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FCABDD9-B68A-0B26-90E7-8BE9CD1356A5}"/>
              </a:ext>
            </a:extLst>
          </p:cNvPr>
          <p:cNvPicPr>
            <a:picLocks noChangeAspect="1"/>
          </p:cNvPicPr>
          <p:nvPr/>
        </p:nvPicPr>
        <p:blipFill>
          <a:blip r:embed="rId3"/>
          <a:srcRect l="9870" t="3706" r="2681" b="12413"/>
          <a:stretch/>
        </p:blipFill>
        <p:spPr>
          <a:xfrm>
            <a:off x="4804475" y="247974"/>
            <a:ext cx="3285640" cy="2598352"/>
          </a:xfrm>
          <a:prstGeom prst="rect">
            <a:avLst/>
          </a:prstGeom>
        </p:spPr>
      </p:pic>
      <p:pic>
        <p:nvPicPr>
          <p:cNvPr id="22" name="Picture 21">
            <a:extLst>
              <a:ext uri="{FF2B5EF4-FFF2-40B4-BE49-F238E27FC236}">
                <a16:creationId xmlns:a16="http://schemas.microsoft.com/office/drawing/2014/main" id="{311881C7-BDCA-6179-C2B7-A9C6B07F20BA}"/>
              </a:ext>
            </a:extLst>
          </p:cNvPr>
          <p:cNvPicPr>
            <a:picLocks noChangeAspect="1"/>
          </p:cNvPicPr>
          <p:nvPr/>
        </p:nvPicPr>
        <p:blipFill>
          <a:blip r:embed="rId4"/>
          <a:srcRect l="3036" t="5394" r="5413" b="1059"/>
          <a:stretch/>
        </p:blipFill>
        <p:spPr>
          <a:xfrm>
            <a:off x="0" y="779386"/>
            <a:ext cx="4572000" cy="4133880"/>
          </a:xfrm>
          <a:prstGeom prst="rect">
            <a:avLst/>
          </a:prstGeom>
        </p:spPr>
      </p:pic>
      <p:pic>
        <p:nvPicPr>
          <p:cNvPr id="30" name="Picture 29">
            <a:extLst>
              <a:ext uri="{FF2B5EF4-FFF2-40B4-BE49-F238E27FC236}">
                <a16:creationId xmlns:a16="http://schemas.microsoft.com/office/drawing/2014/main" id="{50A47926-EA90-5D98-861D-CCADFC3B8E2E}"/>
              </a:ext>
            </a:extLst>
          </p:cNvPr>
          <p:cNvPicPr>
            <a:picLocks noChangeAspect="1"/>
          </p:cNvPicPr>
          <p:nvPr/>
        </p:nvPicPr>
        <p:blipFill>
          <a:blip r:embed="rId5"/>
          <a:stretch>
            <a:fillRect/>
          </a:stretch>
        </p:blipFill>
        <p:spPr>
          <a:xfrm>
            <a:off x="4572000" y="2783598"/>
            <a:ext cx="4125556" cy="2213871"/>
          </a:xfrm>
          <a:prstGeom prst="rect">
            <a:avLst/>
          </a:prstGeom>
        </p:spPr>
      </p:pic>
    </p:spTree>
    <p:extLst>
      <p:ext uri="{BB962C8B-B14F-4D97-AF65-F5344CB8AC3E}">
        <p14:creationId xmlns:p14="http://schemas.microsoft.com/office/powerpoint/2010/main" val="161704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solidFill>
                  <a:srgbClr val="002060"/>
                </a:solidFill>
                <a:latin typeface="Times New Roman" panose="02020603050405020304" pitchFamily="18" charset="0"/>
                <a:cs typeface="Times New Roman" panose="02020603050405020304" pitchFamily="18" charset="0"/>
              </a:rPr>
              <a:t>Introduction cntd…</a:t>
            </a:r>
            <a:endParaRPr sz="2400" dirty="0">
              <a:solidFill>
                <a:srgbClr val="002060"/>
              </a:solidFill>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CDF04220-3283-5404-9C8D-15532338A16C}"/>
              </a:ext>
            </a:extLst>
          </p:cNvPr>
          <p:cNvSpPr>
            <a:spLocks noGrp="1"/>
          </p:cNvSpPr>
          <p:nvPr>
            <p:ph type="body" idx="1"/>
          </p:nvPr>
        </p:nvSpPr>
        <p:spPr/>
        <p:txBody>
          <a:bodyPr/>
          <a:lstStyle/>
          <a:p>
            <a:pPr>
              <a:lnSpc>
                <a:spcPct val="150000"/>
              </a:lnSpc>
            </a:pPr>
            <a:r>
              <a:rPr lang="en-US" dirty="0">
                <a:solidFill>
                  <a:srgbClr val="000000"/>
                </a:solidFill>
                <a:latin typeface="Times New Roman" panose="02020603050405020304" pitchFamily="18" charset="0"/>
                <a:cs typeface="Times New Roman" panose="02020603050405020304" pitchFamily="18" charset="0"/>
              </a:rPr>
              <a:t>Road accidents are a major cause of injuries and fatalities.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Main causes of accidents:</a:t>
            </a:r>
          </a:p>
          <a:p>
            <a:pPr marL="114300" indent="0">
              <a:lnSpc>
                <a:spcPct val="150000"/>
              </a:lnSpc>
              <a:buNone/>
            </a:pPr>
            <a:r>
              <a:rPr lang="en-US" dirty="0">
                <a:solidFill>
                  <a:srgbClr val="000000"/>
                </a:solidFill>
                <a:latin typeface="Times New Roman" panose="02020603050405020304" pitchFamily="18" charset="0"/>
                <a:cs typeface="Times New Roman" panose="02020603050405020304" pitchFamily="18" charset="0"/>
              </a:rPr>
              <a:t>            • Drunk driving</a:t>
            </a:r>
          </a:p>
          <a:p>
            <a:pPr marL="114300" indent="0">
              <a:lnSpc>
                <a:spcPct val="150000"/>
              </a:lnSpc>
              <a:buNone/>
            </a:pPr>
            <a:r>
              <a:rPr lang="en-US" dirty="0">
                <a:solidFill>
                  <a:srgbClr val="000000"/>
                </a:solidFill>
                <a:latin typeface="Times New Roman" panose="02020603050405020304" pitchFamily="18" charset="0"/>
                <a:cs typeface="Times New Roman" panose="02020603050405020304" pitchFamily="18" charset="0"/>
              </a:rPr>
              <a:t>            • Drowsiness &amp; fatigue</a:t>
            </a:r>
          </a:p>
          <a:p>
            <a:pPr marL="114300" indent="0">
              <a:lnSpc>
                <a:spcPct val="150000"/>
              </a:lnSpc>
              <a:buNone/>
            </a:pPr>
            <a:r>
              <a:rPr lang="en-US" dirty="0">
                <a:solidFill>
                  <a:srgbClr val="000000"/>
                </a:solidFill>
                <a:latin typeface="Times New Roman" panose="02020603050405020304" pitchFamily="18" charset="0"/>
                <a:cs typeface="Times New Roman" panose="02020603050405020304" pitchFamily="18" charset="0"/>
              </a:rPr>
              <a:t>            • Obstacle collisions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Our solution: An automated system to detect driver impairment and prevent accidents</a:t>
            </a:r>
            <a:r>
              <a:rPr lang="en-US" dirty="0">
                <a:latin typeface="Times New Roman" panose="02020603050405020304" pitchFamily="18" charset="0"/>
                <a:cs typeface="Times New Roman" panose="02020603050405020304" pitchFamily="18" charset="0"/>
              </a:rPr>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0E7EB1-8971-3EF2-BFB9-BB2DA82E3C63}"/>
              </a:ext>
            </a:extLst>
          </p:cNvPr>
          <p:cNvSpPr>
            <a:spLocks noGrp="1"/>
          </p:cNvSpPr>
          <p:nvPr>
            <p:ph type="body" idx="1"/>
          </p:nvPr>
        </p:nvSpPr>
        <p:spPr>
          <a:xfrm>
            <a:off x="249707" y="783569"/>
            <a:ext cx="8520600" cy="4165165"/>
          </a:xfrm>
        </p:spPr>
        <p:txBody>
          <a:bodyPr>
            <a:normAutofit/>
          </a:bodyPr>
          <a:lstStyle/>
          <a:p>
            <a:pPr marL="0" indent="0" eaLnBrk="0" fontAlgn="base" hangingPunct="0">
              <a:lnSpc>
                <a:spcPct val="15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address these critical issues, our project introduces a </a:t>
            </a: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Driver Vigilance Monitoring System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which focuses on enhancing road safety through: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Alcohol Detection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Using an MQ-3 alcohol sensor to monitor the driver’s breath and halt the vehicle if alcohol is detected above a safe threshold.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Drowsiness Monitoring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Employing an eye-blink sensor to detect prolonged eye closure or irregular blinking, indicating fatigue or inattention, and taking necessary preventive actions.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Obstacle Avoidance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Incorporating an ultrasonic sensor to detect obstacles in the vehicle's path and stopping the vehicle to avoid collisions.</a:t>
            </a:r>
          </a:p>
          <a:p>
            <a:endParaRPr lang="en-IN" dirty="0"/>
          </a:p>
        </p:txBody>
      </p:sp>
      <p:sp>
        <p:nvSpPr>
          <p:cNvPr id="4" name="TextBox 3">
            <a:extLst>
              <a:ext uri="{FF2B5EF4-FFF2-40B4-BE49-F238E27FC236}">
                <a16:creationId xmlns:a16="http://schemas.microsoft.com/office/drawing/2014/main" id="{C7295420-6BB6-8D1D-4FF5-28F3A3179C1E}"/>
              </a:ext>
            </a:extLst>
          </p:cNvPr>
          <p:cNvSpPr txBox="1"/>
          <p:nvPr/>
        </p:nvSpPr>
        <p:spPr>
          <a:xfrm>
            <a:off x="156717" y="256759"/>
            <a:ext cx="3959817" cy="461665"/>
          </a:xfrm>
          <a:prstGeom prst="rect">
            <a:avLst/>
          </a:prstGeom>
          <a:noFill/>
        </p:spPr>
        <p:txBody>
          <a:bodyPr wrap="square" rtlCol="0">
            <a:spAutoFit/>
          </a:bodyPr>
          <a:lstStyle/>
          <a:p>
            <a:r>
              <a:rPr lang="en-GB" sz="2400" b="1" dirty="0">
                <a:solidFill>
                  <a:srgbClr val="002060"/>
                </a:solidFill>
                <a:latin typeface="Times New Roman" panose="02020603050405020304" pitchFamily="18" charset="0"/>
                <a:cs typeface="Times New Roman" panose="02020603050405020304" pitchFamily="18" charset="0"/>
              </a:rPr>
              <a:t>Introduction cntd…</a:t>
            </a:r>
            <a:endParaRPr lang="en-IN" sz="2400" b="1" dirty="0"/>
          </a:p>
        </p:txBody>
      </p:sp>
    </p:spTree>
    <p:extLst>
      <p:ext uri="{BB962C8B-B14F-4D97-AF65-F5344CB8AC3E}">
        <p14:creationId xmlns:p14="http://schemas.microsoft.com/office/powerpoint/2010/main" val="309906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308E-4D61-DDEC-E8D6-FF4CA3112857}"/>
              </a:ext>
            </a:extLst>
          </p:cNvPr>
          <p:cNvSpPr>
            <a:spLocks noGrp="1"/>
          </p:cNvSpPr>
          <p:nvPr>
            <p:ph type="title"/>
          </p:nvPr>
        </p:nvSpPr>
        <p:spPr/>
        <p:txBody>
          <a:bodyPr>
            <a:normAutofit/>
          </a:bodyPr>
          <a:lstStyle/>
          <a:p>
            <a:r>
              <a:rPr lang="en-IN" sz="2800" dirty="0">
                <a:solidFill>
                  <a:srgbClr val="002060"/>
                </a:solidFill>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B8724AA3-FCF5-8201-D3CA-E213CE7C1EB3}"/>
              </a:ext>
            </a:extLst>
          </p:cNvPr>
          <p:cNvSpPr>
            <a:spLocks noGrp="1"/>
          </p:cNvSpPr>
          <p:nvPr>
            <p:ph type="body" idx="1"/>
          </p:nvPr>
        </p:nvSpPr>
        <p:spPr>
          <a:xfrm>
            <a:off x="311700" y="1395775"/>
            <a:ext cx="8520600" cy="3302700"/>
          </a:xfrm>
        </p:spPr>
        <p:txBody>
          <a:bodyPr/>
          <a:lstStyle/>
          <a:p>
            <a:pPr>
              <a:lnSpc>
                <a:spcPct val="150000"/>
              </a:lnSpc>
            </a:pPr>
            <a:r>
              <a:rPr lang="en-US" dirty="0">
                <a:solidFill>
                  <a:srgbClr val="000000"/>
                </a:solidFill>
                <a:latin typeface="Times New Roman" panose="02020603050405020304" pitchFamily="18" charset="0"/>
                <a:cs typeface="Times New Roman" panose="02020603050405020304" pitchFamily="18" charset="0"/>
              </a:rPr>
              <a:t>Ensure driver safety by monitoring alertness.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Prevent impaired driving using alcohol detection.</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Avoid collisions using an obstacle detection system.</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Automate vehicle control to stop the vehicle in unsafe conditions.</a:t>
            </a:r>
          </a:p>
          <a:p>
            <a:pPr marL="114300" indent="0">
              <a:buNone/>
            </a:pPr>
            <a:endParaRPr lang="en-IN" dirty="0"/>
          </a:p>
        </p:txBody>
      </p:sp>
    </p:spTree>
    <p:extLst>
      <p:ext uri="{BB962C8B-B14F-4D97-AF65-F5344CB8AC3E}">
        <p14:creationId xmlns:p14="http://schemas.microsoft.com/office/powerpoint/2010/main" val="232200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System Components and Functions</a:t>
            </a:r>
          </a:p>
        </p:txBody>
      </p:sp>
      <p:sp>
        <p:nvSpPr>
          <p:cNvPr id="3" name="Text Placeholder 2"/>
          <p:cNvSpPr>
            <a:spLocks noGrp="1"/>
          </p:cNvSpPr>
          <p:nvPr>
            <p:ph type="body" idx="1"/>
          </p:nvPr>
        </p:nvSpPr>
        <p:spPr>
          <a:xfrm>
            <a:off x="311785" y="1266190"/>
            <a:ext cx="8106410" cy="3302635"/>
          </a:xfrm>
        </p:spPr>
        <p:txBody>
          <a:bodyPr/>
          <a:lstStyle/>
          <a:p>
            <a:pPr marL="0" lvl="0" indent="0" algn="l" rtl="0">
              <a:lnSpc>
                <a:spcPct val="115000"/>
              </a:lnSpc>
              <a:spcBef>
                <a:spcPts val="0"/>
              </a:spcBef>
              <a:spcAft>
                <a:spcPts val="0"/>
              </a:spcAft>
              <a:buNone/>
            </a:pPr>
            <a:r>
              <a:rPr lang="en-GB" sz="2000" b="1" dirty="0">
                <a:solidFill>
                  <a:srgbClr val="000000"/>
                </a:solidFill>
                <a:sym typeface="+mn-ea"/>
              </a:rPr>
              <a:t>1.  </a:t>
            </a:r>
            <a:r>
              <a:rPr lang="en-GB" sz="2000" b="1" u="sng" dirty="0">
                <a:solidFill>
                  <a:srgbClr val="000000"/>
                </a:solidFill>
                <a:sym typeface="+mn-ea"/>
              </a:rPr>
              <a:t>Arduino-Uno</a:t>
            </a:r>
            <a:endParaRPr lang="en-US" sz="2000" b="1" u="sng" dirty="0">
              <a:solidFill>
                <a:srgbClr val="000000"/>
              </a:solidFill>
            </a:endParaRPr>
          </a:p>
          <a:p>
            <a:pPr marL="0" lvl="0" indent="0" algn="l" rtl="0">
              <a:lnSpc>
                <a:spcPct val="115000"/>
              </a:lnSpc>
              <a:spcBef>
                <a:spcPts val="0"/>
              </a:spcBef>
              <a:spcAft>
                <a:spcPts val="0"/>
              </a:spcAft>
              <a:buNone/>
            </a:pPr>
            <a:r>
              <a:rPr lang="en-US" altLang="en-US" sz="1700" dirty="0">
                <a:solidFill>
                  <a:srgbClr val="000000"/>
                </a:solidFill>
                <a:latin typeface="Times New Roman" panose="02020603050405020304" pitchFamily="18" charset="0"/>
                <a:cs typeface="Times New Roman" panose="02020603050405020304" pitchFamily="18" charset="0"/>
              </a:rPr>
              <a:t>The Arduino Uno is a popular microcontroller board based on the ATmega328P. It is widely used in embedded systems, robotics, and IoT projects due to its ease of use, open-source ecosystem, and vast community support..</a:t>
            </a:r>
          </a:p>
          <a:p>
            <a:pPr marL="0" lvl="0" indent="0" algn="l" rtl="0">
              <a:lnSpc>
                <a:spcPct val="115000"/>
              </a:lnSpc>
              <a:spcBef>
                <a:spcPts val="0"/>
              </a:spcBef>
              <a:spcAft>
                <a:spcPts val="0"/>
              </a:spcAft>
              <a:buNone/>
            </a:pPr>
            <a:endParaRPr lang="en-US" altLang="en-US" sz="1700" dirty="0">
              <a:latin typeface="Times New Roman" panose="02020603050405020304" pitchFamily="18" charset="0"/>
              <a:cs typeface="Times New Roman" panose="02020603050405020304" pitchFamily="18" charset="0"/>
            </a:endParaRPr>
          </a:p>
        </p:txBody>
      </p:sp>
      <p:pic>
        <p:nvPicPr>
          <p:cNvPr id="102" name="Google Shape;102;p17"/>
          <p:cNvPicPr preferRelativeResize="0"/>
          <p:nvPr/>
        </p:nvPicPr>
        <p:blipFill>
          <a:blip r:embed="rId2"/>
          <a:srcRect/>
          <a:stretch>
            <a:fillRect/>
          </a:stretch>
        </p:blipFill>
        <p:spPr>
          <a:xfrm>
            <a:off x="3014345" y="2773045"/>
            <a:ext cx="2443480" cy="19024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165" y="168275"/>
            <a:ext cx="8258175" cy="4998085"/>
          </a:xfrm>
        </p:spPr>
        <p:txBody>
          <a:bodyPr/>
          <a:lstStyle/>
          <a:p>
            <a:pPr marL="114300" indent="0">
              <a:buNone/>
            </a:pPr>
            <a:r>
              <a:rPr lang="en-US" altLang="en-IN" sz="2000" b="1" dirty="0">
                <a:solidFill>
                  <a:srgbClr val="000000"/>
                </a:solidFill>
                <a:sym typeface="+mn-ea"/>
              </a:rPr>
              <a:t>2.  </a:t>
            </a:r>
            <a:r>
              <a:rPr lang="en-IN" sz="2000" b="1" u="sng" dirty="0">
                <a:solidFill>
                  <a:srgbClr val="000000"/>
                </a:solidFill>
                <a:sym typeface="+mn-ea"/>
              </a:rPr>
              <a:t>MQ-3</a:t>
            </a:r>
            <a:r>
              <a:rPr lang="en-US" altLang="en-IN" sz="2000" b="1" u="sng" dirty="0">
                <a:solidFill>
                  <a:srgbClr val="000000"/>
                </a:solidFill>
                <a:sym typeface="+mn-ea"/>
              </a:rPr>
              <a:t> Alcohol Sensor</a:t>
            </a:r>
            <a:endParaRPr lang="en-US" altLang="en-IN" sz="2000" b="1" dirty="0">
              <a:solidFill>
                <a:srgbClr val="000000"/>
              </a:solidFill>
              <a:sym typeface="+mn-ea"/>
            </a:endParaRPr>
          </a:p>
          <a:p>
            <a:pPr marL="114300" indent="0">
              <a:buNone/>
            </a:pPr>
            <a:r>
              <a:rPr lang="en-US" altLang="en-US" sz="1700" dirty="0">
                <a:solidFill>
                  <a:srgbClr val="000000"/>
                </a:solidFill>
                <a:latin typeface="Times New Roman" panose="02020603050405020304" pitchFamily="18" charset="0"/>
                <a:cs typeface="Times New Roman" panose="02020603050405020304" pitchFamily="18" charset="0"/>
                <a:sym typeface="+mn-ea"/>
              </a:rPr>
              <a:t>The MQ-3 Alcohol Sensor is a gas sensor designed to detect alcohol concentration in the air. It is widely used in breathalyzers, vehicle safety systems, and IoT-based alcohol detection applications..</a:t>
            </a:r>
          </a:p>
          <a:p>
            <a:pPr marL="114300" indent="0">
              <a:buNone/>
            </a:pPr>
            <a:endParaRPr lang="en-IN" sz="1700" b="1" u="sng" dirty="0">
              <a:solidFill>
                <a:srgbClr val="000000"/>
              </a:solidFill>
            </a:endParaRPr>
          </a:p>
          <a:p>
            <a:endParaRPr lang="en-US" sz="1700" b="1" u="sng" dirty="0">
              <a:solidFill>
                <a:srgbClr val="000000"/>
              </a:solidFill>
            </a:endParaRPr>
          </a:p>
          <a:p>
            <a:pPr marL="114300" indent="0">
              <a:buNone/>
            </a:pPr>
            <a:endParaRPr lang="en-US" sz="1700" b="1" u="sng" dirty="0">
              <a:solidFill>
                <a:srgbClr val="000000"/>
              </a:solidFill>
            </a:endParaRPr>
          </a:p>
          <a:p>
            <a:pPr marL="114300" indent="0">
              <a:buNone/>
            </a:pPr>
            <a:r>
              <a:rPr lang="en-US" sz="2000" b="1" dirty="0">
                <a:solidFill>
                  <a:srgbClr val="000000"/>
                </a:solidFill>
              </a:rPr>
              <a:t>3.  </a:t>
            </a:r>
            <a:r>
              <a:rPr lang="en-IN" sz="2000" b="1" u="sng" dirty="0">
                <a:solidFill>
                  <a:srgbClr val="000000"/>
                </a:solidFill>
                <a:sym typeface="+mn-ea"/>
              </a:rPr>
              <a:t>Eye Blink Sensor</a:t>
            </a:r>
            <a:endParaRPr lang="en-IN" sz="2000" dirty="0">
              <a:solidFill>
                <a:srgbClr val="000000"/>
              </a:solidFill>
              <a:sym typeface="+mn-ea"/>
            </a:endParaRPr>
          </a:p>
          <a:p>
            <a:pPr marL="114300" indent="0">
              <a:buNone/>
            </a:pPr>
            <a:r>
              <a:rPr lang="en-US" altLang="en-US" sz="1700" dirty="0">
                <a:solidFill>
                  <a:srgbClr val="000000"/>
                </a:solidFill>
                <a:latin typeface="Times New Roman" panose="02020603050405020304" pitchFamily="18" charset="0"/>
                <a:cs typeface="Times New Roman" panose="02020603050405020304" pitchFamily="18" charset="0"/>
              </a:rPr>
              <a:t>The Eyeblink Sensor is used to detect eye blinks by measuring the variation in infrared (IR) reflection caused by eyelid movement. It is commonly used in assistive technology, drowsiness detection systems, and human-computer interaction.</a:t>
            </a:r>
          </a:p>
          <a:p>
            <a:endParaRPr lang="en-US" altLang="en-US" sz="17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rcRect t="4116" b="1"/>
          <a:stretch>
            <a:fillRect/>
          </a:stretch>
        </p:blipFill>
        <p:spPr>
          <a:xfrm>
            <a:off x="3473450" y="1244600"/>
            <a:ext cx="1376680" cy="1009015"/>
          </a:xfrm>
          <a:prstGeom prst="rect">
            <a:avLst/>
          </a:prstGeom>
        </p:spPr>
      </p:pic>
      <p:pic>
        <p:nvPicPr>
          <p:cNvPr id="7" name="Picture 6"/>
          <p:cNvPicPr>
            <a:picLocks noChangeAspect="1"/>
          </p:cNvPicPr>
          <p:nvPr/>
        </p:nvPicPr>
        <p:blipFill>
          <a:blip r:embed="rId3"/>
          <a:srcRect b="21820"/>
          <a:stretch>
            <a:fillRect/>
          </a:stretch>
        </p:blipFill>
        <p:spPr>
          <a:xfrm>
            <a:off x="3160395" y="3693160"/>
            <a:ext cx="1657350" cy="902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0825" y="192405"/>
            <a:ext cx="8520430" cy="4951095"/>
          </a:xfrm>
        </p:spPr>
        <p:txBody>
          <a:bodyPr/>
          <a:lstStyle/>
          <a:p>
            <a:pPr marL="114300" indent="0">
              <a:buNone/>
            </a:pPr>
            <a:r>
              <a:rPr lang="en-US" altLang="en-IN" sz="2000" b="1" dirty="0">
                <a:solidFill>
                  <a:srgbClr val="000000"/>
                </a:solidFill>
                <a:sym typeface="+mn-ea"/>
              </a:rPr>
              <a:t>4.  </a:t>
            </a:r>
            <a:r>
              <a:rPr lang="en-IN" sz="2000" b="1" u="sng" dirty="0">
                <a:solidFill>
                  <a:srgbClr val="000000"/>
                </a:solidFill>
                <a:sym typeface="+mn-ea"/>
              </a:rPr>
              <a:t>Battery</a:t>
            </a:r>
            <a:endParaRPr lang="en-IN" sz="2000" b="1" dirty="0">
              <a:solidFill>
                <a:srgbClr val="000000"/>
              </a:solidFill>
              <a:sym typeface="+mn-ea"/>
            </a:endParaRPr>
          </a:p>
          <a:p>
            <a:pPr marL="114300" indent="0">
              <a:buNone/>
            </a:pPr>
            <a:r>
              <a:rPr lang="en-US" altLang="en-US" sz="1700" dirty="0">
                <a:solidFill>
                  <a:srgbClr val="000000"/>
                </a:solidFill>
                <a:latin typeface="Times New Roman" panose="02020603050405020304" pitchFamily="18" charset="0"/>
                <a:cs typeface="Times New Roman" panose="02020603050405020304" pitchFamily="18" charset="0"/>
              </a:rPr>
              <a:t>A battery is a device that stores chemical energy and converts it into electrical energy. It is widely used in electronics, IoT devices, robotics, and portable systems.</a:t>
            </a:r>
          </a:p>
          <a:p>
            <a:pPr marL="114300" indent="0">
              <a:buNone/>
            </a:pPr>
            <a:endParaRPr lang="en-US" altLang="en-US" sz="1700" dirty="0">
              <a:solidFill>
                <a:srgbClr val="000000"/>
              </a:solidFill>
            </a:endParaRPr>
          </a:p>
          <a:p>
            <a:pPr marL="114300" indent="0">
              <a:buNone/>
            </a:pPr>
            <a:endParaRPr lang="en-US" altLang="en-US" sz="1700" dirty="0">
              <a:solidFill>
                <a:srgbClr val="000000"/>
              </a:solidFill>
            </a:endParaRPr>
          </a:p>
          <a:p>
            <a:pPr marL="114300" indent="0">
              <a:buNone/>
            </a:pPr>
            <a:endParaRPr lang="en-US" altLang="en-US" sz="2000" b="1" dirty="0">
              <a:solidFill>
                <a:srgbClr val="000000"/>
              </a:solidFill>
            </a:endParaRPr>
          </a:p>
          <a:p>
            <a:pPr marL="114300" indent="0">
              <a:buNone/>
            </a:pPr>
            <a:r>
              <a:rPr lang="en-US" altLang="en-US" sz="2000" b="1" dirty="0">
                <a:solidFill>
                  <a:srgbClr val="000000"/>
                </a:solidFill>
              </a:rPr>
              <a:t>5.  </a:t>
            </a:r>
            <a:r>
              <a:rPr lang="en-IN" sz="2000" b="1" u="sng" dirty="0">
                <a:solidFill>
                  <a:srgbClr val="000000"/>
                </a:solidFill>
                <a:sym typeface="+mn-ea"/>
              </a:rPr>
              <a:t>Ultrasonic sensor</a:t>
            </a:r>
            <a:endParaRPr lang="en-IN" sz="2000" b="1" dirty="0">
              <a:solidFill>
                <a:srgbClr val="000000"/>
              </a:solidFill>
              <a:sym typeface="+mn-ea"/>
            </a:endParaRPr>
          </a:p>
          <a:p>
            <a:pPr marL="114300" indent="0">
              <a:buNone/>
            </a:pPr>
            <a:r>
              <a:rPr lang="en-US" altLang="en-US" sz="1700" dirty="0">
                <a:solidFill>
                  <a:srgbClr val="000000"/>
                </a:solidFill>
                <a:latin typeface="Times New Roman" panose="02020603050405020304" pitchFamily="18" charset="0"/>
                <a:cs typeface="Times New Roman" panose="02020603050405020304" pitchFamily="18" charset="0"/>
              </a:rPr>
              <a:t>An ultrasonic sensor is used for distance measurement by emitting ultrasonic waves and measuring the time it takes for the echo to return. It is widely used in robotics, obstacle detection, IoT, and automation.</a:t>
            </a:r>
            <a:endParaRPr lang="en-US" altLang="en-US" sz="1700" dirty="0">
              <a:solidFill>
                <a:srgbClr val="000000"/>
              </a:solidFill>
            </a:endParaRPr>
          </a:p>
          <a:p>
            <a:pPr marL="114300" indent="0">
              <a:buNone/>
            </a:pPr>
            <a:r>
              <a:rPr lang="en-US" altLang="en-US" sz="1700" dirty="0"/>
              <a:t> </a:t>
            </a:r>
          </a:p>
        </p:txBody>
      </p:sp>
      <p:pic>
        <p:nvPicPr>
          <p:cNvPr id="4" name="Picture 3"/>
          <p:cNvPicPr>
            <a:picLocks noChangeAspect="1"/>
          </p:cNvPicPr>
          <p:nvPr/>
        </p:nvPicPr>
        <p:blipFill>
          <a:blip r:embed="rId2"/>
          <a:stretch>
            <a:fillRect/>
          </a:stretch>
        </p:blipFill>
        <p:spPr>
          <a:xfrm>
            <a:off x="3915875" y="980037"/>
            <a:ext cx="1933575" cy="874395"/>
          </a:xfrm>
          <a:prstGeom prst="rect">
            <a:avLst/>
          </a:prstGeom>
        </p:spPr>
      </p:pic>
      <p:pic>
        <p:nvPicPr>
          <p:cNvPr id="18" name="Picture 4" descr="HC-SR04 Ultrasonic Distance Sensor Range Finder"/>
          <p:cNvPicPr>
            <a:picLocks noChangeAspect="1" noChangeArrowheads="1"/>
          </p:cNvPicPr>
          <p:nvPr/>
        </p:nvPicPr>
        <p:blipFill rotWithShape="1">
          <a:blip r:embed="rId3">
            <a:extLst>
              <a:ext uri="{28A0092B-C50C-407E-A947-70E740481C1C}">
                <a14:useLocalDpi xmlns:a14="http://schemas.microsoft.com/office/drawing/2010/main" val="0"/>
              </a:ext>
            </a:extLst>
          </a:blip>
          <a:srcRect l="14390" t="23635" r="16448" b="16990"/>
          <a:stretch>
            <a:fillRect/>
          </a:stretch>
        </p:blipFill>
        <p:spPr bwMode="auto">
          <a:xfrm>
            <a:off x="3712845" y="3940810"/>
            <a:ext cx="1794510" cy="909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