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14"/>
  </p:notesMasterIdLst>
  <p:sldIdLst>
    <p:sldId id="483" r:id="rId2"/>
    <p:sldId id="484" r:id="rId3"/>
    <p:sldId id="470" r:id="rId4"/>
    <p:sldId id="486" r:id="rId5"/>
    <p:sldId id="478" r:id="rId6"/>
    <p:sldId id="481" r:id="rId7"/>
    <p:sldId id="480" r:id="rId8"/>
    <p:sldId id="482" r:id="rId9"/>
    <p:sldId id="476" r:id="rId10"/>
    <p:sldId id="485" r:id="rId11"/>
    <p:sldId id="473" r:id="rId12"/>
    <p:sldId id="468" r:id="rId13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434" autoAdjust="0"/>
  </p:normalViewPr>
  <p:slideViewPr>
    <p:cSldViewPr snapToGrid="0">
      <p:cViewPr varScale="1">
        <p:scale>
          <a:sx n="87" d="100"/>
          <a:sy n="87" d="100"/>
        </p:scale>
        <p:origin x="56" y="1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#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 custT="1"/>
      <dgm:spPr/>
      <dgm:t>
        <a:bodyPr/>
        <a:lstStyle/>
        <a:p>
          <a:pPr algn="ctr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Understanding the role and internship</a:t>
          </a:r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Introducing the actual Project</a:t>
          </a: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50% Completion of the project</a:t>
          </a: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5E92505A-51E0-4F78-B3C5-704ACF8710D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gm:t>
    </dgm:pt>
    <dgm:pt modelId="{765B1266-7CE2-4F9C-AE38-D97DFBC1B151}" type="parTrans" cxnId="{DA8CD5E8-B2EE-41E4-8EC6-CFB41D688F68}">
      <dgm:prSet/>
      <dgm:spPr/>
      <dgm:t>
        <a:bodyPr/>
        <a:lstStyle/>
        <a:p>
          <a:endParaRPr lang="en-US"/>
        </a:p>
      </dgm:t>
    </dgm:pt>
    <dgm:pt modelId="{5E9E6A6F-635A-4791-A107-01E95B62EA08}" type="sibTrans" cxnId="{DA8CD5E8-B2EE-41E4-8EC6-CFB41D688F68}">
      <dgm:prSet/>
      <dgm:spPr/>
      <dgm:t>
        <a:bodyPr/>
        <a:lstStyle/>
        <a:p>
          <a:endParaRPr lang="en-US"/>
        </a:p>
      </dgm:t>
    </dgm:pt>
    <dgm:pt modelId="{754B43BD-0101-45A6-95D6-C265797608C5}">
      <dgm:prSet/>
      <dgm:spPr/>
      <dgm:t>
        <a:bodyPr/>
        <a:lstStyle/>
        <a:p>
          <a:r>
            <a:rPr lang="en-IN" dirty="0"/>
            <a:t>100% completion of the project</a:t>
          </a:r>
        </a:p>
      </dgm:t>
    </dgm:pt>
    <dgm:pt modelId="{7EC2B8D1-D441-4AF6-85BD-D642E6B276C2}" type="parTrans" cxnId="{96BD23F6-4BD2-45C4-944F-3DB232A71765}">
      <dgm:prSet/>
      <dgm:spPr/>
      <dgm:t>
        <a:bodyPr/>
        <a:lstStyle/>
        <a:p>
          <a:endParaRPr lang="en-IN"/>
        </a:p>
      </dgm:t>
    </dgm:pt>
    <dgm:pt modelId="{5AA2685C-5CEE-4F1D-8725-FACC0739881D}" type="sibTrans" cxnId="{96BD23F6-4BD2-45C4-944F-3DB232A71765}">
      <dgm:prSet/>
      <dgm:spPr/>
      <dgm:t>
        <a:bodyPr/>
        <a:lstStyle/>
        <a:p>
          <a:endParaRPr lang="en-IN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A3B7F60-AEEC-41A8-8A2C-D3679EFCD073}" type="pres">
      <dgm:prSet presAssocID="{5E92505A-51E0-4F78-B3C5-704ACF8710DE}" presName="ChildAccent4" presStyleCnt="0"/>
      <dgm:spPr/>
    </dgm:pt>
    <dgm:pt modelId="{FC0F1314-3294-4A8C-8DCE-EB53E236164C}" type="pres">
      <dgm:prSet presAssocID="{5E92505A-51E0-4F78-B3C5-704ACF8710DE}" presName="ChildAccent" presStyleLbl="alignImgPlace1" presStyleIdx="0" presStyleCnt="4"/>
      <dgm:spPr/>
      <dgm:t>
        <a:bodyPr/>
        <a:lstStyle/>
        <a:p>
          <a:endParaRPr lang="en-US"/>
        </a:p>
      </dgm:t>
    </dgm:pt>
    <dgm:pt modelId="{98225A61-A0EC-450A-BED8-EF2E47E8FD18}" type="pres">
      <dgm:prSet presAssocID="{5E92505A-51E0-4F78-B3C5-704ACF8710DE}" presName="Child4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AD338D-3122-4454-9A67-16BE024D44E3}" type="pres">
      <dgm:prSet presAssocID="{5E92505A-51E0-4F78-B3C5-704ACF8710DE}" presName="Parent4" presStyleLbl="node1" presStyleIdx="0" presStyleCnt="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AFCF47-32CA-4C44-9E3C-782007B7112E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1" presStyleCnt="4"/>
      <dgm:spPr/>
      <dgm:t>
        <a:bodyPr/>
        <a:lstStyle/>
        <a:p>
          <a:endParaRPr lang="en-US"/>
        </a:p>
      </dgm:t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66D42D-7E6D-4563-AFDC-369C30B73F70}" type="pres">
      <dgm:prSet presAssocID="{A59EC69B-8F3F-425B-819F-E8C557946AEE}" presName="Parent3" presStyleLbl="node1" presStyleIdx="1" presStyleCnt="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2" presStyleCnt="4"/>
      <dgm:spPr/>
      <dgm:t>
        <a:bodyPr/>
        <a:lstStyle/>
        <a:p>
          <a:endParaRPr lang="en-US"/>
        </a:p>
      </dgm:t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BB3360-A9BB-4051-A4B1-1216F82F642C}" type="pres">
      <dgm:prSet presAssocID="{7B3055AA-BF7C-46D0-9A9E-60087B9F57B4}" presName="Parent2" presStyleLbl="node1" presStyleIdx="2" presStyleCnt="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3" presStyleCnt="4"/>
      <dgm:spPr/>
      <dgm:t>
        <a:bodyPr/>
        <a:lstStyle/>
        <a:p>
          <a:endParaRPr lang="en-US"/>
        </a:p>
      </dgm:t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257024-FAC0-4522-B139-1CC85B547BE8}" type="pres">
      <dgm:prSet presAssocID="{988D96B0-D16E-4763-B393-84178CF4FF50}" presName="Parent1" presStyleLbl="node1" presStyleIdx="3" presStyleCnt="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270D25-428B-4D13-96B6-70A52338AE53}" type="presOf" srcId="{988D96B0-D16E-4763-B393-84178CF4FF50}" destId="{65257024-FAC0-4522-B139-1CC85B547BE8}" srcOrd="0" destOrd="0" presId="urn:microsoft.com/office/officeart/2011/layout/InterconnectedBlockProcess#1"/>
    <dgm:cxn modelId="{EE32DD29-1088-4A6B-ABC7-885A718C60CA}" type="presOf" srcId="{D471E45F-B026-44AA-9616-57E786AE80AF}" destId="{A134CDD1-D85F-44EF-8BEE-9F99A855C1E6}" srcOrd="0" destOrd="0" presId="urn:microsoft.com/office/officeart/2011/layout/InterconnectedBlockProcess#1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7968BEFA-737C-4540-8116-892FA4A56765}" type="presOf" srcId="{73DB572E-062D-41AD-8033-D361B8E583DB}" destId="{0D08ED52-6744-4369-B780-916B09984775}" srcOrd="1" destOrd="0" presId="urn:microsoft.com/office/officeart/2011/layout/InterconnectedBlockProcess#1"/>
    <dgm:cxn modelId="{F68F949A-245C-4136-B9D7-9229F30FDEC9}" type="presOf" srcId="{A59EC69B-8F3F-425B-819F-E8C557946AEE}" destId="{4C66D42D-7E6D-4563-AFDC-369C30B73F70}" srcOrd="0" destOrd="0" presId="urn:microsoft.com/office/officeart/2011/layout/InterconnectedBlockProcess#1"/>
    <dgm:cxn modelId="{5088B72B-A58C-4D5F-B56F-2A1C0C405D92}" type="presOf" srcId="{7B3055AA-BF7C-46D0-9A9E-60087B9F57B4}" destId="{00BB3360-A9BB-4051-A4B1-1216F82F642C}" srcOrd="0" destOrd="0" presId="urn:microsoft.com/office/officeart/2011/layout/InterconnectedBlockProcess#1"/>
    <dgm:cxn modelId="{1CF0C9EC-03B3-43C7-AC62-87DAFD9D1635}" type="presOf" srcId="{9FED87C4-3F3B-4A18-9185-9F80CFEDEA2E}" destId="{06F8D57B-EDF4-4CF4-8700-DC2CA3E3028E}" srcOrd="0" destOrd="0" presId="urn:microsoft.com/office/officeart/2011/layout/InterconnectedBlockProcess#1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D8F20511-0401-4C4A-BAF4-0C6F61B361DF}" type="presOf" srcId="{754B43BD-0101-45A6-95D6-C265797608C5}" destId="{98225A61-A0EC-450A-BED8-EF2E47E8FD18}" srcOrd="1" destOrd="0" presId="urn:microsoft.com/office/officeart/2011/layout/InterconnectedBlockProcess#1"/>
    <dgm:cxn modelId="{ED6BF78A-381A-40F3-A9EB-F252D63F0707}" type="presOf" srcId="{73DB572E-062D-41AD-8033-D361B8E583DB}" destId="{2532504F-5FE1-4C97-B485-F05E8885EACC}" srcOrd="0" destOrd="0" presId="urn:microsoft.com/office/officeart/2011/layout/InterconnectedBlockProcess#1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02D0CD8C-C59F-405A-AAC8-89AA97D36D41}" type="presOf" srcId="{9FED87C4-3F3B-4A18-9185-9F80CFEDEA2E}" destId="{6BCCFBA6-7A43-4631-AD7F-AFB10E1E6CD7}" srcOrd="1" destOrd="0" presId="urn:microsoft.com/office/officeart/2011/layout/InterconnectedBlockProcess#1"/>
    <dgm:cxn modelId="{A89E8CCE-DC9D-4BC1-984D-FEF289B82C65}" type="presOf" srcId="{5751524B-FB67-4894-A0C5-35151E149D68}" destId="{A6BCDA7B-D633-438F-B44D-CB4D60E5C492}" srcOrd="0" destOrd="0" presId="urn:microsoft.com/office/officeart/2011/layout/InterconnectedBlockProcess#1"/>
    <dgm:cxn modelId="{E3292D60-84FF-4CC1-B475-12D7D4F90772}" type="presOf" srcId="{D471E45F-B026-44AA-9616-57E786AE80AF}" destId="{1C91D7E3-8940-4A33-9182-677DD5415901}" srcOrd="1" destOrd="0" presId="urn:microsoft.com/office/officeart/2011/layout/InterconnectedBlockProcess#1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4AF8B01B-308C-4891-94AB-8B03C714C25D}" type="presOf" srcId="{754B43BD-0101-45A6-95D6-C265797608C5}" destId="{FC0F1314-3294-4A8C-8DCE-EB53E236164C}" srcOrd="0" destOrd="0" presId="urn:microsoft.com/office/officeart/2011/layout/InterconnectedBlockProcess#1"/>
    <dgm:cxn modelId="{96BD23F6-4BD2-45C4-944F-3DB232A71765}" srcId="{5E92505A-51E0-4F78-B3C5-704ACF8710DE}" destId="{754B43BD-0101-45A6-95D6-C265797608C5}" srcOrd="0" destOrd="0" parTransId="{7EC2B8D1-D441-4AF6-85BD-D642E6B276C2}" sibTransId="{5AA2685C-5CEE-4F1D-8725-FACC0739881D}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DA8CD5E8-B2EE-41E4-8EC6-CFB41D688F68}" srcId="{5751524B-FB67-4894-A0C5-35151E149D68}" destId="{5E92505A-51E0-4F78-B3C5-704ACF8710DE}" srcOrd="3" destOrd="0" parTransId="{765B1266-7CE2-4F9C-AE38-D97DFBC1B151}" sibTransId="{5E9E6A6F-635A-4791-A107-01E95B62EA08}"/>
    <dgm:cxn modelId="{2C934C00-3DCA-4C23-8911-F378A90D516E}" type="presOf" srcId="{5E92505A-51E0-4F78-B3C5-704ACF8710DE}" destId="{2AAD338D-3122-4454-9A67-16BE024D44E3}" srcOrd="0" destOrd="0" presId="urn:microsoft.com/office/officeart/2011/layout/InterconnectedBlockProcess#1"/>
    <dgm:cxn modelId="{6CA9A5D7-C24A-4CF2-BE1F-6E21DB839128}" type="presParOf" srcId="{A6BCDA7B-D633-438F-B44D-CB4D60E5C492}" destId="{EA3B7F60-AEEC-41A8-8A2C-D3679EFCD073}" srcOrd="0" destOrd="0" presId="urn:microsoft.com/office/officeart/2011/layout/InterconnectedBlockProcess#1"/>
    <dgm:cxn modelId="{BBB5CABF-20C5-47F6-80F7-7C69D2F2EB05}" type="presParOf" srcId="{EA3B7F60-AEEC-41A8-8A2C-D3679EFCD073}" destId="{FC0F1314-3294-4A8C-8DCE-EB53E236164C}" srcOrd="0" destOrd="0" presId="urn:microsoft.com/office/officeart/2011/layout/InterconnectedBlockProcess#1"/>
    <dgm:cxn modelId="{75E25B52-D460-4F8E-9628-E5733C416215}" type="presParOf" srcId="{A6BCDA7B-D633-438F-B44D-CB4D60E5C492}" destId="{98225A61-A0EC-450A-BED8-EF2E47E8FD18}" srcOrd="1" destOrd="0" presId="urn:microsoft.com/office/officeart/2011/layout/InterconnectedBlockProcess#1"/>
    <dgm:cxn modelId="{181DD3DA-835B-424D-BA41-90E54820644A}" type="presParOf" srcId="{A6BCDA7B-D633-438F-B44D-CB4D60E5C492}" destId="{2AAD338D-3122-4454-9A67-16BE024D44E3}" srcOrd="2" destOrd="0" presId="urn:microsoft.com/office/officeart/2011/layout/InterconnectedBlockProcess#1"/>
    <dgm:cxn modelId="{8763BB5B-6F4C-4D47-85B1-62610FE5B298}" type="presParOf" srcId="{A6BCDA7B-D633-438F-B44D-CB4D60E5C492}" destId="{96AFCF47-32CA-4C44-9E3C-782007B7112E}" srcOrd="3" destOrd="0" presId="urn:microsoft.com/office/officeart/2011/layout/InterconnectedBlockProcess#1"/>
    <dgm:cxn modelId="{DEC84310-B2F7-4E69-8F89-299DFF887707}" type="presParOf" srcId="{96AFCF47-32CA-4C44-9E3C-782007B7112E}" destId="{2532504F-5FE1-4C97-B485-F05E8885EACC}" srcOrd="0" destOrd="0" presId="urn:microsoft.com/office/officeart/2011/layout/InterconnectedBlockProcess#1"/>
    <dgm:cxn modelId="{411A5A8E-BF9A-4918-B1BF-97B5D2E1CE75}" type="presParOf" srcId="{A6BCDA7B-D633-438F-B44D-CB4D60E5C492}" destId="{0D08ED52-6744-4369-B780-916B09984775}" srcOrd="4" destOrd="0" presId="urn:microsoft.com/office/officeart/2011/layout/InterconnectedBlockProcess#1"/>
    <dgm:cxn modelId="{F96AEFC3-668C-485E-AC28-DE7FA02228A9}" type="presParOf" srcId="{A6BCDA7B-D633-438F-B44D-CB4D60E5C492}" destId="{4C66D42D-7E6D-4563-AFDC-369C30B73F70}" srcOrd="5" destOrd="0" presId="urn:microsoft.com/office/officeart/2011/layout/InterconnectedBlockProcess#1"/>
    <dgm:cxn modelId="{7911F644-0138-4A4E-B810-F025BD63CD8F}" type="presParOf" srcId="{A6BCDA7B-D633-438F-B44D-CB4D60E5C492}" destId="{C1269CE6-C767-48CC-AAFD-A238D1FFDABA}" srcOrd="6" destOrd="0" presId="urn:microsoft.com/office/officeart/2011/layout/InterconnectedBlockProcess#1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#1"/>
    <dgm:cxn modelId="{ABEDFE72-13B5-44DF-B596-B4EEFE4E8FE3}" type="presParOf" srcId="{A6BCDA7B-D633-438F-B44D-CB4D60E5C492}" destId="{6BCCFBA6-7A43-4631-AD7F-AFB10E1E6CD7}" srcOrd="7" destOrd="0" presId="urn:microsoft.com/office/officeart/2011/layout/InterconnectedBlockProcess#1"/>
    <dgm:cxn modelId="{214D504B-4CBF-4B7C-A0E7-B63D10D9DDB1}" type="presParOf" srcId="{A6BCDA7B-D633-438F-B44D-CB4D60E5C492}" destId="{00BB3360-A9BB-4051-A4B1-1216F82F642C}" srcOrd="8" destOrd="0" presId="urn:microsoft.com/office/officeart/2011/layout/InterconnectedBlockProcess#1"/>
    <dgm:cxn modelId="{07B34F88-773E-4FE4-8638-A7CCDA760808}" type="presParOf" srcId="{A6BCDA7B-D633-438F-B44D-CB4D60E5C492}" destId="{7305DF14-0FF5-45E4-8B19-015814092DBD}" srcOrd="9" destOrd="0" presId="urn:microsoft.com/office/officeart/2011/layout/InterconnectedBlockProcess#1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#1"/>
    <dgm:cxn modelId="{63B69D61-D405-4261-BFDE-C503872760F8}" type="presParOf" srcId="{A6BCDA7B-D633-438F-B44D-CB4D60E5C492}" destId="{1C91D7E3-8940-4A33-9182-677DD5415901}" srcOrd="10" destOrd="0" presId="urn:microsoft.com/office/officeart/2011/layout/InterconnectedBlockProcess#1"/>
    <dgm:cxn modelId="{C9F769F8-3C09-4DEC-B20E-9972D58EEAFC}" type="presParOf" srcId="{A6BCDA7B-D633-438F-B44D-CB4D60E5C492}" destId="{65257024-FAC0-4522-B139-1CC85B547BE8}" srcOrd="11" destOrd="0" presId="urn:microsoft.com/office/officeart/2011/layout/InterconnectedBlockProcess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#1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xmlns="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xmlns="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xmlns="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525369" y="2109718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US" sz="2400" b="1" dirty="0" err="1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Mr.Tanveer</a:t>
            </a:r>
            <a:r>
              <a:rPr lang="en-US" sz="2400" b="1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Ahmed</a:t>
            </a: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</a:t>
            </a:r>
            <a:r>
              <a:rPr lang="en-US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56411" y="4130278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CSE-IOT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Dr. S P ANANDRAJ 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</a:t>
            </a:r>
            <a:r>
              <a:rPr lang="en-US" sz="20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Coordinator: </a:t>
            </a:r>
            <a:r>
              <a:rPr lang="en-US" sz="2000" b="1" i="0" u="none" strike="noStrike" cap="none" dirty="0" err="1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</a:t>
            </a:r>
            <a:r>
              <a:rPr lang="en-US" sz="2000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</a:t>
            </a:r>
            <a:r>
              <a:rPr lang="en-US" sz="2000" b="1" i="0" u="none" strike="noStrike" cap="none" dirty="0" err="1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Sharmasth</a:t>
            </a:r>
            <a:r>
              <a:rPr lang="en-US" sz="20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Vali Y 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Internship/Project Coordinators: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Md Ziaur Rahman /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													    Dr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Sampath A K / Dr. Abdul Khadar 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                                                                                   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-131674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PIP4004 - INTERNSHIP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Review-0 Presentation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dirty="0" err="1"/>
              <a:t>DataInsightAI</a:t>
            </a:r>
            <a:r>
              <a:rPr lang="en-US" sz="2400" dirty="0"/>
              <a:t>: An Intelligent Natural Language to SQL Query Generation System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206474"/>
              </p:ext>
            </p:extLst>
          </p:nvPr>
        </p:nvGraphicFramePr>
        <p:xfrm>
          <a:off x="601909" y="1911875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xmlns="" val="2689928737"/>
                    </a:ext>
                  </a:extLst>
                </a:gridCol>
                <a:gridCol w="3950282">
                  <a:extLst>
                    <a:ext uri="{9D8B030D-6E8A-4147-A177-3AD203B41FA5}">
                      <a16:colId xmlns:a16="http://schemas.microsoft.com/office/drawing/2014/main" xmlns="" val="3965538731"/>
                    </a:ext>
                  </a:extLst>
                </a:gridCol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FATIMATHUL</a:t>
                      </a:r>
                      <a:r>
                        <a:rPr lang="en-US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SHAHANA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20211CIT0131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8CIT-02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CIT-G035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33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239800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08" y="1061297"/>
            <a:ext cx="10515600" cy="4351338"/>
          </a:xfrm>
        </p:spPr>
        <p:txBody>
          <a:bodyPr/>
          <a:lstStyle/>
          <a:p>
            <a:r>
              <a:rPr lang="en-US" dirty="0"/>
              <a:t>https://github.com/Shahana031/DataInsightsAI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75810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11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902370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Roadmap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5062"/>
            <a:ext cx="10515600" cy="5010911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YMinds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delivers cutting-edge AI solutions tailored to drive innovation and efficiency for businesses and enterprises.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expertise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empowers organizations to automate processes, optimize operations, and unlock new opportunities for growth. With scalable, customized AI tools, we help you stay ahead in a competitive landscape and achieve your strategic goals with confidence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 smtClean="0"/>
              <a:t>Company’s  </a:t>
            </a:r>
            <a:r>
              <a:rPr lang="en-US" b="1" dirty="0"/>
              <a:t>Vision</a:t>
            </a:r>
          </a:p>
          <a:p>
            <a:pPr lvl="1"/>
            <a:r>
              <a:rPr lang="en-US" sz="2800" dirty="0"/>
              <a:t>To be a global catalyst for AI innovation, empowering individuals and businesses to excel, innovate, and create meaningful impact.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428933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763DFE-B32A-021D-AD55-1BCC478C9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02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B0A622-2B1F-F419-1F46-55DFE6897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989"/>
            <a:ext cx="10515600" cy="5070974"/>
          </a:xfrm>
        </p:spPr>
        <p:txBody>
          <a:bodyPr/>
          <a:lstStyle/>
          <a:p>
            <a:r>
              <a:rPr lang="en-US" b="1" dirty="0" smtClean="0"/>
              <a:t>Company’s Mission</a:t>
            </a:r>
          </a:p>
          <a:p>
            <a:pPr lvl="1"/>
            <a:r>
              <a:rPr lang="en-US" sz="2800" dirty="0" smtClean="0"/>
              <a:t>At </a:t>
            </a:r>
            <a:r>
              <a:rPr lang="en-US" sz="2800" dirty="0" err="1" smtClean="0"/>
              <a:t>YMinds</a:t>
            </a:r>
            <a:r>
              <a:rPr lang="en-US" sz="2800" dirty="0" smtClean="0"/>
              <a:t>, they empower </a:t>
            </a:r>
            <a:r>
              <a:rPr lang="en-US" sz="2800" dirty="0"/>
              <a:t>individuals, businesses, and startups to excel with AI through transformative learning, tailored solutions, and incubation support, driving innovation and </a:t>
            </a:r>
            <a:r>
              <a:rPr lang="en-US" sz="2800" dirty="0" smtClean="0"/>
              <a:t>progress.</a:t>
            </a:r>
          </a:p>
          <a:p>
            <a:pPr marL="457200" lvl="1" indent="0">
              <a:buNone/>
            </a:pPr>
            <a:r>
              <a:rPr lang="en-US" sz="2800" dirty="0" smtClean="0"/>
              <a:t>This company provides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Innovative </a:t>
            </a:r>
            <a:r>
              <a:rPr lang="en-US" dirty="0"/>
              <a:t>AI Solutions for Business Growth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Automation and Process Optimization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Customized, Scalable AI Tools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Driving Strategic and Competitive Advantage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Empowering Organizations with AI Expertise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808B4FF-C22E-4BDC-C1DE-A4A1DBE3C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3696044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MACHINE LEARNING</a:t>
            </a:r>
          </a:p>
          <a:p>
            <a:pPr marL="457200" lvl="1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                                                                  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 err="1"/>
              <a:t>OpenAI</a:t>
            </a:r>
            <a:r>
              <a:rPr lang="en-US" sz="2000" dirty="0"/>
              <a:t> Assistants API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MySQL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b="1" dirty="0"/>
              <a:t>Development Tools – </a:t>
            </a:r>
            <a:r>
              <a:rPr lang="en-US" sz="2400" dirty="0" err="1"/>
              <a:t>Python,Uvicorn,JSOn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romanLcPeriod" startAt="4"/>
            </a:pP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87700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FATIMATHUL SHAHANA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SHAHUL HAMEED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HANA HASHMATH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ROOPESH REDDY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 Manager :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NAWAZ PASHA [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Head@Yminds.ai]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055882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Adapting to a New Environment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Management &amp; Workload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Balance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Understanding the Work Expectations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Administrative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842332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075334"/>
            <a:ext cx="10622280" cy="416722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 smtClean="0"/>
              <a:t>Generative </a:t>
            </a:r>
            <a:r>
              <a:rPr lang="en-US" sz="2400" dirty="0"/>
              <a:t>AI </a:t>
            </a:r>
            <a:r>
              <a:rPr lang="en-US" sz="2400" dirty="0" smtClean="0"/>
              <a:t>Development</a:t>
            </a:r>
          </a:p>
          <a:p>
            <a:pPr lvl="1"/>
            <a:r>
              <a:rPr lang="en-US" sz="2000" dirty="0" smtClean="0"/>
              <a:t>Implement </a:t>
            </a:r>
            <a:r>
              <a:rPr lang="en-US" sz="2000" dirty="0"/>
              <a:t>and fine-tune models using the </a:t>
            </a:r>
            <a:r>
              <a:rPr lang="en-US" sz="2000" dirty="0" err="1"/>
              <a:t>OpenAI</a:t>
            </a:r>
            <a:r>
              <a:rPr lang="en-US" sz="2000" dirty="0"/>
              <a:t> library for various AI applications.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Web-Based </a:t>
            </a:r>
            <a:r>
              <a:rPr lang="en-US" sz="2400" dirty="0"/>
              <a:t>AI </a:t>
            </a:r>
            <a:r>
              <a:rPr lang="en-US" sz="2400" dirty="0" smtClean="0"/>
              <a:t>Applications</a:t>
            </a:r>
          </a:p>
          <a:p>
            <a:pPr lvl="1"/>
            <a:r>
              <a:rPr lang="en-US" sz="2000" dirty="0" smtClean="0"/>
              <a:t>Using </a:t>
            </a:r>
            <a:r>
              <a:rPr lang="en-US" sz="2000" dirty="0" err="1"/>
              <a:t>Streamlit</a:t>
            </a:r>
            <a:r>
              <a:rPr lang="en-US" sz="2000" dirty="0"/>
              <a:t> to create interactive AI-powered web applications.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/>
              <a:t>Deep Learning and Model </a:t>
            </a:r>
            <a:r>
              <a:rPr lang="en-US" sz="2400" dirty="0" smtClean="0"/>
              <a:t>Training</a:t>
            </a:r>
          </a:p>
          <a:p>
            <a:pPr lvl="1"/>
            <a:r>
              <a:rPr lang="en-US" sz="2000" dirty="0"/>
              <a:t>Build and train neural networks using </a:t>
            </a:r>
            <a:r>
              <a:rPr lang="en-US" sz="2000" dirty="0" err="1"/>
              <a:t>PyTorch</a:t>
            </a:r>
            <a:r>
              <a:rPr lang="en-US" sz="2000" dirty="0"/>
              <a:t> for various AI/ML tasks.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/>
              <a:t>LLM-Based Applications </a:t>
            </a:r>
            <a:r>
              <a:rPr lang="en-US" sz="2400" dirty="0" smtClean="0"/>
              <a:t>Development</a:t>
            </a:r>
          </a:p>
          <a:p>
            <a:pPr lvl="1"/>
            <a:r>
              <a:rPr lang="en-US" sz="2000" dirty="0"/>
              <a:t>Utilize </a:t>
            </a:r>
            <a:r>
              <a:rPr lang="en-US" sz="2000" dirty="0" err="1"/>
              <a:t>LangChain</a:t>
            </a:r>
            <a:r>
              <a:rPr lang="en-US" sz="2000" dirty="0"/>
              <a:t> to build applications leveraging large language models (LLMs</a:t>
            </a:r>
            <a:r>
              <a:rPr lang="en-US" sz="2000" dirty="0" smtClean="0"/>
              <a:t>).</a:t>
            </a:r>
          </a:p>
          <a:p>
            <a:pPr lvl="1"/>
            <a:r>
              <a:rPr lang="en-US" sz="2000" dirty="0"/>
              <a:t>Implement Retrieval-Augmented Generation (RAG) techniques to enhance AI response accuracy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/>
              <a:t>Develop customized </a:t>
            </a:r>
            <a:r>
              <a:rPr lang="en-US" sz="2000" dirty="0" err="1"/>
              <a:t>chatbots</a:t>
            </a:r>
            <a:r>
              <a:rPr lang="en-US" sz="2000" dirty="0"/>
              <a:t> for specific use cases using advanced NLP techniques.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951823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354760"/>
              </p:ext>
            </p:extLst>
          </p:nvPr>
        </p:nvGraphicFramePr>
        <p:xfrm>
          <a:off x="838200" y="1210491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674506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7873</TotalTime>
  <Words>441</Words>
  <Application>Microsoft Office PowerPoint</Application>
  <PresentationFormat>Widescreen</PresentationFormat>
  <Paragraphs>103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Tahoma</vt:lpstr>
      <vt:lpstr>Times New Roman</vt:lpstr>
      <vt:lpstr>Verdana</vt:lpstr>
      <vt:lpstr>Wingdings</vt:lpstr>
      <vt:lpstr>Office Theme</vt:lpstr>
      <vt:lpstr>PowerPoint Presentation</vt:lpstr>
      <vt:lpstr>Content</vt:lpstr>
      <vt:lpstr>About Company or Organization</vt:lpstr>
      <vt:lpstr>PowerPoint Presentation</vt:lpstr>
      <vt:lpstr>Working domain or the technology</vt:lpstr>
      <vt:lpstr>About your team and reporting Manager</vt:lpstr>
      <vt:lpstr>Challenges Faced in Internship</vt:lpstr>
      <vt:lpstr>Objectives of the work</vt:lpstr>
      <vt:lpstr>Internship Road Map</vt:lpstr>
      <vt:lpstr>Github Link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Microsoft account</cp:lastModifiedBy>
  <cp:revision>923</cp:revision>
  <cp:lastPrinted>2018-07-24T06:37:20Z</cp:lastPrinted>
  <dcterms:created xsi:type="dcterms:W3CDTF">2018-06-07T04:06:17Z</dcterms:created>
  <dcterms:modified xsi:type="dcterms:W3CDTF">2025-05-15T06:13:59Z</dcterms:modified>
</cp:coreProperties>
</file>