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6"/>
  </p:notesMasterIdLst>
  <p:sldIdLst>
    <p:sldId id="483" r:id="rId2"/>
    <p:sldId id="484" r:id="rId3"/>
    <p:sldId id="470" r:id="rId4"/>
    <p:sldId id="486" r:id="rId5"/>
    <p:sldId id="490" r:id="rId6"/>
    <p:sldId id="487" r:id="rId7"/>
    <p:sldId id="481" r:id="rId8"/>
    <p:sldId id="478" r:id="rId9"/>
    <p:sldId id="480" r:id="rId10"/>
    <p:sldId id="482" r:id="rId11"/>
    <p:sldId id="489" r:id="rId12"/>
    <p:sldId id="485" r:id="rId13"/>
    <p:sldId id="473" r:id="rId14"/>
    <p:sldId id="468" r:id="rId15"/>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47" autoAdjust="0"/>
    <p:restoredTop sz="94434" autoAdjust="0"/>
  </p:normalViewPr>
  <p:slideViewPr>
    <p:cSldViewPr snapToGrid="0">
      <p:cViewPr>
        <p:scale>
          <a:sx n="63" d="100"/>
          <a:sy n="63" d="100"/>
        </p:scale>
        <p:origin x="988" y="676"/>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xmlns=""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5/14/2025</a:t>
            </a:fld>
            <a:endParaRPr lang="en-US"/>
          </a:p>
        </p:txBody>
      </p:sp>
      <p:sp>
        <p:nvSpPr>
          <p:cNvPr id="4" name="Slide Image Placeholder 3">
            <a:extLst>
              <a:ext uri="{FF2B5EF4-FFF2-40B4-BE49-F238E27FC236}">
                <a16:creationId xmlns:a16="http://schemas.microsoft.com/office/drawing/2014/main" xmlns=""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xmlns=""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xmlns=""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xmlns=""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5/14/2025</a:t>
            </a:fld>
            <a:endParaRPr lang="en-US"/>
          </a:p>
        </p:txBody>
      </p:sp>
      <p:sp>
        <p:nvSpPr>
          <p:cNvPr id="5" name="Footer Placeholder 4">
            <a:extLst>
              <a:ext uri="{FF2B5EF4-FFF2-40B4-BE49-F238E27FC236}">
                <a16:creationId xmlns:a16="http://schemas.microsoft.com/office/drawing/2014/main" xmlns=""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5/14/2025</a:t>
            </a:fld>
            <a:endParaRPr lang="en-US"/>
          </a:p>
        </p:txBody>
      </p:sp>
      <p:sp>
        <p:nvSpPr>
          <p:cNvPr id="5" name="Footer Placeholder 4">
            <a:extLst>
              <a:ext uri="{FF2B5EF4-FFF2-40B4-BE49-F238E27FC236}">
                <a16:creationId xmlns:a16="http://schemas.microsoft.com/office/drawing/2014/main" xmlns=""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5/14/2025</a:t>
            </a:fld>
            <a:endParaRPr lang="en-US"/>
          </a:p>
        </p:txBody>
      </p:sp>
      <p:sp>
        <p:nvSpPr>
          <p:cNvPr id="5" name="Footer Placeholder 4">
            <a:extLst>
              <a:ext uri="{FF2B5EF4-FFF2-40B4-BE49-F238E27FC236}">
                <a16:creationId xmlns:a16="http://schemas.microsoft.com/office/drawing/2014/main" xmlns=""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5/14/2025</a:t>
            </a:fld>
            <a:endParaRPr lang="en-US"/>
          </a:p>
        </p:txBody>
      </p:sp>
      <p:sp>
        <p:nvSpPr>
          <p:cNvPr id="5" name="Footer Placeholder 4">
            <a:extLst>
              <a:ext uri="{FF2B5EF4-FFF2-40B4-BE49-F238E27FC236}">
                <a16:creationId xmlns:a16="http://schemas.microsoft.com/office/drawing/2014/main" xmlns=""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5/14/2025</a:t>
            </a:fld>
            <a:endParaRPr lang="en-US"/>
          </a:p>
        </p:txBody>
      </p:sp>
      <p:sp>
        <p:nvSpPr>
          <p:cNvPr id="5" name="Footer Placeholder 4">
            <a:extLst>
              <a:ext uri="{FF2B5EF4-FFF2-40B4-BE49-F238E27FC236}">
                <a16:creationId xmlns:a16="http://schemas.microsoft.com/office/drawing/2014/main" xmlns=""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xmlns=""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5/14/2025</a:t>
            </a:fld>
            <a:endParaRPr lang="en-US"/>
          </a:p>
        </p:txBody>
      </p:sp>
      <p:sp>
        <p:nvSpPr>
          <p:cNvPr id="6" name="Footer Placeholder 4">
            <a:extLst>
              <a:ext uri="{FF2B5EF4-FFF2-40B4-BE49-F238E27FC236}">
                <a16:creationId xmlns:a16="http://schemas.microsoft.com/office/drawing/2014/main" xmlns=""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xmlns=""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5/14/2025</a:t>
            </a:fld>
            <a:endParaRPr lang="en-US"/>
          </a:p>
        </p:txBody>
      </p:sp>
      <p:sp>
        <p:nvSpPr>
          <p:cNvPr id="8" name="Footer Placeholder 4">
            <a:extLst>
              <a:ext uri="{FF2B5EF4-FFF2-40B4-BE49-F238E27FC236}">
                <a16:creationId xmlns:a16="http://schemas.microsoft.com/office/drawing/2014/main" xmlns=""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xmlns=""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xmlns=""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5/14/2025</a:t>
            </a:fld>
            <a:endParaRPr lang="en-US"/>
          </a:p>
        </p:txBody>
      </p:sp>
      <p:sp>
        <p:nvSpPr>
          <p:cNvPr id="4" name="Footer Placeholder 4">
            <a:extLst>
              <a:ext uri="{FF2B5EF4-FFF2-40B4-BE49-F238E27FC236}">
                <a16:creationId xmlns:a16="http://schemas.microsoft.com/office/drawing/2014/main" xmlns=""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xmlns=""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5/14/2025</a:t>
            </a:fld>
            <a:endParaRPr lang="en-US"/>
          </a:p>
        </p:txBody>
      </p:sp>
      <p:sp>
        <p:nvSpPr>
          <p:cNvPr id="3" name="Footer Placeholder 4">
            <a:extLst>
              <a:ext uri="{FF2B5EF4-FFF2-40B4-BE49-F238E27FC236}">
                <a16:creationId xmlns:a16="http://schemas.microsoft.com/office/drawing/2014/main" xmlns=""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xmlns=""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xmlns=""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5/14/2025</a:t>
            </a:fld>
            <a:endParaRPr lang="en-US"/>
          </a:p>
        </p:txBody>
      </p:sp>
      <p:sp>
        <p:nvSpPr>
          <p:cNvPr id="6" name="Footer Placeholder 4">
            <a:extLst>
              <a:ext uri="{FF2B5EF4-FFF2-40B4-BE49-F238E27FC236}">
                <a16:creationId xmlns:a16="http://schemas.microsoft.com/office/drawing/2014/main" xmlns=""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xmlns=""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5/14/2025</a:t>
            </a:fld>
            <a:endParaRPr lang="en-US"/>
          </a:p>
        </p:txBody>
      </p:sp>
      <p:sp>
        <p:nvSpPr>
          <p:cNvPr id="6" name="Footer Placeholder 4">
            <a:extLst>
              <a:ext uri="{FF2B5EF4-FFF2-40B4-BE49-F238E27FC236}">
                <a16:creationId xmlns:a16="http://schemas.microsoft.com/office/drawing/2014/main" xmlns=""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xmlns=""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xmlns=""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xmlns=""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5/14/2025</a:t>
            </a:fld>
            <a:endParaRPr lang="en-US"/>
          </a:p>
        </p:txBody>
      </p:sp>
      <p:sp>
        <p:nvSpPr>
          <p:cNvPr id="5" name="Footer Placeholder 4">
            <a:extLst>
              <a:ext uri="{FF2B5EF4-FFF2-40B4-BE49-F238E27FC236}">
                <a16:creationId xmlns:a16="http://schemas.microsoft.com/office/drawing/2014/main" xmlns=""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xmlns=""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xmlns=""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arxiv.org/abs/1906.0734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400"/>
              </a:spcBef>
              <a:spcAft>
                <a:spcPts val="0"/>
              </a:spcAft>
              <a:buClr>
                <a:srgbClr val="17365D"/>
              </a:buClr>
              <a:buSzPts val="2000"/>
              <a:buFont typeface="Arial"/>
              <a:buNone/>
            </a:pPr>
            <a:r>
              <a:rPr lang="en-US" sz="2400" b="1" dirty="0" err="1" smtClean="0">
                <a:solidFill>
                  <a:srgbClr val="17365D"/>
                </a:solidFill>
                <a:latin typeface="Cambria" panose="02040503050406030204" pitchFamily="18" charset="0"/>
                <a:ea typeface="Cambria" panose="02040503050406030204" pitchFamily="18" charset="0"/>
                <a:cs typeface="Verdana"/>
                <a:sym typeface="Verdana"/>
              </a:rPr>
              <a:t>Mr.Tanveer</a:t>
            </a:r>
            <a:r>
              <a:rPr lang="en-US" sz="2400" b="1" dirty="0" smtClean="0">
                <a:solidFill>
                  <a:srgbClr val="17365D"/>
                </a:solidFill>
                <a:latin typeface="Cambria" panose="02040503050406030204" pitchFamily="18" charset="0"/>
                <a:ea typeface="Cambria" panose="02040503050406030204" pitchFamily="18" charset="0"/>
                <a:cs typeface="Verdana"/>
                <a:sym typeface="Verdana"/>
              </a:rPr>
              <a:t> Ahmed</a:t>
            </a:r>
          </a:p>
          <a:p>
            <a:pPr marL="0" marR="0" lvl="0" indent="0" algn="ctr" rtl="0">
              <a:spcBef>
                <a:spcPts val="400"/>
              </a:spcBef>
              <a:spcAft>
                <a:spcPts val="0"/>
              </a:spcAft>
              <a:buClr>
                <a:srgbClr val="17365D"/>
              </a:buClr>
              <a:buSzPts val="2000"/>
              <a:buFont typeface="Arial"/>
              <a:buNone/>
            </a:pPr>
            <a:r>
              <a:rPr lang="en-US"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Assistant </a:t>
            </a: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CSE-IOT</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S P ANANDRAJ </a:t>
            </a:r>
          </a:p>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a:t>
            </a: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Coordinator: </a:t>
            </a:r>
            <a:r>
              <a:rPr lang="en-US" sz="2000" b="1" i="0" u="none" strike="noStrike" cap="none" dirty="0" err="1" smtClean="0">
                <a:solidFill>
                  <a:schemeClr val="accent1"/>
                </a:solidFill>
                <a:latin typeface="Cambria" panose="02040503050406030204" pitchFamily="18" charset="0"/>
                <a:ea typeface="Cambria" panose="02040503050406030204" pitchFamily="18" charset="0"/>
                <a:cs typeface="Verdana"/>
                <a:sym typeface="Verdana"/>
              </a:rPr>
              <a:t>Dr</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a:t>
            </a:r>
            <a:r>
              <a:rPr lang="en-US" sz="2000" b="1" i="0" u="none" strike="noStrike" cap="none" dirty="0" err="1" smtClean="0">
                <a:solidFill>
                  <a:schemeClr val="accent1"/>
                </a:solidFill>
                <a:latin typeface="Cambria" panose="02040503050406030204" pitchFamily="18" charset="0"/>
                <a:ea typeface="Cambria" panose="02040503050406030204" pitchFamily="18" charset="0"/>
                <a:cs typeface="Verdana"/>
                <a:sym typeface="Verdana"/>
              </a:rPr>
              <a:t>Sharmasth</a:t>
            </a: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 Vali Y </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0" y="-131674"/>
            <a:ext cx="10515600" cy="224139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r>
              <a:rPr lang="en-IN" dirty="0">
                <a:solidFill>
                  <a:srgbClr val="FF0000"/>
                </a:solidFill>
                <a:latin typeface="Times New Roman" panose="02020603050405020304" pitchFamily="18" charset="0"/>
                <a:cs typeface="Times New Roman" panose="02020603050405020304" pitchFamily="18" charset="0"/>
              </a:rPr>
              <a:t/>
            </a:r>
            <a:br>
              <a:rPr lang="en-IN" dirty="0">
                <a:solidFill>
                  <a:srgbClr val="FF0000"/>
                </a:solidFill>
                <a:latin typeface="Times New Roman" panose="02020603050405020304" pitchFamily="18" charset="0"/>
                <a:cs typeface="Times New Roman" panose="02020603050405020304" pitchFamily="18" charset="0"/>
              </a:rPr>
            </a:br>
            <a: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t>Review-1 </a:t>
            </a: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err="1"/>
              <a:t>DataInsightAI</a:t>
            </a:r>
            <a:r>
              <a:rPr lang="en-US" sz="2400" dirty="0"/>
              <a:t>: An Intelligent Natural Language to SQL Query Generation System</a:t>
            </a:r>
          </a:p>
          <a:p>
            <a:pPr algn="ct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509500472"/>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xmlns="" val="2689928737"/>
                    </a:ext>
                  </a:extLst>
                </a:gridCol>
                <a:gridCol w="3950282">
                  <a:extLst>
                    <a:ext uri="{9D8B030D-6E8A-4147-A177-3AD203B41FA5}">
                      <a16:colId xmlns:a16="http://schemas.microsoft.com/office/drawing/2014/main" xmlns=""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FATIMATHUL</a:t>
                      </a:r>
                      <a:r>
                        <a:rPr lang="en-US" baseline="0" dirty="0" smtClean="0">
                          <a:latin typeface="Cambria" panose="02040503050406030204" pitchFamily="18" charset="0"/>
                          <a:ea typeface="Cambria" panose="02040503050406030204" pitchFamily="18" charset="0"/>
                          <a:cs typeface="Times New Roman" panose="02020603050405020304" pitchFamily="18" charset="0"/>
                        </a:rPr>
                        <a:t> SHAHANA</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xmlns=""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20211CIT0131</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xmlns=""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8CIT-02</a:t>
                      </a:r>
                    </a:p>
                  </a:txBody>
                  <a:tcPr/>
                </a:tc>
                <a:extLst>
                  <a:ext uri="{0D108BD9-81ED-4DB2-BD59-A6C34878D82A}">
                    <a16:rowId xmlns:a16="http://schemas.microsoft.com/office/drawing/2014/main" xmlns=""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xmlns=""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564" y="1"/>
            <a:ext cx="10550236" cy="932872"/>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Impact and Advantages of Proposed Work</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665018"/>
            <a:ext cx="10820400" cy="6056457"/>
          </a:xfrm>
        </p:spPr>
        <p:txBody>
          <a:bodyPr/>
          <a:lstStyle/>
          <a:p>
            <a:r>
              <a:rPr lang="en-US" b="1" dirty="0" smtClean="0">
                <a:latin typeface="Times New Roman" panose="02020603050405020304" pitchFamily="18" charset="0"/>
                <a:cs typeface="Times New Roman" panose="02020603050405020304" pitchFamily="18" charset="0"/>
              </a:rPr>
              <a:t>Impact</a:t>
            </a:r>
          </a:p>
          <a:p>
            <a:pPr lvl="1"/>
            <a:r>
              <a:rPr lang="en-US" b="1" dirty="0"/>
              <a:t>Enhanced Accessibility for Non-Technical Users</a:t>
            </a:r>
            <a:r>
              <a:rPr lang="en-US"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a:t>By enabling natural language queries, your project democratizes access to data, allowing non-technical users to extract insights without needing SQL expertise.</a:t>
            </a:r>
            <a:endParaRPr lang="en-US" dirty="0" smtClean="0">
              <a:latin typeface="Times New Roman" panose="02020603050405020304" pitchFamily="18" charset="0"/>
              <a:cs typeface="Times New Roman" panose="02020603050405020304" pitchFamily="18" charset="0"/>
            </a:endParaRPr>
          </a:p>
          <a:p>
            <a:pPr lvl="1"/>
            <a:r>
              <a:rPr lang="en-US" b="1" dirty="0"/>
              <a:t>Increased Efficiency and </a:t>
            </a:r>
            <a:r>
              <a:rPr lang="en-US" b="1" dirty="0" err="1" smtClean="0"/>
              <a:t>Speed</a:t>
            </a:r>
            <a:r>
              <a:rPr lang="en-US" dirty="0" err="1"/>
              <a:t>With</a:t>
            </a:r>
            <a:r>
              <a:rPr lang="en-US" dirty="0"/>
              <a:t> real-time natural language querying and automated SQL generation, the system streamlines the process of data retrieval. </a:t>
            </a:r>
            <a:endParaRPr lang="en-US" sz="1600"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Advantages</a:t>
            </a:r>
          </a:p>
          <a:p>
            <a:pPr lvl="1"/>
            <a:r>
              <a:rPr lang="en-US" b="1" dirty="0"/>
              <a:t>User-Friendly </a:t>
            </a:r>
            <a:r>
              <a:rPr lang="en-US" b="1" dirty="0" err="1" smtClean="0"/>
              <a:t>Interface</a:t>
            </a:r>
            <a:r>
              <a:rPr lang="en-US" dirty="0" err="1"/>
              <a:t>The</a:t>
            </a:r>
            <a:r>
              <a:rPr lang="en-US" dirty="0"/>
              <a:t> system enables non-technical users to interact with complex databases using simple, natural language. </a:t>
            </a:r>
            <a:endParaRPr lang="en-US" dirty="0" smtClean="0"/>
          </a:p>
          <a:p>
            <a:pPr lvl="1"/>
            <a:r>
              <a:rPr lang="en-US" b="1" dirty="0"/>
              <a:t>Real-Time Data Access</a:t>
            </a:r>
            <a:r>
              <a:rPr lang="en-US" dirty="0"/>
              <a:t>:</a:t>
            </a:r>
            <a:r>
              <a:rPr lang="en-US" dirty="0" smtClean="0"/>
              <a:t>– </a:t>
            </a:r>
            <a:r>
              <a:rPr lang="en-US" dirty="0"/>
              <a:t>y leveraging </a:t>
            </a:r>
            <a:r>
              <a:rPr lang="en-US" dirty="0" err="1"/>
              <a:t>FastAPI</a:t>
            </a:r>
            <a:r>
              <a:rPr lang="en-US" dirty="0"/>
              <a:t> and integrating with </a:t>
            </a:r>
            <a:r>
              <a:rPr lang="en-US" dirty="0" err="1"/>
              <a:t>OpenAI’s</a:t>
            </a:r>
            <a:r>
              <a:rPr lang="en-US" dirty="0"/>
              <a:t> Assistants API, the system provides real-time responses, allowing users to quickly access and analyze data as queries are </a:t>
            </a:r>
            <a:r>
              <a:rPr lang="en-US" dirty="0" smtClean="0"/>
              <a:t>made</a:t>
            </a:r>
            <a:r>
              <a:rPr lang="en-US" dirty="0"/>
              <a:t>.</a:t>
            </a:r>
            <a:endParaRPr lang="en-US" dirty="0" smtClean="0"/>
          </a:p>
          <a:p>
            <a:pPr lvl="1"/>
            <a:r>
              <a:rPr lang="en-US" b="1" dirty="0"/>
              <a:t>Increased Productivity</a:t>
            </a:r>
            <a:r>
              <a:rPr lang="en-US" dirty="0"/>
              <a:t>:</a:t>
            </a:r>
            <a:r>
              <a:rPr lang="en-US" dirty="0" smtClean="0">
                <a:latin typeface="Times New Roman" panose="02020603050405020304" pitchFamily="18" charset="0"/>
                <a:cs typeface="Times New Roman" panose="02020603050405020304" pitchFamily="18" charset="0"/>
              </a:rPr>
              <a:t>– </a:t>
            </a:r>
            <a:r>
              <a:rPr lang="en-US" dirty="0"/>
              <a:t>Automating the SQL query generation process removes the need for manual query writing, saving time and reducing the risk of errors.</a:t>
            </a:r>
            <a:endParaRPr lang="en-US"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073" y="365125"/>
            <a:ext cx="10725727" cy="818793"/>
          </a:xfrm>
        </p:spPr>
        <p:txBody>
          <a:bodyPr/>
          <a:lstStyle/>
          <a:p>
            <a:r>
              <a:rPr lang="en-US" b="1" dirty="0">
                <a:solidFill>
                  <a:srgbClr val="0070C0"/>
                </a:solidFill>
                <a:latin typeface="Times New Roman" panose="02020603050405020304" pitchFamily="18" charset="0"/>
                <a:cs typeface="Times New Roman" panose="02020603050405020304" pitchFamily="18" charset="0"/>
              </a:rPr>
              <a:t>Timeline Gantt Chart</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8583" y="1273535"/>
            <a:ext cx="3456796" cy="4351338"/>
          </a:xfrm>
        </p:spPr>
      </p:pic>
    </p:spTree>
    <p:extLst>
      <p:ext uri="{BB962C8B-B14F-4D97-AF65-F5344CB8AC3E}">
        <p14:creationId xmlns:p14="http://schemas.microsoft.com/office/powerpoint/2010/main" val="578009275"/>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REFERENCES</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
        <p:nvSpPr>
          <p:cNvPr id="3" name="Content Placeholder 2"/>
          <p:cNvSpPr>
            <a:spLocks noGrp="1"/>
          </p:cNvSpPr>
          <p:nvPr>
            <p:ph idx="1"/>
          </p:nvPr>
        </p:nvSpPr>
        <p:spPr>
          <a:xfrm>
            <a:off x="492028" y="1213697"/>
            <a:ext cx="10515600" cy="4351338"/>
          </a:xfrm>
        </p:spPr>
        <p:txBody>
          <a:bodyPr/>
          <a:lstStyle/>
          <a:p>
            <a:pPr lvl="0"/>
            <a:r>
              <a:rPr lang="en-US" dirty="0"/>
              <a:t>Next-Generation Database Interfaces: A Survey of LLM-based Text-to-SQL </a:t>
            </a:r>
            <a:r>
              <a:rPr lang="en-US" dirty="0" smtClean="0"/>
              <a:t>by </a:t>
            </a:r>
            <a:r>
              <a:rPr lang="en-US" dirty="0" err="1" smtClean="0"/>
              <a:t>Zijin</a:t>
            </a:r>
            <a:r>
              <a:rPr lang="en-US" dirty="0" smtClean="0"/>
              <a:t> </a:t>
            </a:r>
            <a:r>
              <a:rPr lang="en-US" dirty="0"/>
              <a:t>Hong , ,Zheng Yuan, </a:t>
            </a:r>
            <a:r>
              <a:rPr lang="en-US" dirty="0" err="1"/>
              <a:t>Qinggang</a:t>
            </a:r>
            <a:r>
              <a:rPr lang="en-US" dirty="0"/>
              <a:t> Zhang, </a:t>
            </a:r>
            <a:r>
              <a:rPr lang="en-US" dirty="0" err="1"/>
              <a:t>Hao</a:t>
            </a:r>
            <a:r>
              <a:rPr lang="en-US" dirty="0"/>
              <a:t> Chen, </a:t>
            </a:r>
            <a:r>
              <a:rPr lang="en-US" dirty="0" err="1"/>
              <a:t>Junnan</a:t>
            </a:r>
            <a:r>
              <a:rPr lang="en-US" dirty="0"/>
              <a:t> Don,  </a:t>
            </a:r>
            <a:r>
              <a:rPr lang="en-US" dirty="0" err="1"/>
              <a:t>Feiran</a:t>
            </a:r>
            <a:r>
              <a:rPr lang="en-US" dirty="0"/>
              <a:t> Huang,  Xiao Huang</a:t>
            </a:r>
          </a:p>
          <a:p>
            <a:pPr lvl="0"/>
            <a:r>
              <a:rPr lang="en-US" dirty="0"/>
              <a:t>Text2SQL is Not Enough: Unifying AI and Databases with TAG by </a:t>
            </a:r>
            <a:r>
              <a:rPr lang="en-US" dirty="0" err="1"/>
              <a:t>Asim</a:t>
            </a:r>
            <a:r>
              <a:rPr lang="en-US" dirty="0"/>
              <a:t> </a:t>
            </a:r>
            <a:r>
              <a:rPr lang="en-US" dirty="0" err="1"/>
              <a:t>Biswal</a:t>
            </a:r>
            <a:r>
              <a:rPr lang="en-US" dirty="0"/>
              <a:t>, Liana Patel, </a:t>
            </a:r>
            <a:r>
              <a:rPr lang="en-US" dirty="0" err="1"/>
              <a:t>Siddarth</a:t>
            </a:r>
            <a:r>
              <a:rPr lang="en-US" dirty="0"/>
              <a:t> </a:t>
            </a:r>
            <a:r>
              <a:rPr lang="en-US" dirty="0" err="1"/>
              <a:t>Jha</a:t>
            </a:r>
            <a:r>
              <a:rPr lang="en-US" dirty="0"/>
              <a:t>, </a:t>
            </a:r>
            <a:r>
              <a:rPr lang="en-US" dirty="0" err="1"/>
              <a:t>Amog</a:t>
            </a:r>
            <a:r>
              <a:rPr lang="en-US" dirty="0"/>
              <a:t> </a:t>
            </a:r>
            <a:r>
              <a:rPr lang="en-US" dirty="0" err="1"/>
              <a:t>Kamsetty</a:t>
            </a:r>
            <a:r>
              <a:rPr lang="en-US" dirty="0"/>
              <a:t>, Shu Liu, Joseph E. Gonzalez, Carlos </a:t>
            </a:r>
            <a:r>
              <a:rPr lang="en-US" dirty="0" err="1"/>
              <a:t>Guestrin</a:t>
            </a:r>
            <a:r>
              <a:rPr lang="en-US" dirty="0"/>
              <a:t>, and </a:t>
            </a:r>
            <a:r>
              <a:rPr lang="en-US" dirty="0" err="1"/>
              <a:t>Matei</a:t>
            </a:r>
            <a:r>
              <a:rPr lang="en-US" dirty="0"/>
              <a:t> </a:t>
            </a:r>
            <a:r>
              <a:rPr lang="en-US" dirty="0" err="1" smtClean="0"/>
              <a:t>Zaharia</a:t>
            </a:r>
            <a:endParaRPr lang="en-US" dirty="0"/>
          </a:p>
          <a:p>
            <a:pPr lvl="0"/>
            <a:r>
              <a:rPr lang="en-US" dirty="0"/>
              <a:t>Text2SQL Generation Based on Inverse Normalized Schema Linking by   Jun Tie, </a:t>
            </a:r>
            <a:r>
              <a:rPr lang="en-US" dirty="0" err="1"/>
              <a:t>Ziqi</a:t>
            </a:r>
            <a:r>
              <a:rPr lang="en-US" dirty="0"/>
              <a:t> Fan ,Chong Sun, Boer Zhu,  Lu </a:t>
            </a:r>
            <a:r>
              <a:rPr lang="en-US" dirty="0" smtClean="0"/>
              <a:t>Zheng</a:t>
            </a:r>
            <a:endParaRPr lang="en-US" dirty="0"/>
          </a:p>
          <a:p>
            <a:pPr lvl="0"/>
            <a:r>
              <a:rPr lang="en-US" dirty="0"/>
              <a:t>Enhancing Text2SQL Generation with Syntactic Information and Multi-task Learning by </a:t>
            </a:r>
            <a:r>
              <a:rPr lang="en-US" dirty="0" err="1"/>
              <a:t>Haochen</a:t>
            </a:r>
            <a:r>
              <a:rPr lang="en-US" dirty="0"/>
              <a:t> Li and </a:t>
            </a:r>
            <a:r>
              <a:rPr lang="en-US" dirty="0" err="1"/>
              <a:t>Minghua</a:t>
            </a:r>
            <a:r>
              <a:rPr lang="en-US" dirty="0"/>
              <a:t> </a:t>
            </a:r>
            <a:r>
              <a:rPr lang="en-US" dirty="0" err="1" smtClean="0"/>
              <a:t>Nuo</a:t>
            </a:r>
            <a:endParaRPr lang="en-US" dirty="0" smtClean="0"/>
          </a:p>
          <a:p>
            <a:pPr lvl="0"/>
            <a:r>
              <a:rPr lang="en-US" u="sng" dirty="0">
                <a:hlinkClick r:id="rId2"/>
              </a:rPr>
              <a:t>http://arxiv.org/abs/1906.07348</a:t>
            </a:r>
            <a:endParaRPr lang="en-US" dirty="0"/>
          </a:p>
          <a:p>
            <a:endParaRPr lang="en-US" dirty="0"/>
          </a:p>
          <a:p>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13</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2000" b="1" dirty="0" smtClean="0">
                <a:solidFill>
                  <a:srgbClr val="0070C0"/>
                </a:solidFill>
                <a:latin typeface="Times New Roman" panose="02020603050405020304" pitchFamily="18" charset="0"/>
                <a:cs typeface="Times New Roman" panose="02020603050405020304" pitchFamily="18" charset="0"/>
              </a:rPr>
              <a:t>Title</a:t>
            </a:r>
            <a:endParaRPr lang="en-US" sz="2000" b="1" dirty="0">
              <a:solidFill>
                <a:srgbClr val="0070C0"/>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Abstract</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Review of literature</a:t>
            </a: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Problem Identification, and formulation of problem </a:t>
            </a:r>
            <a:endParaRPr lang="en-IN" sz="2000" b="1" dirty="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Impact and advantages of the proposed work</a:t>
            </a: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ea typeface="Cambria" panose="02040503050406030204" pitchFamily="18" charset="0"/>
                <a:cs typeface="Times New Roman" panose="02020603050405020304" pitchFamily="18" charset="0"/>
              </a:rPr>
              <a:t>References</a:t>
            </a:r>
            <a:endParaRPr lang="en-US" sz="20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Abstract</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5062"/>
            <a:ext cx="10515600" cy="5010911"/>
          </a:xfrm>
        </p:spPr>
        <p:txBody>
          <a:bodyPr/>
          <a:lstStyle/>
          <a:p>
            <a:pPr marL="0" indent="0" algn="just">
              <a:buNone/>
            </a:pPr>
            <a:r>
              <a:rPr lang="en-US" dirty="0" smtClean="0"/>
              <a:t>The </a:t>
            </a:r>
            <a:r>
              <a:rPr lang="en-US" b="1" dirty="0" err="1"/>
              <a:t>DataInsights</a:t>
            </a:r>
            <a:r>
              <a:rPr lang="en-US" dirty="0"/>
              <a:t> project is a Natural Language Interface to Database (NLIDB) system designed to simplify data access and analysis for non-technical users. Built using </a:t>
            </a:r>
            <a:r>
              <a:rPr lang="en-US" b="1" dirty="0" err="1"/>
              <a:t>FastAPI</a:t>
            </a:r>
            <a:r>
              <a:rPr lang="en-US" dirty="0"/>
              <a:t>, it integrates </a:t>
            </a:r>
            <a:r>
              <a:rPr lang="en-US" b="1" dirty="0" err="1"/>
              <a:t>OpenAI's</a:t>
            </a:r>
            <a:r>
              <a:rPr lang="en-US" b="1" dirty="0"/>
              <a:t> Assistants API</a:t>
            </a:r>
            <a:r>
              <a:rPr lang="en-US" dirty="0"/>
              <a:t> to convert user-provided natural language queries into structured </a:t>
            </a:r>
            <a:r>
              <a:rPr lang="en-US" b="1" dirty="0"/>
              <a:t>SQL queries</a:t>
            </a:r>
            <a:r>
              <a:rPr lang="en-US" dirty="0"/>
              <a:t>, which are then executed on a </a:t>
            </a:r>
            <a:r>
              <a:rPr lang="en-US" b="1" dirty="0"/>
              <a:t>MySQL database</a:t>
            </a:r>
            <a:r>
              <a:rPr lang="en-US" dirty="0"/>
              <a:t>. The system supports real-time, interactive conversations by managing session-based threads and provides contextual follow-ups to enhance the querying experience</a:t>
            </a:r>
            <a:r>
              <a:rPr lang="en-US" dirty="0" smtClean="0"/>
              <a:t>.</a:t>
            </a:r>
          </a:p>
          <a:p>
            <a:pPr marL="0" indent="0" algn="just">
              <a:buNone/>
            </a:pPr>
            <a:r>
              <a:rPr lang="en-US" dirty="0"/>
              <a:t>This project demonstrates the potential of Generative AI to bridge the gap between complex data systems and everyday users, enabling quick decision-making and insightful business analysis through an intuitive web interface.</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763DFE-B32A-021D-AD55-1BCC478C993C}"/>
              </a:ext>
            </a:extLst>
          </p:cNvPr>
          <p:cNvSpPr>
            <a:spLocks noGrp="1"/>
          </p:cNvSpPr>
          <p:nvPr>
            <p:ph type="title"/>
          </p:nvPr>
        </p:nvSpPr>
        <p:spPr>
          <a:xfrm>
            <a:off x="329184" y="102413"/>
            <a:ext cx="11024615" cy="1345997"/>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Review of Literature</a:t>
            </a:r>
            <a:endParaRPr lang="en-IN" sz="3200" dirty="0"/>
          </a:p>
        </p:txBody>
      </p:sp>
      <p:sp>
        <p:nvSpPr>
          <p:cNvPr id="3" name="Content Placeholder 2">
            <a:extLst>
              <a:ext uri="{FF2B5EF4-FFF2-40B4-BE49-F238E27FC236}">
                <a16:creationId xmlns:a16="http://schemas.microsoft.com/office/drawing/2014/main" xmlns="" id="{99B0A622-2B1F-F419-1F46-55DFE68976E9}"/>
              </a:ext>
            </a:extLst>
          </p:cNvPr>
          <p:cNvSpPr>
            <a:spLocks noGrp="1"/>
          </p:cNvSpPr>
          <p:nvPr>
            <p:ph idx="1"/>
          </p:nvPr>
        </p:nvSpPr>
        <p:spPr>
          <a:xfrm>
            <a:off x="277978" y="1097280"/>
            <a:ext cx="11075822" cy="5079683"/>
          </a:xfrm>
        </p:spPr>
        <p:txBody>
          <a:bodyPr/>
          <a:lstStyle/>
          <a:p>
            <a:pPr marL="0" indent="0">
              <a:buNone/>
            </a:pPr>
            <a:endParaRPr lang="en-US" b="1" dirty="0"/>
          </a:p>
          <a:p>
            <a:r>
              <a:rPr lang="en-US" dirty="0"/>
              <a:t>” </a:t>
            </a:r>
            <a:r>
              <a:rPr lang="en-US" b="1" dirty="0"/>
              <a:t>Next-Generation Database Interfaces: A Survey of LLM-based Text-to-SQL</a:t>
            </a:r>
            <a:r>
              <a:rPr lang="en-US" b="1" dirty="0" smtClean="0"/>
              <a:t>”</a:t>
            </a:r>
          </a:p>
          <a:p>
            <a:pPr marL="0" indent="0">
              <a:buNone/>
            </a:pPr>
            <a:r>
              <a:rPr lang="en-US" dirty="0" smtClean="0"/>
              <a:t>– </a:t>
            </a:r>
            <a:r>
              <a:rPr lang="en-US" dirty="0" err="1"/>
              <a:t>Zijin</a:t>
            </a:r>
            <a:r>
              <a:rPr lang="en-US" dirty="0"/>
              <a:t> Hong , Zheng Yuan, </a:t>
            </a:r>
            <a:r>
              <a:rPr lang="en-US" dirty="0" err="1"/>
              <a:t>Qinggang</a:t>
            </a:r>
            <a:r>
              <a:rPr lang="en-US" dirty="0"/>
              <a:t> Zhang, </a:t>
            </a:r>
            <a:r>
              <a:rPr lang="en-US" dirty="0" err="1"/>
              <a:t>Hao</a:t>
            </a:r>
            <a:r>
              <a:rPr lang="en-US" dirty="0"/>
              <a:t> Chen, </a:t>
            </a:r>
            <a:r>
              <a:rPr lang="en-US" dirty="0" err="1"/>
              <a:t>Junnan</a:t>
            </a:r>
            <a:r>
              <a:rPr lang="en-US" dirty="0"/>
              <a:t> Don, </a:t>
            </a:r>
            <a:r>
              <a:rPr lang="en-US" dirty="0" err="1"/>
              <a:t>Feiran</a:t>
            </a:r>
            <a:r>
              <a:rPr lang="en-US" dirty="0"/>
              <a:t> Huang, Xiao </a:t>
            </a:r>
            <a:r>
              <a:rPr lang="en-US" dirty="0" smtClean="0"/>
              <a:t>Huang</a:t>
            </a:r>
          </a:p>
          <a:p>
            <a:pPr marL="0" indent="0">
              <a:buNone/>
            </a:pPr>
            <a:r>
              <a:rPr lang="en-US" dirty="0" smtClean="0"/>
              <a:t>provides </a:t>
            </a:r>
            <a:r>
              <a:rPr lang="en-US" dirty="0"/>
              <a:t>a comprehensive overview of recent advancements in leveraging large language models (LLMs) for translating natural language into SQL queries. It effectively categorizes existing approaches, highlights key challenges like schema linking and generalization, and discusses future research directions in building robust NLIDB systems</a:t>
            </a:r>
            <a:r>
              <a:rPr lang="en-US" dirty="0" smtClean="0"/>
              <a:t>.</a:t>
            </a:r>
          </a:p>
        </p:txBody>
      </p:sp>
      <p:sp>
        <p:nvSpPr>
          <p:cNvPr id="4" name="Slide Number Placeholder 3">
            <a:extLst>
              <a:ext uri="{FF2B5EF4-FFF2-40B4-BE49-F238E27FC236}">
                <a16:creationId xmlns:a16="http://schemas.microsoft.com/office/drawing/2014/main" xmlns="" id="{B808B4FF-C22E-4BDC-C1DE-A4A1DBE3C660}"/>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833696044"/>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“Text2SQL is Not Enough: Unifying AI and Databases with       TAG”</a:t>
            </a:r>
            <a:r>
              <a:rPr lang="en-US" dirty="0"/>
              <a:t> </a:t>
            </a:r>
          </a:p>
          <a:p>
            <a:pPr marL="0" indent="0">
              <a:buNone/>
            </a:pPr>
            <a:r>
              <a:rPr lang="en-US" dirty="0"/>
              <a:t>– </a:t>
            </a:r>
            <a:r>
              <a:rPr lang="en-US" dirty="0" err="1"/>
              <a:t>Asim</a:t>
            </a:r>
            <a:r>
              <a:rPr lang="en-US" dirty="0"/>
              <a:t> </a:t>
            </a:r>
            <a:r>
              <a:rPr lang="en-US" dirty="0" err="1"/>
              <a:t>Biswal</a:t>
            </a:r>
            <a:r>
              <a:rPr lang="en-US" dirty="0"/>
              <a:t>, Liana Patel, </a:t>
            </a:r>
            <a:r>
              <a:rPr lang="en-US" dirty="0" err="1"/>
              <a:t>Siddarth</a:t>
            </a:r>
            <a:r>
              <a:rPr lang="en-US" dirty="0"/>
              <a:t> </a:t>
            </a:r>
            <a:r>
              <a:rPr lang="en-US" dirty="0" err="1"/>
              <a:t>Jha</a:t>
            </a:r>
            <a:r>
              <a:rPr lang="en-US" dirty="0"/>
              <a:t>, </a:t>
            </a:r>
            <a:r>
              <a:rPr lang="en-US" dirty="0" err="1"/>
              <a:t>Amog</a:t>
            </a:r>
            <a:r>
              <a:rPr lang="en-US" dirty="0"/>
              <a:t> </a:t>
            </a:r>
            <a:r>
              <a:rPr lang="en-US" dirty="0" err="1"/>
              <a:t>Kamsetty</a:t>
            </a:r>
            <a:r>
              <a:rPr lang="en-US" dirty="0"/>
              <a:t>, Shu Liu, Joseph E. Gonzalez, Carlos </a:t>
            </a:r>
            <a:r>
              <a:rPr lang="en-US" dirty="0" err="1"/>
              <a:t>Guestrin</a:t>
            </a:r>
            <a:r>
              <a:rPr lang="en-US" dirty="0"/>
              <a:t>, and </a:t>
            </a:r>
            <a:r>
              <a:rPr lang="en-US" dirty="0" err="1"/>
              <a:t>Matei</a:t>
            </a:r>
            <a:r>
              <a:rPr lang="en-US" dirty="0"/>
              <a:t> </a:t>
            </a:r>
            <a:r>
              <a:rPr lang="en-US" dirty="0" err="1"/>
              <a:t>Zaharia</a:t>
            </a:r>
            <a:r>
              <a:rPr lang="en-US" dirty="0"/>
              <a:t> </a:t>
            </a:r>
          </a:p>
          <a:p>
            <a:pPr marL="0" indent="0">
              <a:buNone/>
            </a:pPr>
            <a:r>
              <a:rPr lang="en-US" dirty="0"/>
              <a:t>The paper </a:t>
            </a:r>
            <a:r>
              <a:rPr lang="en-US" dirty="0" smtClean="0"/>
              <a:t>introduces </a:t>
            </a:r>
            <a:r>
              <a:rPr lang="en-US" b="1" dirty="0"/>
              <a:t>TAG (Text-to-Anything with Guided execution)</a:t>
            </a:r>
            <a:r>
              <a:rPr lang="en-US" dirty="0"/>
              <a:t>, a novel framework that goes beyond traditional Text2SQL by supporting complex analytical workflows. It combines LLMs with database systems to generate executable code for diverse tasks, including visualization and multi-step reasoning. </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301596125"/>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307238" y="226770"/>
            <a:ext cx="10029139" cy="1265529"/>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Objectives</a:t>
            </a:r>
            <a:endParaRPr lang="en-US" sz="3200" dirty="0"/>
          </a:p>
        </p:txBody>
      </p:sp>
      <p:sp>
        <p:nvSpPr>
          <p:cNvPr id="4" name="Slide Number Placeholder 3"/>
          <p:cNvSpPr>
            <a:spLocks noGrp="1"/>
          </p:cNvSpPr>
          <p:nvPr>
            <p:ph type="sldNum" sz="quarter" idx="12"/>
          </p:nvPr>
        </p:nvSpPr>
        <p:spPr/>
        <p:txBody>
          <a:bodyPr/>
          <a:lstStyle/>
          <a:p>
            <a:pPr>
              <a:defRPr/>
            </a:pPr>
            <a:endParaRPr lang="en-US" altLang="en-US" dirty="0"/>
          </a:p>
        </p:txBody>
      </p:sp>
      <p:sp>
        <p:nvSpPr>
          <p:cNvPr id="5" name="Rectangle 1"/>
          <p:cNvSpPr>
            <a:spLocks noGrp="1" noChangeArrowheads="1"/>
          </p:cNvSpPr>
          <p:nvPr>
            <p:ph idx="1"/>
          </p:nvPr>
        </p:nvSpPr>
        <p:spPr bwMode="auto">
          <a:xfrm>
            <a:off x="307238" y="1323425"/>
            <a:ext cx="1115991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nSpc>
                <a:spcPct val="100000"/>
              </a:lnSpc>
              <a:spcBef>
                <a:spcPct val="0"/>
              </a:spcBef>
              <a:buFontTx/>
              <a:buChar char="•"/>
            </a:pPr>
            <a:r>
              <a:rPr lang="en-US" b="1" dirty="0" smtClean="0"/>
              <a:t>Enable </a:t>
            </a:r>
            <a:r>
              <a:rPr lang="en-US" b="1" dirty="0"/>
              <a:t>Natural Language Querying of </a:t>
            </a:r>
            <a:r>
              <a:rPr lang="en-US" b="1" dirty="0" smtClean="0"/>
              <a:t>Databases</a:t>
            </a:r>
            <a:endParaRPr kumimoji="0" lang="en-US" altLang="en-US" b="1" i="0" u="none" strike="noStrike" cap="none" normalizeH="0" baseline="0" dirty="0" smtClean="0">
              <a:ln>
                <a:noFill/>
              </a:ln>
              <a:solidFill>
                <a:schemeClr val="tx1"/>
              </a:solidFill>
              <a:effectLst/>
              <a:latin typeface="Arial" panose="020B0604020202020204" pitchFamily="34" charset="0"/>
            </a:endParaRPr>
          </a:p>
          <a:p>
            <a:pPr marL="0" lvl="0" indent="0">
              <a:lnSpc>
                <a:spcPct val="100000"/>
              </a:lnSpc>
              <a:spcBef>
                <a:spcPct val="0"/>
              </a:spcBef>
              <a:buFontTx/>
              <a:buChar char="•"/>
            </a:pPr>
            <a:r>
              <a:rPr lang="en-US" b="1" dirty="0"/>
              <a:t>Integrate Generative AI for Text-to-SQL </a:t>
            </a:r>
            <a:r>
              <a:rPr lang="en-US" b="1" dirty="0" smtClean="0"/>
              <a:t>Translation</a:t>
            </a:r>
            <a:endParaRPr kumimoji="0" lang="en-US" altLang="en-US" b="1" i="0" u="none" strike="noStrike" cap="none" normalizeH="0" baseline="0" dirty="0" smtClean="0">
              <a:ln>
                <a:noFill/>
              </a:ln>
              <a:solidFill>
                <a:schemeClr val="tx1"/>
              </a:solidFill>
              <a:effectLst/>
              <a:latin typeface="Arial" panose="020B0604020202020204" pitchFamily="34" charset="0"/>
            </a:endParaRPr>
          </a:p>
          <a:p>
            <a:pPr marL="0" lvl="0" indent="0">
              <a:lnSpc>
                <a:spcPct val="100000"/>
              </a:lnSpc>
              <a:spcBef>
                <a:spcPct val="0"/>
              </a:spcBef>
              <a:buFontTx/>
              <a:buChar char="•"/>
            </a:pPr>
            <a:r>
              <a:rPr lang="en-US" b="1" dirty="0"/>
              <a:t>Develop a </a:t>
            </a:r>
            <a:r>
              <a:rPr lang="en-US" b="1" dirty="0" err="1"/>
              <a:t>FastAPI</a:t>
            </a:r>
            <a:r>
              <a:rPr lang="en-US" b="1" dirty="0"/>
              <a:t>-Based Interface for </a:t>
            </a:r>
            <a:r>
              <a:rPr lang="en-US" b="1" dirty="0" smtClean="0"/>
              <a:t>Real-Time</a:t>
            </a:r>
            <a:r>
              <a:rPr kumimoji="0" lang="en-US" altLang="en-US" b="1" i="0" u="none" strike="noStrike" cap="none" normalizeH="0" baseline="0" dirty="0" smtClean="0">
                <a:ln>
                  <a:noFill/>
                </a:ln>
                <a:solidFill>
                  <a:schemeClr val="tx1"/>
                </a:solidFill>
                <a:effectLst/>
                <a:latin typeface="Arial" panose="020B0604020202020204" pitchFamily="34" charset="0"/>
              </a:rPr>
              <a:t>.</a:t>
            </a:r>
            <a:endParaRPr kumimoji="0" lang="en-US" altLang="en-US" b="1" i="0" u="none" strike="noStrike" cap="none" normalizeH="0" baseline="0" dirty="0" smtClean="0">
              <a:ln>
                <a:noFill/>
              </a:ln>
              <a:solidFill>
                <a:schemeClr val="tx1"/>
              </a:solidFill>
              <a:effectLst/>
              <a:latin typeface="Arial" panose="020B0604020202020204" pitchFamily="34" charset="0"/>
            </a:endParaRPr>
          </a:p>
          <a:p>
            <a:pPr marL="0" lvl="0" indent="0">
              <a:lnSpc>
                <a:spcPct val="100000"/>
              </a:lnSpc>
              <a:spcBef>
                <a:spcPct val="0"/>
              </a:spcBef>
              <a:buFontTx/>
              <a:buChar char="•"/>
            </a:pPr>
            <a:r>
              <a:rPr lang="en-US" b="1" dirty="0"/>
              <a:t>Ensure Data Integrity and Query </a:t>
            </a:r>
            <a:r>
              <a:rPr lang="en-US" b="1" dirty="0" smtClean="0"/>
              <a:t>Safety</a:t>
            </a:r>
            <a:endParaRPr kumimoji="0" lang="en-US" altLang="en-US"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8214103"/>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Problem Identification and Formulation</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6"/>
            <a:ext cx="10515600" cy="4058194"/>
          </a:xfrm>
        </p:spPr>
        <p:txBody>
          <a:bodyPr/>
          <a:lstStyle/>
          <a:p>
            <a:r>
              <a:rPr lang="en-US" b="1" dirty="0">
                <a:latin typeface="Times New Roman" panose="02020603050405020304" pitchFamily="18" charset="0"/>
                <a:cs typeface="Times New Roman" panose="02020603050405020304" pitchFamily="18" charset="0"/>
              </a:rPr>
              <a:t>Challenges in Traditional </a:t>
            </a:r>
            <a:r>
              <a:rPr lang="en-US" b="1" dirty="0" smtClean="0">
                <a:latin typeface="Times New Roman" panose="02020603050405020304" pitchFamily="18" charset="0"/>
                <a:cs typeface="Times New Roman" panose="02020603050405020304" pitchFamily="18" charset="0"/>
              </a:rPr>
              <a:t> database query System</a:t>
            </a:r>
            <a:endParaRPr lang="en-IN" dirty="0" smtClean="0">
              <a:latin typeface="Times New Roman" panose="02020603050405020304" pitchFamily="18" charset="0"/>
              <a:cs typeface="Times New Roman" panose="02020603050405020304" pitchFamily="18" charset="0"/>
            </a:endParaRPr>
          </a:p>
          <a:p>
            <a:pPr lvl="1"/>
            <a:r>
              <a:rPr lang="en-US" dirty="0"/>
              <a:t>SQL Expertise Requirement</a:t>
            </a:r>
            <a:endParaRPr lang="en-IN" dirty="0" smtClean="0">
              <a:latin typeface="Times New Roman" panose="02020603050405020304" pitchFamily="18" charset="0"/>
              <a:cs typeface="Times New Roman" panose="02020603050405020304" pitchFamily="18" charset="0"/>
            </a:endParaRPr>
          </a:p>
          <a:p>
            <a:pPr lvl="1"/>
            <a:r>
              <a:rPr lang="en-US" dirty="0"/>
              <a:t>Poor User Experience </a:t>
            </a:r>
            <a:endParaRPr lang="en-US" dirty="0" smtClean="0"/>
          </a:p>
          <a:p>
            <a:pPr lvl="1"/>
            <a:r>
              <a:rPr lang="en-US" dirty="0"/>
              <a:t>Limited Flexibility in </a:t>
            </a:r>
            <a:r>
              <a:rPr lang="en-US" dirty="0" smtClean="0"/>
              <a:t>Querying</a:t>
            </a:r>
            <a:endParaRPr lang="en-US" dirty="0"/>
          </a:p>
          <a:p>
            <a:pPr lvl="1"/>
            <a:r>
              <a:rPr lang="en-US" dirty="0"/>
              <a:t>Scalability and Personalization Issues</a:t>
            </a:r>
            <a:endParaRPr lang="en-IN"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Problem </a:t>
            </a:r>
            <a:r>
              <a:rPr lang="en-US" b="1" dirty="0">
                <a:latin typeface="Times New Roman" panose="02020603050405020304" pitchFamily="18" charset="0"/>
                <a:cs typeface="Times New Roman" panose="02020603050405020304" pitchFamily="18" charset="0"/>
              </a:rPr>
              <a:t>Statement</a:t>
            </a:r>
          </a:p>
          <a:p>
            <a:r>
              <a:rPr lang="en-US" sz="2400" i="1" dirty="0"/>
              <a:t>How can Generative AI and fine-tuned language models be utilized to enable users to query databases using natural language, generating accurate and context-aware SQL responses—thereby improving accessibility, reducing reliance on technical skills, and streamlining data-driven decision-making?</a:t>
            </a:r>
            <a:endParaRPr lang="en-IN"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Roadmap and Proposed Work</a:t>
            </a:r>
          </a:p>
        </p:txBody>
      </p:sp>
      <p:sp>
        <p:nvSpPr>
          <p:cNvPr id="3" name="Content Placeholder 2"/>
          <p:cNvSpPr>
            <a:spLocks noGrp="1"/>
          </p:cNvSpPr>
          <p:nvPr>
            <p:ph idx="1"/>
          </p:nvPr>
        </p:nvSpPr>
        <p:spPr>
          <a:xfrm>
            <a:off x="716280" y="1184365"/>
            <a:ext cx="9951720" cy="5537109"/>
          </a:xfrm>
        </p:spPr>
        <p:txBody>
          <a:bodyPr/>
          <a:lstStyle/>
          <a:p>
            <a:r>
              <a:rPr lang="en-IN" sz="2400" dirty="0" smtClean="0">
                <a:latin typeface="Times New Roman" panose="02020603050405020304" pitchFamily="18" charset="0"/>
                <a:cs typeface="Times New Roman" panose="02020603050405020304" pitchFamily="18" charset="0"/>
              </a:rPr>
              <a:t>ARTIFICIAL INTELLIGENCE AND MACHINE LEARNING</a:t>
            </a:r>
          </a:p>
          <a:p>
            <a:pPr marL="457200" lvl="1" indent="0">
              <a:buNone/>
            </a:pPr>
            <a:r>
              <a:rPr lang="en-IN" b="1" dirty="0">
                <a:latin typeface="Times New Roman" panose="02020603050405020304" pitchFamily="18" charset="0"/>
                <a:cs typeface="Times New Roman" panose="02020603050405020304" pitchFamily="18" charset="0"/>
              </a:rPr>
              <a:t>Technology </a:t>
            </a:r>
            <a:r>
              <a:rPr lang="en-IN" b="1" dirty="0" smtClean="0">
                <a:latin typeface="Times New Roman" panose="02020603050405020304" pitchFamily="18" charset="0"/>
                <a:cs typeface="Times New Roman" panose="02020603050405020304" pitchFamily="18" charset="0"/>
              </a:rPr>
              <a:t>Stack</a:t>
            </a:r>
            <a:endParaRPr lang="en-IN"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b="1" dirty="0" smtClean="0">
                <a:latin typeface="Times New Roman" panose="02020603050405020304" pitchFamily="18" charset="0"/>
                <a:cs typeface="Times New Roman" panose="02020603050405020304" pitchFamily="18" charset="0"/>
              </a:rPr>
              <a:t>Frontend                                                                     </a:t>
            </a:r>
          </a:p>
          <a:p>
            <a:pPr lvl="1">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HTML</a:t>
            </a:r>
            <a:endParaRPr lang="en-IN" sz="2000" dirty="0" smtClean="0">
              <a:latin typeface="Times New Roman" panose="02020603050405020304" pitchFamily="18" charset="0"/>
              <a:cs typeface="Times New Roman" panose="02020603050405020304" pitchFamily="18" charset="0"/>
            </a:endParaRPr>
          </a:p>
          <a:p>
            <a:pPr marL="857250" lvl="1" indent="-400050">
              <a:buFont typeface="+mj-lt"/>
              <a:buAutoNum type="romanLcPeriod"/>
            </a:pPr>
            <a:r>
              <a:rPr lang="en-IN" sz="2000" dirty="0" err="1" smtClean="0">
                <a:latin typeface="Times New Roman" panose="02020603050405020304" pitchFamily="18" charset="0"/>
                <a:cs typeface="Times New Roman" panose="02020603050405020304" pitchFamily="18" charset="0"/>
              </a:rPr>
              <a:t>JavaSCript</a:t>
            </a:r>
            <a:endParaRPr lang="en-IN" sz="20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b="1" dirty="0" smtClean="0">
                <a:latin typeface="Times New Roman" panose="02020603050405020304" pitchFamily="18" charset="0"/>
                <a:cs typeface="Times New Roman" panose="02020603050405020304" pitchFamily="18" charset="0"/>
              </a:rPr>
              <a:t>Backend</a:t>
            </a:r>
            <a:endParaRPr lang="en-IN" b="1" dirty="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FastAPI</a:t>
            </a:r>
            <a:endParaRPr lang="en-IN" sz="2000" dirty="0" smtClean="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sz="2000" dirty="0" err="1"/>
              <a:t>OpenAI</a:t>
            </a:r>
            <a:r>
              <a:rPr lang="en-US" sz="2000" dirty="0"/>
              <a:t> Assistants API </a:t>
            </a:r>
            <a:endParaRPr lang="en-US" sz="2000" dirty="0" smtClean="0"/>
          </a:p>
          <a:p>
            <a:pPr lvl="1">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Database</a:t>
            </a:r>
          </a:p>
          <a:p>
            <a:pPr marL="971550" lvl="1" indent="-514350">
              <a:buFont typeface="+mj-lt"/>
              <a:buAutoNum type="romanLcPeriod"/>
            </a:pPr>
            <a:r>
              <a:rPr lang="en-US" dirty="0"/>
              <a:t>MySQL </a:t>
            </a:r>
            <a:endParaRPr lang="en-IN"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sz="2400" b="1" dirty="0"/>
              <a:t>Development </a:t>
            </a:r>
            <a:r>
              <a:rPr lang="en-US" sz="2400" b="1" dirty="0" smtClean="0"/>
              <a:t>Tools – </a:t>
            </a:r>
            <a:r>
              <a:rPr lang="en-US" sz="2400" dirty="0" err="1" smtClean="0"/>
              <a:t>Python,Uvicorn,JSOn</a:t>
            </a:r>
            <a:endParaRPr lang="en-IN" sz="2400" dirty="0" smtClean="0">
              <a:latin typeface="Times New Roman" panose="02020603050405020304" pitchFamily="18" charset="0"/>
              <a:cs typeface="Times New Roman" panose="02020603050405020304" pitchFamily="18" charset="0"/>
            </a:endParaRPr>
          </a:p>
          <a:p>
            <a:pPr marL="971550" lvl="1" indent="-514350">
              <a:buFont typeface="+mj-lt"/>
              <a:buAutoNum type="romanLcPeriod" startAt="4"/>
            </a:pPr>
            <a:endParaRPr lang="en-IN" sz="1800" dirty="0" smtClean="0">
              <a:latin typeface="Times New Roman" panose="02020603050405020304" pitchFamily="18" charset="0"/>
              <a:cs typeface="Times New Roman" panose="02020603050405020304" pitchFamily="18" charset="0"/>
            </a:endParaRPr>
          </a:p>
          <a:p>
            <a:pPr marL="971550" lvl="1" indent="-514350">
              <a:buFont typeface="+mj-lt"/>
              <a:buAutoNum type="romanLcPeriod" startAt="4"/>
            </a:pPr>
            <a:endParaRPr lang="en-IN" sz="1800" dirty="0" smtClean="0">
              <a:latin typeface="Times New Roman" panose="02020603050405020304" pitchFamily="18" charset="0"/>
              <a:cs typeface="Times New Roman" panose="02020603050405020304" pitchFamily="18" charset="0"/>
            </a:endParaRPr>
          </a:p>
          <a:p>
            <a:pPr lvl="1"/>
            <a:endParaRPr lang="en-IN" sz="1800" dirty="0" smtClean="0">
              <a:latin typeface="Times New Roman" panose="02020603050405020304" pitchFamily="18" charset="0"/>
              <a:cs typeface="Times New Roman" panose="02020603050405020304" pitchFamily="18" charset="0"/>
            </a:endParaRPr>
          </a:p>
          <a:p>
            <a:pPr lvl="1"/>
            <a:endParaRPr lang="en-IN" b="1" dirty="0" smtClean="0">
              <a:latin typeface="Times New Roman" panose="02020603050405020304" pitchFamily="18" charset="0"/>
              <a:cs typeface="Times New Roman" panose="02020603050405020304" pitchFamily="18" charset="0"/>
            </a:endParaRPr>
          </a:p>
          <a:p>
            <a:pPr lvl="1"/>
            <a:endParaRPr lang="en-IN" b="1" dirty="0" smtClean="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latin typeface="Times New Roman" panose="02020603050405020304" pitchFamily="18" charset="0"/>
                <a:cs typeface="Times New Roman" panose="02020603050405020304" pitchFamily="18" charset="0"/>
              </a:rPr>
              <a:t>Development Phases</a:t>
            </a:r>
          </a:p>
        </p:txBody>
      </p:sp>
      <p:sp>
        <p:nvSpPr>
          <p:cNvPr id="3" name="Content Placeholder 2"/>
          <p:cNvSpPr>
            <a:spLocks noGrp="1"/>
          </p:cNvSpPr>
          <p:nvPr>
            <p:ph idx="1"/>
          </p:nvPr>
        </p:nvSpPr>
        <p:spPr>
          <a:xfrm>
            <a:off x="838200" y="1184367"/>
            <a:ext cx="10515600" cy="4058194"/>
          </a:xfrm>
        </p:spPr>
        <p:txBody>
          <a:bodyPr/>
          <a:lstStyle/>
          <a:p>
            <a:r>
              <a:rPr lang="en-US" dirty="0"/>
              <a:t>Requirement Gathering &amp; System </a:t>
            </a:r>
            <a:r>
              <a:rPr lang="en-US" dirty="0" smtClean="0"/>
              <a:t>Design</a:t>
            </a:r>
          </a:p>
          <a:p>
            <a:r>
              <a:rPr lang="en-US" dirty="0"/>
              <a:t>Dataset Creation &amp; </a:t>
            </a:r>
            <a:r>
              <a:rPr lang="en-US" dirty="0" smtClean="0"/>
              <a:t>Setup</a:t>
            </a:r>
            <a:endParaRPr lang="en-US" dirty="0" smtClean="0">
              <a:latin typeface="Times New Roman" panose="02020603050405020304" pitchFamily="18" charset="0"/>
              <a:cs typeface="Times New Roman" panose="02020603050405020304" pitchFamily="18" charset="0"/>
            </a:endParaRPr>
          </a:p>
          <a:p>
            <a:r>
              <a:rPr lang="en-US" dirty="0"/>
              <a:t>API Development with </a:t>
            </a:r>
            <a:r>
              <a:rPr lang="en-US" dirty="0" err="1"/>
              <a:t>FastAPI</a:t>
            </a:r>
            <a:endParaRPr lang="en-US" dirty="0"/>
          </a:p>
          <a:p>
            <a:r>
              <a:rPr lang="en-US" dirty="0"/>
              <a:t>Integration with </a:t>
            </a:r>
            <a:r>
              <a:rPr lang="en-US" dirty="0" err="1"/>
              <a:t>OpenAI’s</a:t>
            </a:r>
            <a:r>
              <a:rPr lang="en-US" dirty="0"/>
              <a:t> Assistants </a:t>
            </a:r>
            <a:r>
              <a:rPr lang="en-US" dirty="0" smtClean="0"/>
              <a:t>API</a:t>
            </a:r>
          </a:p>
          <a:p>
            <a:r>
              <a:rPr lang="en-US" b="1" dirty="0" smtClean="0"/>
              <a:t> </a:t>
            </a:r>
            <a:r>
              <a:rPr lang="en-US" dirty="0"/>
              <a:t>Frontend </a:t>
            </a:r>
            <a:r>
              <a:rPr lang="en-US" dirty="0" smtClean="0"/>
              <a:t>Development</a:t>
            </a:r>
          </a:p>
          <a:p>
            <a:r>
              <a:rPr lang="en-US" dirty="0"/>
              <a:t>Testing &amp; </a:t>
            </a:r>
            <a:r>
              <a:rPr lang="en-US" dirty="0" smtClean="0"/>
              <a:t>Validation</a:t>
            </a:r>
          </a:p>
          <a:p>
            <a:r>
              <a:rPr lang="en-US" dirty="0"/>
              <a:t>Deployment &amp; Hosting</a:t>
            </a:r>
            <a:endParaRPr lang="en-US" b="1"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8110</TotalTime>
  <Words>787</Words>
  <Application>Microsoft Office PowerPoint</Application>
  <PresentationFormat>Widescreen</PresentationFormat>
  <Paragraphs>105</Paragraphs>
  <Slides>14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Cambria</vt:lpstr>
      <vt:lpstr>Tahoma</vt:lpstr>
      <vt:lpstr>Times New Roman</vt:lpstr>
      <vt:lpstr>Verdana</vt:lpstr>
      <vt:lpstr>Wingdings</vt:lpstr>
      <vt:lpstr>Office Theme</vt:lpstr>
      <vt:lpstr>PowerPoint Presentation</vt:lpstr>
      <vt:lpstr>Content</vt:lpstr>
      <vt:lpstr>Abstract</vt:lpstr>
      <vt:lpstr>Review of Literature</vt:lpstr>
      <vt:lpstr>PowerPoint Presentation</vt:lpstr>
      <vt:lpstr>Objectives</vt:lpstr>
      <vt:lpstr>Problem Identification and Formulation</vt:lpstr>
      <vt:lpstr>Roadmap and Proposed Work</vt:lpstr>
      <vt:lpstr>Development Phases</vt:lpstr>
      <vt:lpstr>Impact and Advantages of Proposed Work</vt:lpstr>
      <vt:lpstr>Timeline Gantt Chart</vt:lpstr>
      <vt:lpstr>REFERENCES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Microsoft account</cp:lastModifiedBy>
  <cp:revision>936</cp:revision>
  <cp:lastPrinted>2018-07-24T06:37:20Z</cp:lastPrinted>
  <dcterms:created xsi:type="dcterms:W3CDTF">2018-06-07T04:06:17Z</dcterms:created>
  <dcterms:modified xsi:type="dcterms:W3CDTF">2025-05-14T08:11:13Z</dcterms:modified>
</cp:coreProperties>
</file>