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8" r:id="rId3"/>
    <p:sldId id="257" r:id="rId4"/>
    <p:sldId id="259" r:id="rId5"/>
    <p:sldId id="260" r:id="rId6"/>
    <p:sldId id="261" r:id="rId7"/>
    <p:sldId id="267"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39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314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34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884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0758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176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697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94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20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5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6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400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63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21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51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623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47111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B44FE-29CA-408E-8595-AA6EA88E027A}"/>
              </a:ext>
            </a:extLst>
          </p:cNvPr>
          <p:cNvSpPr>
            <a:spLocks noGrp="1"/>
          </p:cNvSpPr>
          <p:nvPr>
            <p:ph type="ctrTitle"/>
          </p:nvPr>
        </p:nvSpPr>
        <p:spPr/>
        <p:txBody>
          <a:bodyPr/>
          <a:lstStyle/>
          <a:p>
            <a:r>
              <a:rPr lang="en-US" dirty="0"/>
              <a:t>Database Banking System</a:t>
            </a:r>
          </a:p>
        </p:txBody>
      </p:sp>
      <p:sp>
        <p:nvSpPr>
          <p:cNvPr id="3" name="Subtitle 2">
            <a:extLst>
              <a:ext uri="{FF2B5EF4-FFF2-40B4-BE49-F238E27FC236}">
                <a16:creationId xmlns:a16="http://schemas.microsoft.com/office/drawing/2014/main" xmlns="" id="{1927C612-D944-41BB-B72B-5922A8C6C103}"/>
              </a:ext>
            </a:extLst>
          </p:cNvPr>
          <p:cNvSpPr>
            <a:spLocks noGrp="1"/>
          </p:cNvSpPr>
          <p:nvPr>
            <p:ph type="subTitle" idx="1"/>
          </p:nvPr>
        </p:nvSpPr>
        <p:spPr/>
        <p:txBody>
          <a:bodyPr/>
          <a:lstStyle/>
          <a:p>
            <a:pPr algn="ctr"/>
            <a:r>
              <a:rPr lang="en-US" dirty="0"/>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no: CSE 3104</a:t>
            </a: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title: Database Lab</a:t>
            </a:r>
          </a:p>
          <a:p>
            <a:endParaRPr lang="en-US" dirty="0"/>
          </a:p>
        </p:txBody>
      </p:sp>
    </p:spTree>
    <p:extLst>
      <p:ext uri="{BB962C8B-B14F-4D97-AF65-F5344CB8AC3E}">
        <p14:creationId xmlns:p14="http://schemas.microsoft.com/office/powerpoint/2010/main" val="3506393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E333762A-EA62-4E08-AFEC-62841A568C04}"/>
              </a:ext>
            </a:extLst>
          </p:cNvPr>
          <p:cNvPicPr>
            <a:picLocks noGrp="1" noChangeAspect="1"/>
          </p:cNvPicPr>
          <p:nvPr>
            <p:ph sz="half" idx="1"/>
          </p:nvPr>
        </p:nvPicPr>
        <p:blipFill>
          <a:blip r:embed="rId2"/>
          <a:stretch>
            <a:fillRect/>
          </a:stretch>
        </p:blipFill>
        <p:spPr>
          <a:xfrm>
            <a:off x="1695450" y="504825"/>
            <a:ext cx="4238625" cy="555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Content Placeholder 7">
            <a:extLst>
              <a:ext uri="{FF2B5EF4-FFF2-40B4-BE49-F238E27FC236}">
                <a16:creationId xmlns:a16="http://schemas.microsoft.com/office/drawing/2014/main" xmlns="" id="{13060B1A-2E5C-4C08-9CDA-0EF5C90991A6}"/>
              </a:ext>
            </a:extLst>
          </p:cNvPr>
          <p:cNvPicPr>
            <a:picLocks noGrp="1" noChangeAspect="1"/>
          </p:cNvPicPr>
          <p:nvPr>
            <p:ph sz="half" idx="2"/>
          </p:nvPr>
        </p:nvPicPr>
        <p:blipFill>
          <a:blip r:embed="rId3"/>
          <a:stretch>
            <a:fillRect/>
          </a:stretch>
        </p:blipFill>
        <p:spPr>
          <a:xfrm>
            <a:off x="6810375" y="504826"/>
            <a:ext cx="4694238" cy="5648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058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F8005A4A-C53F-4EB1-BA65-E48047B50545}"/>
              </a:ext>
            </a:extLst>
          </p:cNvPr>
          <p:cNvPicPr>
            <a:picLocks noGrp="1" noChangeAspect="1"/>
          </p:cNvPicPr>
          <p:nvPr>
            <p:ph sz="half" idx="1"/>
          </p:nvPr>
        </p:nvPicPr>
        <p:blipFill>
          <a:blip r:embed="rId2"/>
          <a:stretch>
            <a:fillRect/>
          </a:stretch>
        </p:blipFill>
        <p:spPr>
          <a:xfrm>
            <a:off x="1828801" y="552450"/>
            <a:ext cx="4610099" cy="5724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a:extLst>
              <a:ext uri="{FF2B5EF4-FFF2-40B4-BE49-F238E27FC236}">
                <a16:creationId xmlns:a16="http://schemas.microsoft.com/office/drawing/2014/main" xmlns="" id="{34527641-4973-4F06-BBAE-C09A20580524}"/>
              </a:ext>
            </a:extLst>
          </p:cNvPr>
          <p:cNvPicPr>
            <a:picLocks noGrp="1" noChangeAspect="1"/>
          </p:cNvPicPr>
          <p:nvPr>
            <p:ph sz="half" idx="2"/>
          </p:nvPr>
        </p:nvPicPr>
        <p:blipFill>
          <a:blip r:embed="rId3"/>
          <a:stretch>
            <a:fillRect/>
          </a:stretch>
        </p:blipFill>
        <p:spPr>
          <a:xfrm>
            <a:off x="7096125" y="619124"/>
            <a:ext cx="4313238" cy="551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618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EA65B-A83D-4408-942D-E4B8722B21D8}"/>
              </a:ext>
            </a:extLst>
          </p:cNvPr>
          <p:cNvSpPr>
            <a:spLocks noGrp="1"/>
          </p:cNvSpPr>
          <p:nvPr>
            <p:ph type="title"/>
          </p:nvPr>
        </p:nvSpPr>
        <p:spPr/>
        <p:txBody>
          <a:bodyPr/>
          <a:lstStyle/>
          <a:p>
            <a:pPr algn="ctr"/>
            <a:r>
              <a:rPr lang="en-US" dirty="0"/>
              <a:t>Database Lab</a:t>
            </a:r>
            <a:br>
              <a:rPr lang="en-US" dirty="0"/>
            </a:br>
            <a:r>
              <a:rPr lang="en-US" dirty="0"/>
              <a:t>CSE 3104</a:t>
            </a:r>
          </a:p>
        </p:txBody>
      </p:sp>
      <p:sp>
        <p:nvSpPr>
          <p:cNvPr id="3" name="Content Placeholder 2">
            <a:extLst>
              <a:ext uri="{FF2B5EF4-FFF2-40B4-BE49-F238E27FC236}">
                <a16:creationId xmlns:a16="http://schemas.microsoft.com/office/drawing/2014/main" xmlns="" id="{F6B1D6A5-7A49-48F5-B89E-97FDCFBF28F1}"/>
              </a:ext>
            </a:extLst>
          </p:cNvPr>
          <p:cNvSpPr>
            <a:spLocks noGrp="1"/>
          </p:cNvSpPr>
          <p:nvPr>
            <p:ph sz="half" idx="1"/>
          </p:nvPr>
        </p:nvSpPr>
        <p:spPr>
          <a:xfrm>
            <a:off x="2589212" y="2133600"/>
            <a:ext cx="4313864" cy="3777622"/>
          </a:xfrm>
        </p:spPr>
        <p:txBody>
          <a:bodyPr>
            <a:normAutofit/>
          </a:bodyPr>
          <a:lstStyle/>
          <a:p>
            <a:r>
              <a:rPr lang="en-US" sz="2000" dirty="0">
                <a:latin typeface="Times New Roman" panose="02020603050405020304" pitchFamily="18" charset="0"/>
                <a:cs typeface="Times New Roman" panose="02020603050405020304" pitchFamily="18" charset="0"/>
              </a:rPr>
              <a:t>Submitted to</a:t>
            </a:r>
          </a:p>
          <a:p>
            <a:r>
              <a:rPr lang="en-US" sz="2000" dirty="0" err="1" smtClean="0">
                <a:latin typeface="Times New Roman" panose="02020603050405020304" pitchFamily="18" charset="0"/>
                <a:cs typeface="Times New Roman" panose="02020603050405020304" pitchFamily="18" charset="0"/>
              </a:rPr>
              <a:t>Mr.Nazmus</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Sakib</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Mr. Mir </a:t>
            </a:r>
            <a:r>
              <a:rPr lang="en-US" sz="2000" dirty="0" err="1" smtClean="0">
                <a:latin typeface="Times New Roman" panose="02020603050405020304" pitchFamily="18" charset="0"/>
                <a:cs typeface="Times New Roman" panose="02020603050405020304" pitchFamily="18" charset="0"/>
              </a:rPr>
              <a:t>Tafseer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Nayeem</a:t>
            </a:r>
            <a:endParaRPr lang="en-US"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E2245E34-0A02-49F5-BFB4-40CFF16810E7}"/>
              </a:ext>
            </a:extLst>
          </p:cNvPr>
          <p:cNvSpPr>
            <a:spLocks noGrp="1"/>
          </p:cNvSpPr>
          <p:nvPr>
            <p:ph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Submitted by</a:t>
            </a:r>
          </a:p>
          <a:p>
            <a:r>
              <a:rPr lang="en-US" sz="2000" dirty="0">
                <a:latin typeface="Times New Roman" panose="02020603050405020304" pitchFamily="18" charset="0"/>
                <a:cs typeface="Times New Roman" panose="02020603050405020304" pitchFamily="18" charset="0"/>
              </a:rPr>
              <a:t>Nusrat Jahan(16.01.04.047)</a:t>
            </a:r>
          </a:p>
          <a:p>
            <a:r>
              <a:rPr lang="en-US" sz="2000" dirty="0" err="1">
                <a:latin typeface="Times New Roman" panose="02020603050405020304" pitchFamily="18" charset="0"/>
                <a:cs typeface="Times New Roman" panose="02020603050405020304" pitchFamily="18" charset="0"/>
              </a:rPr>
              <a:t>Md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Rayhan</a:t>
            </a:r>
            <a:r>
              <a:rPr lang="en-US" sz="2000" dirty="0">
                <a:latin typeface="Times New Roman" panose="02020603050405020304" pitchFamily="18" charset="0"/>
                <a:cs typeface="Times New Roman" panose="02020603050405020304" pitchFamily="18" charset="0"/>
              </a:rPr>
              <a:t> Jonny(16.01.04.028)</a:t>
            </a:r>
          </a:p>
          <a:p>
            <a:r>
              <a:rPr lang="en-US" sz="2000" dirty="0" err="1">
                <a:latin typeface="Times New Roman" panose="02020603050405020304" pitchFamily="18" charset="0"/>
                <a:cs typeface="Times New Roman" panose="02020603050405020304" pitchFamily="18" charset="0"/>
              </a:rPr>
              <a:t>Shahana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Antora</a:t>
            </a:r>
            <a:r>
              <a:rPr lang="en-US" sz="2000" dirty="0">
                <a:latin typeface="Times New Roman" panose="02020603050405020304" pitchFamily="18" charset="0"/>
                <a:cs typeface="Times New Roman" panose="02020603050405020304" pitchFamily="18" charset="0"/>
              </a:rPr>
              <a:t>(16.01.04.032)</a:t>
            </a:r>
          </a:p>
        </p:txBody>
      </p:sp>
    </p:spTree>
    <p:extLst>
      <p:ext uri="{BB962C8B-B14F-4D97-AF65-F5344CB8AC3E}">
        <p14:creationId xmlns:p14="http://schemas.microsoft.com/office/powerpoint/2010/main" val="349747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A95728-23F8-42A2-AB6F-667821F83E08}"/>
              </a:ext>
            </a:extLst>
          </p:cNvPr>
          <p:cNvSpPr>
            <a:spLocks noGrp="1"/>
          </p:cNvSpPr>
          <p:nvPr>
            <p:ph type="title"/>
          </p:nvPr>
        </p:nvSpPr>
        <p:spPr>
          <a:xfrm>
            <a:off x="2592925" y="624110"/>
            <a:ext cx="8911687" cy="844472"/>
          </a:xfrm>
          <a:solidFill>
            <a:schemeClr val="accent1">
              <a:lumMod val="75000"/>
            </a:schemeClr>
          </a:solidFill>
          <a:effectLst>
            <a:glow rad="228600">
              <a:schemeClr val="accent1">
                <a:satMod val="175000"/>
                <a:alpha val="40000"/>
              </a:schemeClr>
            </a:glow>
          </a:effectLst>
        </p:spPr>
        <p:txBody>
          <a:bodyPr/>
          <a:lstStyle/>
          <a:p>
            <a:pPr algn="ctr"/>
            <a:r>
              <a:rPr lang="en-US" b="1" dirty="0"/>
              <a:t>Aim :</a:t>
            </a:r>
          </a:p>
        </p:txBody>
      </p:sp>
      <p:sp>
        <p:nvSpPr>
          <p:cNvPr id="3" name="Content Placeholder 2">
            <a:extLst>
              <a:ext uri="{FF2B5EF4-FFF2-40B4-BE49-F238E27FC236}">
                <a16:creationId xmlns:a16="http://schemas.microsoft.com/office/drawing/2014/main" xmlns="" id="{F3CC410F-4081-47E5-B58A-4F1EC3958F2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create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for solving financial applications of a customer in banking environment in order to nurture the needs of  an end banking user by providing various ways to perform banking tasks. Also to enable the user’s workspace to have additional functionalities which are not provided under a conventional banking software.</a:t>
            </a:r>
          </a:p>
        </p:txBody>
      </p:sp>
    </p:spTree>
    <p:extLst>
      <p:ext uri="{BB962C8B-B14F-4D97-AF65-F5344CB8AC3E}">
        <p14:creationId xmlns:p14="http://schemas.microsoft.com/office/powerpoint/2010/main" val="111395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FEC28-D36B-4A51-84E2-A1D47AD97387}"/>
              </a:ext>
            </a:extLst>
          </p:cNvPr>
          <p:cNvSpPr>
            <a:spLocks noGrp="1"/>
          </p:cNvSpPr>
          <p:nvPr>
            <p:ph type="title"/>
          </p:nvPr>
        </p:nvSpPr>
        <p:spPr>
          <a:xfrm>
            <a:off x="2592924" y="624110"/>
            <a:ext cx="8911687" cy="770581"/>
          </a:xfrm>
          <a:solidFill>
            <a:schemeClr val="accent2"/>
          </a:solidFill>
          <a:effectLst>
            <a:glow rad="228600">
              <a:schemeClr val="accent6">
                <a:satMod val="175000"/>
                <a:alpha val="40000"/>
              </a:schemeClr>
            </a:glow>
          </a:effectLst>
        </p:spPr>
        <p:txBody>
          <a:bodyPr/>
          <a:lstStyle/>
          <a:p>
            <a:pPr algn="ctr"/>
            <a:r>
              <a:rPr lang="en-US" b="1" dirty="0"/>
              <a:t>Problem Description:</a:t>
            </a:r>
          </a:p>
        </p:txBody>
      </p:sp>
      <p:sp>
        <p:nvSpPr>
          <p:cNvPr id="3" name="Content Placeholder 2">
            <a:extLst>
              <a:ext uri="{FF2B5EF4-FFF2-40B4-BE49-F238E27FC236}">
                <a16:creationId xmlns:a16="http://schemas.microsoft.com/office/drawing/2014/main" xmlns="" id="{B73B5E84-F611-44D5-980E-916058234076}"/>
              </a:ext>
            </a:extLst>
          </p:cNvPr>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The database Bank System is an application for maintaining a person’s account in a bank . The system provides the access to the customer to create an account, deposit/withdraw the cash from his account, also to view reports of all accounts present • The following presentation provides the specification for the system.</a:t>
            </a:r>
          </a:p>
        </p:txBody>
      </p:sp>
      <p:pic>
        <p:nvPicPr>
          <p:cNvPr id="6" name="Content Placeholder 5">
            <a:extLst>
              <a:ext uri="{FF2B5EF4-FFF2-40B4-BE49-F238E27FC236}">
                <a16:creationId xmlns:a16="http://schemas.microsoft.com/office/drawing/2014/main" xmlns="" id="{E5E472A2-74ED-4910-99CE-74605B7F142B}"/>
              </a:ext>
            </a:extLst>
          </p:cNvPr>
          <p:cNvPicPr>
            <a:picLocks noGrp="1" noChangeAspect="1"/>
          </p:cNvPicPr>
          <p:nvPr>
            <p:ph sz="half" idx="2"/>
          </p:nvPr>
        </p:nvPicPr>
        <p:blipFill>
          <a:blip r:embed="rId2"/>
          <a:stretch>
            <a:fillRect/>
          </a:stretch>
        </p:blipFill>
        <p:spPr>
          <a:xfrm>
            <a:off x="7760494" y="2649538"/>
            <a:ext cx="3175000" cy="2730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5460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68998-0876-4572-86AB-D373630C9877}"/>
              </a:ext>
            </a:extLst>
          </p:cNvPr>
          <p:cNvSpPr>
            <a:spLocks noGrp="1"/>
          </p:cNvSpPr>
          <p:nvPr>
            <p:ph type="title"/>
          </p:nvPr>
        </p:nvSpPr>
        <p:spPr>
          <a:xfrm>
            <a:off x="1952626" y="624110"/>
            <a:ext cx="9551986" cy="1280890"/>
          </a:xfrm>
          <a:noFill/>
        </p:spPr>
        <p:txBody>
          <a:bodyPr>
            <a:normAutofit/>
          </a:bodyPr>
          <a:lstStyle/>
          <a:p>
            <a:pPr algn="ctr"/>
            <a:r>
              <a:rPr lang="en-US" sz="2800" b="1" dirty="0"/>
              <a:t>System Requirements</a:t>
            </a:r>
            <a:r>
              <a:rPr lang="en-US" sz="2800" dirty="0"/>
              <a:t>:</a:t>
            </a:r>
          </a:p>
        </p:txBody>
      </p:sp>
      <p:sp>
        <p:nvSpPr>
          <p:cNvPr id="3" name="Text Placeholder 2">
            <a:extLst>
              <a:ext uri="{FF2B5EF4-FFF2-40B4-BE49-F238E27FC236}">
                <a16:creationId xmlns:a16="http://schemas.microsoft.com/office/drawing/2014/main" xmlns="" id="{FC2CB4FE-552A-4C83-891E-A0F87F010AF3}"/>
              </a:ext>
            </a:extLst>
          </p:cNvPr>
          <p:cNvSpPr>
            <a:spLocks noGrp="1"/>
          </p:cNvSpPr>
          <p:nvPr>
            <p:ph type="body" idx="1"/>
          </p:nvPr>
        </p:nvSpPr>
        <p:spPr>
          <a:xfrm>
            <a:off x="1376219" y="1366983"/>
            <a:ext cx="3343564" cy="538017"/>
          </a:xfrm>
          <a:solidFill>
            <a:schemeClr val="accent2">
              <a:lumMod val="50000"/>
            </a:schemeClr>
          </a:solidFill>
          <a:effectLst>
            <a:softEdge rad="127000"/>
          </a:effectLst>
        </p:spPr>
        <p:txBody>
          <a:bodyPr/>
          <a:lstStyle/>
          <a:p>
            <a:pPr algn="ctr"/>
            <a:r>
              <a:rPr lang="en-US" dirty="0"/>
              <a:t>Software-</a:t>
            </a:r>
          </a:p>
        </p:txBody>
      </p:sp>
      <p:pic>
        <p:nvPicPr>
          <p:cNvPr id="11" name="Content Placeholder 10">
            <a:extLst>
              <a:ext uri="{FF2B5EF4-FFF2-40B4-BE49-F238E27FC236}">
                <a16:creationId xmlns:a16="http://schemas.microsoft.com/office/drawing/2014/main" xmlns="" id="{2EAE18A4-2E77-45AB-84F5-55FC9F4156C2}"/>
              </a:ext>
            </a:extLst>
          </p:cNvPr>
          <p:cNvPicPr>
            <a:picLocks noGrp="1" noChangeAspect="1"/>
          </p:cNvPicPr>
          <p:nvPr>
            <p:ph sz="half" idx="2"/>
          </p:nvPr>
        </p:nvPicPr>
        <p:blipFill>
          <a:blip r:embed="rId2"/>
          <a:stretch>
            <a:fillRect/>
          </a:stretch>
        </p:blipFill>
        <p:spPr>
          <a:xfrm>
            <a:off x="1273609" y="2872222"/>
            <a:ext cx="3378200" cy="15498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 Placeholder 4">
            <a:extLst>
              <a:ext uri="{FF2B5EF4-FFF2-40B4-BE49-F238E27FC236}">
                <a16:creationId xmlns:a16="http://schemas.microsoft.com/office/drawing/2014/main" xmlns="" id="{3738F289-3EF9-4338-B156-BDBAB26A18D0}"/>
              </a:ext>
            </a:extLst>
          </p:cNvPr>
          <p:cNvSpPr>
            <a:spLocks noGrp="1"/>
          </p:cNvSpPr>
          <p:nvPr>
            <p:ph type="body" sz="quarter" idx="3"/>
          </p:nvPr>
        </p:nvSpPr>
        <p:spPr>
          <a:xfrm>
            <a:off x="6576291" y="1366983"/>
            <a:ext cx="3417455" cy="538018"/>
          </a:xfrm>
          <a:solidFill>
            <a:schemeClr val="accent1"/>
          </a:solidFill>
          <a:effectLst>
            <a:softEdge rad="127000"/>
          </a:effectLst>
        </p:spPr>
        <p:txBody>
          <a:bodyPr/>
          <a:lstStyle/>
          <a:p>
            <a:pPr algn="ctr"/>
            <a:r>
              <a:rPr lang="en-US" dirty="0"/>
              <a:t>Hardware-</a:t>
            </a:r>
          </a:p>
        </p:txBody>
      </p:sp>
      <p:graphicFrame>
        <p:nvGraphicFramePr>
          <p:cNvPr id="9" name="Content Placeholder 8">
            <a:extLst>
              <a:ext uri="{FF2B5EF4-FFF2-40B4-BE49-F238E27FC236}">
                <a16:creationId xmlns:a16="http://schemas.microsoft.com/office/drawing/2014/main" xmlns="" id="{677A0FF2-3364-47A9-9D02-303CC28F679B}"/>
              </a:ext>
            </a:extLst>
          </p:cNvPr>
          <p:cNvGraphicFramePr>
            <a:graphicFrameLocks noGrp="1"/>
          </p:cNvGraphicFramePr>
          <p:nvPr>
            <p:ph sz="quarter" idx="4"/>
            <p:extLst>
              <p:ext uri="{D42A27DB-BD31-4B8C-83A1-F6EECF244321}">
                <p14:modId xmlns:p14="http://schemas.microsoft.com/office/powerpoint/2010/main" val="2426651414"/>
              </p:ext>
            </p:extLst>
          </p:nvPr>
        </p:nvGraphicFramePr>
        <p:xfrm>
          <a:off x="5107709" y="1972703"/>
          <a:ext cx="6548583" cy="4808090"/>
        </p:xfrm>
        <a:graphic>
          <a:graphicData uri="http://schemas.openxmlformats.org/drawingml/2006/table">
            <a:tbl>
              <a:tblPr firstRow="1" bandRow="1">
                <a:effectLst>
                  <a:outerShdw blurRad="50800" dist="38100" dir="2700000" algn="tl" rotWithShape="0">
                    <a:prstClr val="black">
                      <a:alpha val="40000"/>
                    </a:prstClr>
                  </a:outerShdw>
                </a:effectLst>
                <a:tableStyleId>{68D230F3-CF80-4859-8CE7-A43EE81993B5}</a:tableStyleId>
              </a:tblPr>
              <a:tblGrid>
                <a:gridCol w="2977512">
                  <a:extLst>
                    <a:ext uri="{9D8B030D-6E8A-4147-A177-3AD203B41FA5}">
                      <a16:colId xmlns:a16="http://schemas.microsoft.com/office/drawing/2014/main" xmlns="" val="725898400"/>
                    </a:ext>
                  </a:extLst>
                </a:gridCol>
                <a:gridCol w="3571071">
                  <a:extLst>
                    <a:ext uri="{9D8B030D-6E8A-4147-A177-3AD203B41FA5}">
                      <a16:colId xmlns:a16="http://schemas.microsoft.com/office/drawing/2014/main" xmlns="" val="3238882342"/>
                    </a:ext>
                  </a:extLst>
                </a:gridCol>
              </a:tblGrid>
              <a:tr h="412550">
                <a:tc>
                  <a:txBody>
                    <a:bodyPr/>
                    <a:lstStyle/>
                    <a:p>
                      <a:r>
                        <a:rPr lang="en-US" sz="1800" u="none" strike="noStrike" kern="1200" dirty="0">
                          <a:effectLst/>
                        </a:rPr>
                        <a:t>Component</a:t>
                      </a:r>
                      <a:endParaRPr lang="en-US" dirty="0"/>
                    </a:p>
                  </a:txBody>
                  <a:tcPr/>
                </a:tc>
                <a:tc>
                  <a:txBody>
                    <a:bodyPr/>
                    <a:lstStyle/>
                    <a:p>
                      <a:r>
                        <a:rPr lang="en-US" sz="1800" u="none" strike="noStrike" kern="1200" dirty="0">
                          <a:effectLst/>
                        </a:rPr>
                        <a:t>Requirement</a:t>
                      </a:r>
                      <a:endParaRPr lang="en-US" dirty="0"/>
                    </a:p>
                  </a:txBody>
                  <a:tcPr/>
                </a:tc>
                <a:extLst>
                  <a:ext uri="{0D108BD9-81ED-4DB2-BD59-A6C34878D82A}">
                    <a16:rowId xmlns:a16="http://schemas.microsoft.com/office/drawing/2014/main" xmlns="" val="716749278"/>
                  </a:ext>
                </a:extLst>
              </a:tr>
              <a:tr h="615016">
                <a:tc>
                  <a:txBody>
                    <a:bodyPr/>
                    <a:lstStyle/>
                    <a:p>
                      <a:r>
                        <a:rPr lang="en-US" sz="1800" u="none" strike="noStrike" kern="1200" dirty="0">
                          <a:effectLst/>
                        </a:rPr>
                        <a:t>.NET Framework</a:t>
                      </a:r>
                      <a:endParaRPr lang="en-US" dirty="0"/>
                    </a:p>
                  </a:txBody>
                  <a:tcPr/>
                </a:tc>
                <a:tc>
                  <a:txBody>
                    <a:bodyPr/>
                    <a:lstStyle/>
                    <a:p>
                      <a:r>
                        <a:rPr lang="en-US" sz="1800" u="none" strike="noStrike" kern="1200" dirty="0">
                          <a:effectLst/>
                        </a:rPr>
                        <a:t>SQL Server 2016 (13.x) RC1 and later require</a:t>
                      </a:r>
                      <a:endParaRPr lang="en-US" dirty="0"/>
                    </a:p>
                  </a:txBody>
                  <a:tcPr/>
                </a:tc>
                <a:extLst>
                  <a:ext uri="{0D108BD9-81ED-4DB2-BD59-A6C34878D82A}">
                    <a16:rowId xmlns:a16="http://schemas.microsoft.com/office/drawing/2014/main" xmlns="" val="1639019770"/>
                  </a:ext>
                </a:extLst>
              </a:tr>
              <a:tr h="412550">
                <a:tc>
                  <a:txBody>
                    <a:bodyPr/>
                    <a:lstStyle/>
                    <a:p>
                      <a:r>
                        <a:rPr lang="en-US" sz="1800" u="none" strike="noStrike" kern="1200" dirty="0">
                          <a:effectLst/>
                        </a:rPr>
                        <a:t>Network Software</a:t>
                      </a:r>
                      <a:endParaRPr lang="en-US" dirty="0"/>
                    </a:p>
                  </a:txBody>
                  <a:tcPr/>
                </a:tc>
                <a:tc>
                  <a:txBody>
                    <a:bodyPr/>
                    <a:lstStyle/>
                    <a:p>
                      <a:r>
                        <a:rPr lang="en-US" sz="1800" u="none" strike="noStrike" kern="1200" dirty="0">
                          <a:effectLst/>
                        </a:rPr>
                        <a:t>TCP/IP and VIA.</a:t>
                      </a:r>
                      <a:endParaRPr lang="en-US" dirty="0"/>
                    </a:p>
                  </a:txBody>
                  <a:tcPr/>
                </a:tc>
                <a:extLst>
                  <a:ext uri="{0D108BD9-81ED-4DB2-BD59-A6C34878D82A}">
                    <a16:rowId xmlns:a16="http://schemas.microsoft.com/office/drawing/2014/main" xmlns="" val="1519430842"/>
                  </a:ext>
                </a:extLst>
              </a:tr>
              <a:tr h="615016">
                <a:tc>
                  <a:txBody>
                    <a:bodyPr/>
                    <a:lstStyle/>
                    <a:p>
                      <a:r>
                        <a:rPr lang="en-US" sz="1800" u="none" strike="noStrike" kern="1200" dirty="0">
                          <a:effectLst/>
                        </a:rPr>
                        <a:t>Hard Disk</a:t>
                      </a:r>
                      <a:endParaRPr lang="en-US" dirty="0"/>
                    </a:p>
                  </a:txBody>
                  <a:tcPr/>
                </a:tc>
                <a:tc>
                  <a:txBody>
                    <a:bodyPr/>
                    <a:lstStyle/>
                    <a:p>
                      <a:r>
                        <a:rPr lang="en-US" sz="1800" u="none" strike="noStrike" kern="1200" dirty="0">
                          <a:effectLst/>
                        </a:rPr>
                        <a:t>a minimum of 6 GB of available hard-disk space.</a:t>
                      </a:r>
                      <a:endParaRPr lang="en-US" dirty="0"/>
                    </a:p>
                  </a:txBody>
                  <a:tcPr/>
                </a:tc>
                <a:extLst>
                  <a:ext uri="{0D108BD9-81ED-4DB2-BD59-A6C34878D82A}">
                    <a16:rowId xmlns:a16="http://schemas.microsoft.com/office/drawing/2014/main" xmlns="" val="2192260813"/>
                  </a:ext>
                </a:extLst>
              </a:tr>
              <a:tr h="412550">
                <a:tc>
                  <a:txBody>
                    <a:bodyPr/>
                    <a:lstStyle/>
                    <a:p>
                      <a:r>
                        <a:rPr lang="en-US" sz="1800" u="none" strike="noStrike" kern="1200" dirty="0">
                          <a:effectLst/>
                        </a:rPr>
                        <a:t>Drive</a:t>
                      </a:r>
                      <a:endParaRPr lang="en-US" dirty="0"/>
                    </a:p>
                  </a:txBody>
                  <a:tcPr/>
                </a:tc>
                <a:tc>
                  <a:txBody>
                    <a:bodyPr/>
                    <a:lstStyle/>
                    <a:p>
                      <a:r>
                        <a:rPr lang="en-US" sz="1800" u="none" strike="noStrike" kern="1200" dirty="0">
                          <a:effectLst/>
                        </a:rPr>
                        <a:t>A DVD drive, as appropriate</a:t>
                      </a:r>
                      <a:endParaRPr lang="en-US" dirty="0"/>
                    </a:p>
                  </a:txBody>
                  <a:tcPr/>
                </a:tc>
                <a:extLst>
                  <a:ext uri="{0D108BD9-81ED-4DB2-BD59-A6C34878D82A}">
                    <a16:rowId xmlns:a16="http://schemas.microsoft.com/office/drawing/2014/main" xmlns="" val="3691225417"/>
                  </a:ext>
                </a:extLst>
              </a:tr>
              <a:tr h="615016">
                <a:tc>
                  <a:txBody>
                    <a:bodyPr/>
                    <a:lstStyle/>
                    <a:p>
                      <a:r>
                        <a:rPr lang="en-US" sz="1800" u="none" strike="noStrike" kern="1200" dirty="0">
                          <a:effectLst/>
                        </a:rPr>
                        <a:t>Monitor</a:t>
                      </a:r>
                      <a:endParaRPr lang="en-US" dirty="0"/>
                    </a:p>
                  </a:txBody>
                  <a:tcPr/>
                </a:tc>
                <a:tc>
                  <a:txBody>
                    <a:bodyPr/>
                    <a:lstStyle/>
                    <a:p>
                      <a:r>
                        <a:rPr lang="en-US" sz="1800" u="none" strike="noStrike" kern="1200" dirty="0">
                          <a:effectLst/>
                        </a:rPr>
                        <a:t>Super-VGA (800x600) or higher resolution monitor.</a:t>
                      </a:r>
                      <a:endParaRPr lang="en-US" dirty="0"/>
                    </a:p>
                  </a:txBody>
                  <a:tcPr/>
                </a:tc>
                <a:extLst>
                  <a:ext uri="{0D108BD9-81ED-4DB2-BD59-A6C34878D82A}">
                    <a16:rowId xmlns:a16="http://schemas.microsoft.com/office/drawing/2014/main" xmlns="" val="149570194"/>
                  </a:ext>
                </a:extLst>
              </a:tr>
              <a:tr h="412550">
                <a:tc>
                  <a:txBody>
                    <a:bodyPr/>
                    <a:lstStyle/>
                    <a:p>
                      <a:r>
                        <a:rPr lang="en-US" sz="1800" u="none" strike="noStrike" kern="1200" dirty="0">
                          <a:effectLst/>
                        </a:rPr>
                        <a:t>Internet</a:t>
                      </a:r>
                      <a:endParaRPr lang="en-US" dirty="0"/>
                    </a:p>
                  </a:txBody>
                  <a:tcPr/>
                </a:tc>
                <a:tc>
                  <a:txBody>
                    <a:bodyPr/>
                    <a:lstStyle/>
                    <a:p>
                      <a:r>
                        <a:rPr lang="en-US" sz="1800" u="none" strike="noStrike" kern="1200" dirty="0">
                          <a:effectLst/>
                        </a:rPr>
                        <a:t>requires Internet access</a:t>
                      </a:r>
                      <a:endParaRPr lang="en-US" dirty="0"/>
                    </a:p>
                  </a:txBody>
                  <a:tcPr/>
                </a:tc>
                <a:extLst>
                  <a:ext uri="{0D108BD9-81ED-4DB2-BD59-A6C34878D82A}">
                    <a16:rowId xmlns:a16="http://schemas.microsoft.com/office/drawing/2014/main" xmlns="" val="2550218628"/>
                  </a:ext>
                </a:extLst>
              </a:tr>
              <a:tr h="412550">
                <a:tc>
                  <a:txBody>
                    <a:bodyPr/>
                    <a:lstStyle/>
                    <a:p>
                      <a:r>
                        <a:rPr lang="en-US" sz="1800" u="none" strike="noStrike" kern="1200" dirty="0">
                          <a:effectLst/>
                        </a:rPr>
                        <a:t>Memory</a:t>
                      </a:r>
                      <a:endParaRPr lang="en-US" dirty="0"/>
                    </a:p>
                  </a:txBody>
                  <a:tcPr/>
                </a:tc>
                <a:tc>
                  <a:txBody>
                    <a:bodyPr/>
                    <a:lstStyle/>
                    <a:p>
                      <a:r>
                        <a:rPr lang="en-US" sz="1800" u="none" strike="noStrike" kern="1200" dirty="0">
                          <a:effectLst/>
                        </a:rPr>
                        <a:t>1 GB</a:t>
                      </a:r>
                      <a:endParaRPr lang="en-US" dirty="0"/>
                    </a:p>
                  </a:txBody>
                  <a:tcPr/>
                </a:tc>
                <a:extLst>
                  <a:ext uri="{0D108BD9-81ED-4DB2-BD59-A6C34878D82A}">
                    <a16:rowId xmlns:a16="http://schemas.microsoft.com/office/drawing/2014/main" xmlns="" val="1596589486"/>
                  </a:ext>
                </a:extLst>
              </a:tr>
              <a:tr h="412550">
                <a:tc>
                  <a:txBody>
                    <a:bodyPr/>
                    <a:lstStyle/>
                    <a:p>
                      <a:r>
                        <a:rPr lang="en-US" sz="1800" u="none" strike="noStrike" kern="1200" dirty="0">
                          <a:effectLst/>
                        </a:rPr>
                        <a:t>Processor Speed</a:t>
                      </a:r>
                      <a:endParaRPr lang="en-US" dirty="0"/>
                    </a:p>
                  </a:txBody>
                  <a:tcPr/>
                </a:tc>
                <a:tc>
                  <a:txBody>
                    <a:bodyPr/>
                    <a:lstStyle/>
                    <a:p>
                      <a:r>
                        <a:rPr lang="en-US" sz="1800" u="none" strike="noStrike" kern="1200" dirty="0">
                          <a:effectLst/>
                        </a:rPr>
                        <a:t>1.4 GHz</a:t>
                      </a:r>
                      <a:endParaRPr lang="en-US" dirty="0"/>
                    </a:p>
                  </a:txBody>
                  <a:tcPr/>
                </a:tc>
                <a:extLst>
                  <a:ext uri="{0D108BD9-81ED-4DB2-BD59-A6C34878D82A}">
                    <a16:rowId xmlns:a16="http://schemas.microsoft.com/office/drawing/2014/main" xmlns="" val="2476398126"/>
                  </a:ext>
                </a:extLst>
              </a:tr>
              <a:tr h="412550">
                <a:tc>
                  <a:txBody>
                    <a:bodyPr/>
                    <a:lstStyle/>
                    <a:p>
                      <a:r>
                        <a:rPr lang="en-US" sz="1800" u="none" strike="noStrike" kern="1200" dirty="0">
                          <a:effectLst/>
                        </a:rPr>
                        <a:t>Processor Type</a:t>
                      </a:r>
                      <a:endParaRPr lang="en-US" dirty="0"/>
                    </a:p>
                  </a:txBody>
                  <a:tcPr/>
                </a:tc>
                <a:tc>
                  <a:txBody>
                    <a:bodyPr/>
                    <a:lstStyle/>
                    <a:p>
                      <a:r>
                        <a:rPr lang="en-US" sz="1800" u="none" strike="noStrike" kern="1200" dirty="0">
                          <a:effectLst/>
                        </a:rPr>
                        <a:t>x64 Processor</a:t>
                      </a:r>
                      <a:endParaRPr lang="en-US" dirty="0"/>
                    </a:p>
                  </a:txBody>
                  <a:tcPr/>
                </a:tc>
                <a:extLst>
                  <a:ext uri="{0D108BD9-81ED-4DB2-BD59-A6C34878D82A}">
                    <a16:rowId xmlns:a16="http://schemas.microsoft.com/office/drawing/2014/main" xmlns="" val="977073637"/>
                  </a:ext>
                </a:extLst>
              </a:tr>
            </a:tbl>
          </a:graphicData>
        </a:graphic>
      </p:graphicFrame>
    </p:spTree>
    <p:extLst>
      <p:ext uri="{BB962C8B-B14F-4D97-AF65-F5344CB8AC3E}">
        <p14:creationId xmlns:p14="http://schemas.microsoft.com/office/powerpoint/2010/main" val="1586930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F8D7C-303D-45E1-A488-0DD65C3727D3}"/>
              </a:ext>
            </a:extLst>
          </p:cNvPr>
          <p:cNvSpPr>
            <a:spLocks noGrp="1"/>
          </p:cNvSpPr>
          <p:nvPr>
            <p:ph type="title"/>
          </p:nvPr>
        </p:nvSpPr>
        <p:spPr>
          <a:xfrm>
            <a:off x="2592925" y="624110"/>
            <a:ext cx="8911687" cy="696690"/>
          </a:xfrm>
          <a:solidFill>
            <a:schemeClr val="accent5">
              <a:lumMod val="75000"/>
            </a:schemeClr>
          </a:solidFill>
          <a:effectLst>
            <a:glow rad="228600">
              <a:schemeClr val="accent3">
                <a:satMod val="175000"/>
                <a:alpha val="40000"/>
              </a:schemeClr>
            </a:glow>
          </a:effectLst>
        </p:spPr>
        <p:txBody>
          <a:bodyPr>
            <a:normAutofit/>
          </a:bodyPr>
          <a:lstStyle/>
          <a:p>
            <a:pPr algn="ctr"/>
            <a:r>
              <a:rPr lang="en-US" sz="2800" b="1" dirty="0"/>
              <a:t>ER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078" y="2133600"/>
            <a:ext cx="8979876" cy="3778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413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0598"/>
          </a:xfrm>
          <a:solidFill>
            <a:schemeClr val="tx2">
              <a:lumMod val="75000"/>
            </a:schemeClr>
          </a:solidFill>
          <a:effectLst>
            <a:glow rad="228600">
              <a:schemeClr val="accent5">
                <a:satMod val="175000"/>
                <a:alpha val="40000"/>
              </a:schemeClr>
            </a:glow>
          </a:effectLst>
        </p:spPr>
        <p:txBody>
          <a:bodyPr/>
          <a:lstStyle/>
          <a:p>
            <a:pPr algn="ctr"/>
            <a:r>
              <a:rPr lang="en-US" b="1" dirty="0" smtClean="0"/>
              <a:t>Database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3907" y="1629509"/>
            <a:ext cx="9050215" cy="42823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418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38DE4-EF7B-495B-8E19-4609DF5070CF}"/>
              </a:ext>
            </a:extLst>
          </p:cNvPr>
          <p:cNvSpPr>
            <a:spLocks noGrp="1"/>
          </p:cNvSpPr>
          <p:nvPr>
            <p:ph type="title"/>
          </p:nvPr>
        </p:nvSpPr>
        <p:spPr>
          <a:xfrm>
            <a:off x="2592925" y="624110"/>
            <a:ext cx="8911687" cy="733635"/>
          </a:xfrm>
          <a:solidFill>
            <a:schemeClr val="accent3">
              <a:lumMod val="50000"/>
            </a:schemeClr>
          </a:solidFill>
          <a:effectLst>
            <a:glow rad="228600">
              <a:schemeClr val="accent4">
                <a:satMod val="175000"/>
                <a:alpha val="40000"/>
              </a:schemeClr>
            </a:glow>
          </a:effectLst>
        </p:spPr>
        <p:txBody>
          <a:bodyPr/>
          <a:lstStyle/>
          <a:p>
            <a:pPr algn="ctr"/>
            <a:r>
              <a:rPr lang="en-US" b="1" dirty="0" err="1"/>
              <a:t>Conclution</a:t>
            </a:r>
            <a:r>
              <a:rPr lang="en-US" b="1" dirty="0"/>
              <a:t>:</a:t>
            </a:r>
          </a:p>
        </p:txBody>
      </p:sp>
      <p:sp>
        <p:nvSpPr>
          <p:cNvPr id="3" name="Content Placeholder 2">
            <a:extLst>
              <a:ext uri="{FF2B5EF4-FFF2-40B4-BE49-F238E27FC236}">
                <a16:creationId xmlns:a16="http://schemas.microsoft.com/office/drawing/2014/main" xmlns="" id="{0C95315A-D114-494C-882C-B00DA8C941C7}"/>
              </a:ext>
            </a:extLst>
          </p:cNvPr>
          <p:cNvSpPr>
            <a:spLocks noGrp="1"/>
          </p:cNvSpPr>
          <p:nvPr>
            <p:ph idx="1"/>
          </p:nvPr>
        </p:nvSpPr>
        <p:spPr>
          <a:xfrm>
            <a:off x="2592925" y="1801091"/>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This project is developed to nurture the needs of a user in a banking sector by embedding all the tasks of transactions taking place in a bank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system has been made focusing on  easy data </a:t>
            </a:r>
            <a:r>
              <a:rPr lang="en-US" sz="2000" dirty="0" err="1">
                <a:latin typeface="Times New Roman" panose="02020603050405020304" pitchFamily="18" charset="0"/>
                <a:cs typeface="Times New Roman" panose="02020603050405020304" pitchFamily="18" charset="0"/>
              </a:rPr>
              <a:t>retrieving,modify</a:t>
            </a:r>
            <a:r>
              <a:rPr lang="en-US" sz="2000" dirty="0">
                <a:latin typeface="Times New Roman" panose="02020603050405020304" pitchFamily="18" charset="0"/>
                <a:cs typeface="Times New Roman" panose="02020603050405020304" pitchFamily="18" charset="0"/>
              </a:rPr>
              <a:t> data without waste of time and paper and also  transaction record in short </a:t>
            </a:r>
            <a:r>
              <a:rPr lang="en-US" sz="2000" dirty="0" err="1">
                <a:latin typeface="Times New Roman" panose="02020603050405020304" pitchFamily="18" charset="0"/>
                <a:cs typeface="Times New Roman" panose="02020603050405020304" pitchFamily="18" charset="0"/>
              </a:rPr>
              <a:t>time.The</a:t>
            </a:r>
            <a:r>
              <a:rPr lang="en-US" sz="2000" dirty="0">
                <a:latin typeface="Times New Roman" panose="02020603050405020304" pitchFamily="18" charset="0"/>
                <a:cs typeface="Times New Roman" panose="02020603050405020304" pitchFamily="18" charset="0"/>
              </a:rPr>
              <a:t> data are stored in manual </a:t>
            </a:r>
            <a:r>
              <a:rPr lang="en-US" sz="2000" dirty="0" err="1">
                <a:latin typeface="Times New Roman" panose="02020603050405020304" pitchFamily="18" charset="0"/>
                <a:cs typeface="Times New Roman" panose="02020603050405020304" pitchFamily="18" charset="0"/>
              </a:rPr>
              <a:t>process.It</a:t>
            </a:r>
            <a:r>
              <a:rPr lang="en-US" sz="2000" dirty="0">
                <a:latin typeface="Times New Roman" panose="02020603050405020304" pitchFamily="18" charset="0"/>
                <a:cs typeface="Times New Roman" panose="02020603050405020304" pitchFamily="18" charset="0"/>
              </a:rPr>
              <a:t> can also be of great help for such banks who have many </a:t>
            </a:r>
            <a:r>
              <a:rPr lang="en-US" sz="2000" dirty="0" err="1">
                <a:latin typeface="Times New Roman" panose="02020603050405020304" pitchFamily="18" charset="0"/>
                <a:cs typeface="Times New Roman" panose="02020603050405020304" pitchFamily="18" charset="0"/>
              </a:rPr>
              <a:t>branches,therefore</a:t>
            </a:r>
            <a:r>
              <a:rPr lang="en-US" sz="2000" dirty="0">
                <a:latin typeface="Times New Roman" panose="02020603050405020304" pitchFamily="18" charset="0"/>
                <a:cs typeface="Times New Roman" panose="02020603050405020304" pitchFamily="18" charset="0"/>
              </a:rPr>
              <a:t> they can access information of customers from any where which will ease the customer to transacts from any of the branch of same bank.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39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77BA7-81FB-42EC-92C7-3D33A24D9789}"/>
              </a:ext>
            </a:extLst>
          </p:cNvPr>
          <p:cNvSpPr>
            <a:spLocks noGrp="1"/>
          </p:cNvSpPr>
          <p:nvPr>
            <p:ph type="title"/>
          </p:nvPr>
        </p:nvSpPr>
        <p:spPr>
          <a:xfrm>
            <a:off x="2592925" y="624110"/>
            <a:ext cx="8911687" cy="724399"/>
          </a:xfrm>
          <a:solidFill>
            <a:srgbClr val="00B0F0"/>
          </a:solidFill>
          <a:effectLst>
            <a:glow rad="228600">
              <a:schemeClr val="accent3">
                <a:satMod val="175000"/>
                <a:alpha val="40000"/>
              </a:schemeClr>
            </a:glow>
          </a:effectLst>
        </p:spPr>
        <p:txBody>
          <a:bodyPr/>
          <a:lstStyle/>
          <a:p>
            <a:pPr algn="ctr"/>
            <a:r>
              <a:rPr lang="en-US" b="1" dirty="0"/>
              <a:t>Screen shots:</a:t>
            </a:r>
          </a:p>
        </p:txBody>
      </p:sp>
      <p:pic>
        <p:nvPicPr>
          <p:cNvPr id="5" name="Content Placeholder 4">
            <a:extLst>
              <a:ext uri="{FF2B5EF4-FFF2-40B4-BE49-F238E27FC236}">
                <a16:creationId xmlns:a16="http://schemas.microsoft.com/office/drawing/2014/main" xmlns="" id="{C3DDE8F3-E677-4C44-B523-C6DCFD5AF0B8}"/>
              </a:ext>
            </a:extLst>
          </p:cNvPr>
          <p:cNvPicPr>
            <a:picLocks noGrp="1" noChangeAspect="1"/>
          </p:cNvPicPr>
          <p:nvPr>
            <p:ph idx="1"/>
          </p:nvPr>
        </p:nvPicPr>
        <p:blipFill>
          <a:blip r:embed="rId2"/>
          <a:stretch>
            <a:fillRect/>
          </a:stretch>
        </p:blipFill>
        <p:spPr>
          <a:xfrm>
            <a:off x="2592925" y="1885950"/>
            <a:ext cx="8911688" cy="40259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052909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TotalTime>
  <Words>327</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Database Banking System</vt:lpstr>
      <vt:lpstr>Database Lab CSE 3104</vt:lpstr>
      <vt:lpstr>Aim :</vt:lpstr>
      <vt:lpstr>Problem Description:</vt:lpstr>
      <vt:lpstr>System Requirements:</vt:lpstr>
      <vt:lpstr>ER Diagram:</vt:lpstr>
      <vt:lpstr>Database Diagram</vt:lpstr>
      <vt:lpstr>Conclution:</vt:lpstr>
      <vt:lpstr>Screen shots: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Banking System</dc:title>
  <dc:creator>antora297@outlook.com</dc:creator>
  <cp:lastModifiedBy>Chaity</cp:lastModifiedBy>
  <cp:revision>12</cp:revision>
  <dcterms:created xsi:type="dcterms:W3CDTF">2018-09-29T18:23:30Z</dcterms:created>
  <dcterms:modified xsi:type="dcterms:W3CDTF">2018-09-30T16:48:26Z</dcterms:modified>
</cp:coreProperties>
</file>