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4" r:id="rId1"/>
  </p:sldMasterIdLst>
  <p:notesMasterIdLst>
    <p:notesMasterId r:id="rId16"/>
  </p:notesMasterIdLst>
  <p:sldIdLst>
    <p:sldId id="256" r:id="rId2"/>
    <p:sldId id="257" r:id="rId3"/>
    <p:sldId id="258" r:id="rId4"/>
    <p:sldId id="259" r:id="rId5"/>
    <p:sldId id="260" r:id="rId6"/>
    <p:sldId id="261" r:id="rId7"/>
    <p:sldId id="270" r:id="rId8"/>
    <p:sldId id="266" r:id="rId9"/>
    <p:sldId id="269" r:id="rId10"/>
    <p:sldId id="262" r:id="rId11"/>
    <p:sldId id="263" r:id="rId12"/>
    <p:sldId id="264" r:id="rId13"/>
    <p:sldId id="265" r:id="rId14"/>
    <p:sldId id="267" r:id="rId15"/>
  </p:sldIdLst>
  <p:sldSz cx="14630400" cy="8229600"/>
  <p:notesSz cx="8229600" cy="14630400"/>
  <p:embeddedFontLst>
    <p:embeddedFont>
      <p:font typeface="Dela Gothic One" panose="020B0604020202020204" charset="-128"/>
      <p:regular r:id="rId17"/>
    </p:embeddedFont>
    <p:embeddedFont>
      <p:font typeface="Bell MT" panose="02020503060305020303" pitchFamily="18" charset="0"/>
      <p:regular r:id="rId18"/>
      <p:bold r:id="rId19"/>
      <p:italic r:id="rId20"/>
    </p:embeddedFont>
    <p:embeddedFont>
      <p:font typeface="Century Gothic" panose="020B0502020202020204" pitchFamily="34" charset="0"/>
      <p:regular r:id="rId21"/>
      <p:bold r:id="rId22"/>
      <p:italic r:id="rId23"/>
      <p:boldItalic r:id="rId24"/>
    </p:embeddedFont>
    <p:embeddedFont>
      <p:font typeface="DM Sans" pitchFamily="2" charset="0"/>
      <p:regular r:id="rId25"/>
      <p:bold r:id="rId26"/>
      <p:italic r:id="rId27"/>
      <p:boldItalic r:id="rId28"/>
    </p:embeddedFont>
    <p:embeddedFont>
      <p:font typeface="Footlight MT Light" panose="0204060206030A020304" pitchFamily="18" charset="0"/>
      <p:regular r:id="rId29"/>
    </p:embeddedFont>
    <p:embeddedFont>
      <p:font typeface="Garamond" panose="02020404030301010803" pitchFamily="18" charset="0"/>
      <p:regular r:id="rId30"/>
      <p:bold r:id="rId31"/>
      <p:italic r:id="rId32"/>
    </p:embeddedFont>
    <p:embeddedFont>
      <p:font typeface="High Tower Text" panose="02040502050506030303" pitchFamily="18" charset="0"/>
      <p:regular r:id="rId33"/>
      <p: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B0B"/>
    <a:srgbClr val="8FAADC"/>
    <a:srgbClr val="FFFFFF"/>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0" autoAdjust="0"/>
  </p:normalViewPr>
  <p:slideViewPr>
    <p:cSldViewPr snapToGrid="0" snapToObjects="1">
      <p:cViewPr varScale="1">
        <p:scale>
          <a:sx n="70" d="100"/>
          <a:sy n="70" d="100"/>
        </p:scale>
        <p:origin x="60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36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7B846-1046-1B19-7F78-042E4E12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4135F-2E34-2F9A-3F3C-9FEEFEDBE7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930DF8-FB07-C120-F033-A168B4EB40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9249D7-0D55-F914-A955-73F9036B2009}"/>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24504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76BD2-DBEF-8993-829A-D140BCE099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6B3CEA-F991-CF59-1D3F-6199FC1D9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03C6DE-E90D-6407-76A6-BFA32A7F70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2C2C6F-477B-1443-9858-8B7425CC841C}"/>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0552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39189-6159-17B9-74B8-BFC2BADF70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1F8D87-44E0-D023-EC92-D45D699994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E19303-9754-D257-4DA0-0E82B7D430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46DC85-7A78-848F-4372-658DE448FA92}"/>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02787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961A3-B54D-417C-131F-94291DB542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62B599-7E4F-642B-0BF8-033F6DF1D9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C06DD1-74E2-1D44-170A-C64D63F383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756372-CDBB-7D0B-B609-648E8B48ECC0}"/>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908390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4630400" cy="82296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737361"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300216" y="1521277"/>
            <a:ext cx="2029968" cy="774354"/>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874050" y="2509516"/>
            <a:ext cx="10882303" cy="3108960"/>
          </a:xfrm>
        </p:spPr>
        <p:txBody>
          <a:bodyPr tIns="45720" bIns="45720" anchor="ctr">
            <a:noAutofit/>
          </a:bodyPr>
          <a:lstStyle>
            <a:lvl1pPr algn="ctr">
              <a:lnSpc>
                <a:spcPct val="83000"/>
              </a:lnSpc>
              <a:defRPr lang="en-US" sz="8640" b="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874520" y="5618475"/>
            <a:ext cx="10885018" cy="548641"/>
          </a:xfrm>
        </p:spPr>
        <p:txBody>
          <a:bodyPr>
            <a:normAutofit/>
          </a:bodyPr>
          <a:lstStyle>
            <a:lvl1pPr marL="0" indent="0" algn="ctr">
              <a:spcBef>
                <a:spcPts val="0"/>
              </a:spcBef>
              <a:buNone/>
              <a:defRPr sz="1920" spc="96" baseline="0">
                <a:solidFill>
                  <a:schemeClr val="tx1"/>
                </a:solidFill>
              </a:defRPr>
            </a:lvl1pPr>
            <a:lvl2pPr marL="548640" indent="0" algn="ctr">
              <a:buNone/>
              <a:defRPr sz="1920"/>
            </a:lvl2pPr>
            <a:lvl3pPr marL="1097280" indent="0" algn="ctr">
              <a:buNone/>
              <a:defRPr sz="192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20" name="Date Placeholder 19"/>
          <p:cNvSpPr>
            <a:spLocks noGrp="1"/>
          </p:cNvSpPr>
          <p:nvPr>
            <p:ph type="dt" sz="half" idx="10"/>
          </p:nvPr>
        </p:nvSpPr>
        <p:spPr>
          <a:xfrm>
            <a:off x="6382512" y="1609506"/>
            <a:ext cx="1865376" cy="632656"/>
          </a:xfrm>
        </p:spPr>
        <p:txBody>
          <a:bodyPr/>
          <a:lstStyle>
            <a:lvl1pPr algn="ctr">
              <a:defRPr sz="1560" spc="0" baseline="0">
                <a:solidFill>
                  <a:schemeClr val="tx1"/>
                </a:solidFill>
                <a:latin typeface="+mn-lt"/>
              </a:defRPr>
            </a:lvl1pPr>
          </a:lstStyle>
          <a:p>
            <a:fld id="{C764DE79-268F-4C1A-8933-263129D2AF90}" type="datetimeFigureOut">
              <a:rPr lang="en-US" smtClean="0"/>
              <a:t>12/6/2024</a:t>
            </a:fld>
            <a:endParaRPr lang="en-US" dirty="0"/>
          </a:p>
        </p:txBody>
      </p:sp>
      <p:sp>
        <p:nvSpPr>
          <p:cNvPr id="21" name="Footer Placeholder 20"/>
          <p:cNvSpPr>
            <a:spLocks noGrp="1"/>
          </p:cNvSpPr>
          <p:nvPr>
            <p:ph type="ftr" sz="quarter" idx="11"/>
          </p:nvPr>
        </p:nvSpPr>
        <p:spPr>
          <a:xfrm>
            <a:off x="1744675" y="6253272"/>
            <a:ext cx="7086600" cy="27432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10328304" y="6254496"/>
            <a:ext cx="2534257" cy="274320"/>
          </a:xfrm>
        </p:spPr>
        <p:txBody>
          <a:bodyPr/>
          <a:lstStyle>
            <a:lvl1pPr>
              <a:defRPr>
                <a:solidFill>
                  <a:schemeClr val="tx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152802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60510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89920" y="914400"/>
            <a:ext cx="2834640" cy="63093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914400"/>
            <a:ext cx="9692640" cy="6309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068901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204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3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14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17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770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658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684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15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013311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800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1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4630400" cy="82296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737360"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300216" y="1521277"/>
            <a:ext cx="2029968" cy="774354"/>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876347" y="2513171"/>
            <a:ext cx="10885018" cy="3105302"/>
          </a:xfrm>
        </p:spPr>
        <p:txBody>
          <a:bodyPr anchor="ctr">
            <a:noAutofit/>
          </a:bodyPr>
          <a:lstStyle>
            <a:lvl1pPr algn="ctr">
              <a:lnSpc>
                <a:spcPct val="83000"/>
              </a:lnSpc>
              <a:defRPr lang="en-US" sz="864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876349" y="5618474"/>
            <a:ext cx="10885018" cy="548640"/>
          </a:xfrm>
        </p:spPr>
        <p:txBody>
          <a:bodyPr anchor="t">
            <a:normAutofit/>
          </a:bodyPr>
          <a:lstStyle>
            <a:lvl1pPr marL="0" indent="0" algn="ctr">
              <a:buNone/>
              <a:defRPr sz="1920">
                <a:solidFill>
                  <a:schemeClr val="tx1"/>
                </a:solidFill>
                <a:effectLst/>
              </a:defRPr>
            </a:lvl1pPr>
            <a:lvl2pPr marL="548640" indent="0">
              <a:buNone/>
              <a:defRPr sz="192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386170" y="1613403"/>
            <a:ext cx="1865376" cy="636422"/>
          </a:xfrm>
        </p:spPr>
        <p:txBody>
          <a:bodyPr/>
          <a:lstStyle>
            <a:lvl1pPr algn="ctr">
              <a:defRPr lang="en-US" sz="1560" kern="1200" spc="0" baseline="0">
                <a:solidFill>
                  <a:schemeClr val="tx1"/>
                </a:solidFill>
                <a:latin typeface="+mn-lt"/>
                <a:ea typeface="+mn-ea"/>
                <a:cs typeface="+mn-cs"/>
              </a:defRPr>
            </a:lvl1pPr>
          </a:lstStyle>
          <a:p>
            <a:fld id="{C764DE79-268F-4C1A-8933-263129D2AF90}" type="datetimeFigureOut">
              <a:rPr lang="en-US" smtClean="0"/>
              <a:t>12/6/2024</a:t>
            </a:fld>
            <a:endParaRPr lang="en-US" dirty="0"/>
          </a:p>
        </p:txBody>
      </p:sp>
      <p:sp>
        <p:nvSpPr>
          <p:cNvPr id="5" name="Footer Placeholder 4"/>
          <p:cNvSpPr>
            <a:spLocks noGrp="1"/>
          </p:cNvSpPr>
          <p:nvPr>
            <p:ph type="ftr" sz="quarter" idx="11"/>
          </p:nvPr>
        </p:nvSpPr>
        <p:spPr>
          <a:xfrm>
            <a:off x="1744264" y="6253272"/>
            <a:ext cx="7088429" cy="27432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10325405" y="6253272"/>
            <a:ext cx="2534717" cy="274320"/>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434061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0160"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4384"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68913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3818" y="2489201"/>
            <a:ext cx="5705856" cy="768096"/>
          </a:xfrm>
        </p:spPr>
        <p:txBody>
          <a:bodyPr anchor="ctr">
            <a:normAutofit/>
          </a:bodyPr>
          <a:lstStyle>
            <a:lvl1pPr marL="0" indent="0" algn="ctr">
              <a:spcBef>
                <a:spcPts val="0"/>
              </a:spcBef>
              <a:buNone/>
              <a:defRPr sz="2280" b="0">
                <a:solidFill>
                  <a:schemeClr val="tx2"/>
                </a:solidFill>
                <a:latin typeface="+mn-lt"/>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307078"/>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48042" y="2489201"/>
            <a:ext cx="5705856" cy="768096"/>
          </a:xfrm>
        </p:spPr>
        <p:txBody>
          <a:bodyPr anchor="ctr">
            <a:normAutofit/>
          </a:bodyPr>
          <a:lstStyle>
            <a:lvl1pPr marL="0" indent="0" algn="ctr">
              <a:spcBef>
                <a:spcPts val="0"/>
              </a:spcBef>
              <a:buNone/>
              <a:defRPr sz="2280" b="0">
                <a:solidFill>
                  <a:schemeClr val="tx2"/>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48042" y="3307897"/>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52248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930048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067472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94635" y="285293"/>
            <a:ext cx="10237622" cy="76590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8870"/>
            <a:ext cx="2916936" cy="1975104"/>
          </a:xfrm>
        </p:spPr>
        <p:txBody>
          <a:bodyPr anchor="b">
            <a:normAutofit/>
          </a:bodyPr>
          <a:lstStyle>
            <a:lvl1pPr algn="l" defTabSz="1097280" rtl="0" eaLnBrk="1" latinLnBrk="0" hangingPunct="1">
              <a:lnSpc>
                <a:spcPct val="90000"/>
              </a:lnSpc>
              <a:spcBef>
                <a:spcPct val="0"/>
              </a:spcBef>
              <a:buNone/>
              <a:defRPr lang="en-US" sz="336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822960" y="731520"/>
            <a:ext cx="9326880" cy="640080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0" y="2743200"/>
            <a:ext cx="2916936" cy="4206240"/>
          </a:xfrm>
        </p:spPr>
        <p:txBody>
          <a:bodyPr>
            <a:normAutofit/>
          </a:bodyPr>
          <a:lstStyle>
            <a:lvl1pPr marL="0" indent="0">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8" name="Date Placeholder 7"/>
          <p:cNvSpPr>
            <a:spLocks noGrp="1"/>
          </p:cNvSpPr>
          <p:nvPr>
            <p:ph type="dt" sz="half" idx="10"/>
          </p:nvPr>
        </p:nvSpPr>
        <p:spPr/>
        <p:txBody>
          <a:bodyPr/>
          <a:lstStyle/>
          <a:p>
            <a:fld id="{C764DE79-268F-4C1A-8933-263129D2AF90}" type="datetimeFigureOut">
              <a:rPr lang="en-US" smtClean="0"/>
              <a:t>12/6/2024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2472412" y="7467602"/>
            <a:ext cx="1755648" cy="329184"/>
          </a:xfrm>
        </p:spPr>
        <p:txBody>
          <a:bodyPr/>
          <a:lstStyle>
            <a:lvl1pPr>
              <a:defRPr>
                <a:solidFill>
                  <a:srgbClr val="FFFFFF"/>
                </a:solidFill>
              </a:defRPr>
            </a:lvl1pPr>
          </a:lstStyle>
          <a:p>
            <a:fld id="{48F63A3B-78C7-47BE-AE5E-E10140E04643}" type="slidenum">
              <a:rPr lang="en-US" smtClean="0"/>
              <a:t>‹#›</a:t>
            </a:fld>
            <a:endParaRPr lang="en-US" dirty="0"/>
          </a:p>
        </p:txBody>
      </p:sp>
      <p:sp>
        <p:nvSpPr>
          <p:cNvPr id="12" name="Rectangle 11"/>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58852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4205"/>
            <a:ext cx="2918765" cy="1975104"/>
          </a:xfrm>
        </p:spPr>
        <p:txBody>
          <a:bodyPr anchor="b">
            <a:noAutofit/>
          </a:bodyPr>
          <a:lstStyle>
            <a:lvl1pPr algn="l">
              <a:defRPr sz="336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74319" y="285293"/>
            <a:ext cx="10237622" cy="7659014"/>
          </a:xfrm>
          <a:solidFill>
            <a:schemeClr val="accent1">
              <a:lumMod val="60000"/>
              <a:lumOff val="40000"/>
            </a:schemeClr>
          </a:solidFill>
          <a:ln>
            <a:noFill/>
          </a:ln>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1155680" y="2743200"/>
            <a:ext cx="2918765" cy="4202582"/>
          </a:xfrm>
        </p:spPr>
        <p:txBody>
          <a:bodyPr>
            <a:normAutofit/>
          </a:bodyPr>
          <a:lstStyle>
            <a:lvl1pPr marL="0" indent="0" algn="l">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764DE79-268F-4C1A-8933-263129D2AF90}" type="datetimeFigureOut">
              <a:rPr lang="en-US" smtClean="0"/>
              <a:t>12/6/2024</a:t>
            </a:fld>
            <a:endParaRPr lang="en-US" dirty="0"/>
          </a:p>
        </p:txBody>
      </p:sp>
      <p:sp>
        <p:nvSpPr>
          <p:cNvPr id="6" name="Footer Placeholder 5"/>
          <p:cNvSpPr>
            <a:spLocks noGrp="1"/>
          </p:cNvSpPr>
          <p:nvPr>
            <p:ph type="ftr" sz="quarter" idx="11"/>
          </p:nvPr>
        </p:nvSpPr>
        <p:spPr/>
        <p:txBody>
          <a:bodyPr/>
          <a:lstStyle>
            <a:lvl1pPr marL="0" algn="r" defTabSz="1097280" rtl="0" eaLnBrk="1" latinLnBrk="0" hangingPunct="1">
              <a:defRPr lang="en-US" sz="12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2476074" y="7472477"/>
            <a:ext cx="1755648" cy="329184"/>
          </a:xfrm>
        </p:spPr>
        <p:txBody>
          <a:bodyPr/>
          <a:lstStyle>
            <a:lvl1pPr>
              <a:defRPr>
                <a:solidFill>
                  <a:srgbClr val="FFFFFF"/>
                </a:solidFill>
              </a:defRPr>
            </a:lvl1pPr>
          </a:lstStyle>
          <a:p>
            <a:fld id="{48F63A3B-78C7-47BE-AE5E-E10140E04643}" type="slidenum">
              <a:rPr lang="en-US" smtClean="0"/>
              <a:t>‹#›</a:t>
            </a:fld>
            <a:endParaRPr lang="en-US" dirty="0"/>
          </a:p>
        </p:txBody>
      </p:sp>
      <p:sp>
        <p:nvSpPr>
          <p:cNvPr id="10" name="Rectangle 9"/>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56525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81635" y="285293"/>
            <a:ext cx="14067130" cy="765901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280160" y="771113"/>
            <a:ext cx="12070080" cy="16459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0160" y="2523744"/>
            <a:ext cx="12070080" cy="47183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9184" y="7569206"/>
            <a:ext cx="3291840" cy="329184"/>
          </a:xfrm>
          <a:prstGeom prst="rect">
            <a:avLst/>
          </a:prstGeom>
        </p:spPr>
        <p:txBody>
          <a:bodyPr vert="horz" lIns="91440" tIns="45720" rIns="91440" bIns="45720" rtlCol="0" anchor="b"/>
          <a:lstStyle>
            <a:lvl1pPr algn="l">
              <a:defRPr sz="1200">
                <a:solidFill>
                  <a:schemeClr val="tx1">
                    <a:lumMod val="75000"/>
                    <a:lumOff val="25000"/>
                  </a:schemeClr>
                </a:solidFill>
              </a:defRPr>
            </a:lvl1pPr>
          </a:lstStyle>
          <a:p>
            <a:fld id="{C764DE79-268F-4C1A-8933-263129D2AF90}" type="datetimeFigureOut">
              <a:rPr lang="en-US" smtClean="0"/>
              <a:t>12/6/2024</a:t>
            </a:fld>
            <a:endParaRPr lang="en-US" dirty="0"/>
          </a:p>
        </p:txBody>
      </p:sp>
      <p:sp>
        <p:nvSpPr>
          <p:cNvPr id="5" name="Footer Placeholder 4"/>
          <p:cNvSpPr>
            <a:spLocks noGrp="1"/>
          </p:cNvSpPr>
          <p:nvPr>
            <p:ph type="ftr" sz="quarter" idx="3"/>
          </p:nvPr>
        </p:nvSpPr>
        <p:spPr>
          <a:xfrm>
            <a:off x="4187952" y="7569206"/>
            <a:ext cx="6254496" cy="329184"/>
          </a:xfrm>
          <a:prstGeom prst="rect">
            <a:avLst/>
          </a:prstGeom>
        </p:spPr>
        <p:txBody>
          <a:bodyPr vert="horz" lIns="91440" tIns="45720" rIns="91440" bIns="45720" rtlCol="0" anchor="b"/>
          <a:lstStyle>
            <a:lvl1pPr algn="ctr">
              <a:defRPr sz="12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2563856" y="7569206"/>
            <a:ext cx="1755648" cy="329184"/>
          </a:xfrm>
          <a:prstGeom prst="rect">
            <a:avLst/>
          </a:prstGeom>
        </p:spPr>
        <p:txBody>
          <a:bodyPr vert="horz" lIns="91440" tIns="45720" rIns="91440" bIns="45720" rtlCol="0" anchor="b"/>
          <a:lstStyle>
            <a:lvl1pPr algn="r">
              <a:defRPr sz="1200">
                <a:solidFill>
                  <a:schemeClr val="tx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08270453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Lst>
  <p:hf sldNum="0" hdr="0" ftr="0" dt="0"/>
  <p:txStyles>
    <p:titleStyle>
      <a:lvl1pPr algn="l" defTabSz="1097280" rtl="0" eaLnBrk="1" latinLnBrk="0" hangingPunct="1">
        <a:lnSpc>
          <a:spcPct val="90000"/>
        </a:lnSpc>
        <a:spcBef>
          <a:spcPct val="0"/>
        </a:spcBef>
        <a:buNone/>
        <a:defRPr lang="en-US" sz="5760" kern="1200" cap="none" spc="0" baseline="0" dirty="0">
          <a:solidFill>
            <a:schemeClr val="tx1">
              <a:lumMod val="85000"/>
              <a:lumOff val="15000"/>
            </a:schemeClr>
          </a:solidFill>
          <a:effectLst/>
          <a:latin typeface="+mj-lt"/>
          <a:ea typeface="+mn-ea"/>
          <a:cs typeface="+mn-cs"/>
        </a:defRPr>
      </a:lvl1pPr>
    </p:titleStyle>
    <p:bodyStyle>
      <a:lvl1pPr marL="219456" indent="-219456" algn="l" defTabSz="1097280" rtl="0" eaLnBrk="1" latinLnBrk="0" hangingPunct="1">
        <a:lnSpc>
          <a:spcPct val="100000"/>
        </a:lnSpc>
        <a:spcBef>
          <a:spcPts val="1080"/>
        </a:spcBef>
        <a:spcAft>
          <a:spcPts val="0"/>
        </a:spcAft>
        <a:buClr>
          <a:schemeClr val="tx1">
            <a:lumMod val="85000"/>
            <a:lumOff val="15000"/>
          </a:schemeClr>
        </a:buClr>
        <a:buFont typeface="Garamond" pitchFamily="18" charset="0"/>
        <a:buChar char="◦"/>
        <a:defRPr sz="2160" kern="1200">
          <a:solidFill>
            <a:schemeClr val="tx1"/>
          </a:solidFill>
          <a:latin typeface="+mn-lt"/>
          <a:ea typeface="+mn-ea"/>
          <a:cs typeface="+mn-cs"/>
        </a:defRPr>
      </a:lvl1pPr>
      <a:lvl2pPr marL="548640"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920" kern="1200">
          <a:solidFill>
            <a:schemeClr val="tx1"/>
          </a:solidFill>
          <a:latin typeface="+mn-lt"/>
          <a:ea typeface="+mn-ea"/>
          <a:cs typeface="+mn-cs"/>
        </a:defRPr>
      </a:lvl2pPr>
      <a:lvl3pPr marL="877824"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3pPr>
      <a:lvl4pPr marL="1207008"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4pPr>
      <a:lvl5pPr marL="1536192"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5pPr>
      <a:lvl6pPr marL="192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6pPr>
      <a:lvl7pPr marL="228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7pPr>
      <a:lvl8pPr marL="264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8pPr>
      <a:lvl9pPr marL="300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topics/exploratory-data-analysis"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540958" y="2221292"/>
            <a:ext cx="13113782" cy="2096065"/>
          </a:xfrm>
          <a:prstGeom prst="rect">
            <a:avLst/>
          </a:prstGeom>
          <a:noFill/>
          <a:ln/>
        </p:spPr>
        <p:txBody>
          <a:bodyPr wrap="square" lIns="0" tIns="0" rIns="0" bIns="0" rtlCol="0" anchor="t"/>
          <a:lstStyle/>
          <a:p>
            <a:pPr marL="0" indent="0" algn="ctr">
              <a:lnSpc>
                <a:spcPts val="7700"/>
              </a:lnSpc>
              <a:buNone/>
            </a:pPr>
            <a:r>
              <a:rPr lang="en-US" sz="6150" b="1" dirty="0">
                <a:latin typeface="Footlight MT Light" panose="0204060206030A020304" pitchFamily="18" charset="0"/>
                <a:ea typeface="Dela Gothic One" pitchFamily="34" charset="-122"/>
                <a:cs typeface="Dela Gothic One" pitchFamily="34" charset="-120"/>
              </a:rPr>
              <a:t>Exploratory Data Analysis on Credit Card Fraud Detection</a:t>
            </a:r>
            <a:endParaRPr lang="en-US" sz="6150" b="1" dirty="0">
              <a:latin typeface="Footlight MT Light" panose="0204060206030A020304" pitchFamily="18" charset="0"/>
            </a:endParaRPr>
          </a:p>
        </p:txBody>
      </p:sp>
      <p:sp>
        <p:nvSpPr>
          <p:cNvPr id="6" name="TextBox 5">
            <a:extLst>
              <a:ext uri="{FF2B5EF4-FFF2-40B4-BE49-F238E27FC236}">
                <a16:creationId xmlns:a16="http://schemas.microsoft.com/office/drawing/2014/main" id="{84C86FCF-CB0F-9270-778E-71AE24082189}"/>
              </a:ext>
            </a:extLst>
          </p:cNvPr>
          <p:cNvSpPr txBox="1"/>
          <p:nvPr/>
        </p:nvSpPr>
        <p:spPr>
          <a:xfrm>
            <a:off x="3657600" y="5100104"/>
            <a:ext cx="7315200" cy="1815882"/>
          </a:xfrm>
          <a:prstGeom prst="rect">
            <a:avLst/>
          </a:prstGeom>
          <a:noFill/>
        </p:spPr>
        <p:txBody>
          <a:bodyPr wrap="square">
            <a:spAutoFit/>
          </a:bodyPr>
          <a:lstStyle/>
          <a:p>
            <a:pPr algn="ctr"/>
            <a:r>
              <a:rPr lang="en-US" sz="2800">
                <a:latin typeface="Bell MT" panose="02020503060305020303" pitchFamily="18" charset="0"/>
              </a:rPr>
              <a:t>Name: </a:t>
            </a:r>
            <a:r>
              <a:rPr lang="en-US" sz="2800" b="1">
                <a:latin typeface="Footlight MT Light" panose="0204060206030A020304" pitchFamily="18" charset="0"/>
              </a:rPr>
              <a:t>Shahana T</a:t>
            </a:r>
          </a:p>
          <a:p>
            <a:pPr algn="ctr"/>
            <a:r>
              <a:rPr lang="en-US" sz="2800">
                <a:latin typeface="Bell MT" panose="02020503060305020303" pitchFamily="18" charset="0"/>
              </a:rPr>
              <a:t>Reg No: </a:t>
            </a:r>
            <a:r>
              <a:rPr lang="en-US" sz="2800" b="1">
                <a:latin typeface="Footlight MT Light" panose="0204060206030A020304" pitchFamily="18" charset="0"/>
              </a:rPr>
              <a:t>12219504</a:t>
            </a:r>
          </a:p>
          <a:p>
            <a:pPr algn="ctr"/>
            <a:r>
              <a:rPr lang="en-US" sz="2800">
                <a:latin typeface="Bell MT" panose="02020503060305020303" pitchFamily="18" charset="0"/>
              </a:rPr>
              <a:t>Section: </a:t>
            </a:r>
            <a:r>
              <a:rPr lang="en-US" sz="2800" b="1">
                <a:latin typeface="Footlight MT Light" panose="0204060206030A020304" pitchFamily="18" charset="0"/>
              </a:rPr>
              <a:t>K22UR</a:t>
            </a:r>
          </a:p>
          <a:p>
            <a:pPr algn="ctr"/>
            <a:r>
              <a:rPr lang="en-US" sz="2800">
                <a:latin typeface="Bell MT" panose="02020503060305020303" pitchFamily="18" charset="0"/>
              </a:rPr>
              <a:t>Roll No: </a:t>
            </a:r>
            <a:r>
              <a:rPr lang="en-US" sz="2800" b="1">
                <a:latin typeface="Footlight MT Light" panose="0204060206030A020304" pitchFamily="18" charset="0"/>
              </a:rPr>
              <a:t>RK22URA26</a:t>
            </a:r>
          </a:p>
        </p:txBody>
      </p:sp>
      <p:pic>
        <p:nvPicPr>
          <p:cNvPr id="10" name="Picture 9">
            <a:extLst>
              <a:ext uri="{FF2B5EF4-FFF2-40B4-BE49-F238E27FC236}">
                <a16:creationId xmlns:a16="http://schemas.microsoft.com/office/drawing/2014/main" id="{FB229D42-4580-60F7-B3EA-B642EDA45A52}"/>
              </a:ext>
            </a:extLst>
          </p:cNvPr>
          <p:cNvPicPr>
            <a:picLocks noChangeAspect="1"/>
          </p:cNvPicPr>
          <p:nvPr/>
        </p:nvPicPr>
        <p:blipFill>
          <a:blip r:embed="rId3"/>
          <a:stretch>
            <a:fillRect/>
          </a:stretch>
        </p:blipFill>
        <p:spPr>
          <a:xfrm>
            <a:off x="648658" y="412723"/>
            <a:ext cx="2893195" cy="1333042"/>
          </a:xfrm>
          <a:prstGeom prst="rect">
            <a:avLst/>
          </a:prstGeom>
        </p:spPr>
      </p:pic>
      <p:pic>
        <p:nvPicPr>
          <p:cNvPr id="11" name="Picture 10">
            <a:extLst>
              <a:ext uri="{FF2B5EF4-FFF2-40B4-BE49-F238E27FC236}">
                <a16:creationId xmlns:a16="http://schemas.microsoft.com/office/drawing/2014/main" id="{B27DB4F8-3B88-76B9-243C-AF11A28538A3}"/>
              </a:ext>
            </a:extLst>
          </p:cNvPr>
          <p:cNvPicPr>
            <a:picLocks noChangeAspect="1"/>
          </p:cNvPicPr>
          <p:nvPr/>
        </p:nvPicPr>
        <p:blipFill>
          <a:blip r:embed="rId4"/>
          <a:stretch>
            <a:fillRect/>
          </a:stretch>
        </p:blipFill>
        <p:spPr>
          <a:xfrm>
            <a:off x="11196542" y="622932"/>
            <a:ext cx="2679260" cy="9126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8309" y="637792"/>
            <a:ext cx="5701546" cy="712708"/>
          </a:xfrm>
          <a:prstGeom prst="rect">
            <a:avLst/>
          </a:prstGeom>
          <a:noFill/>
          <a:ln/>
        </p:spPr>
        <p:txBody>
          <a:bodyPr wrap="none" lIns="0" tIns="0" rIns="0" bIns="0" rtlCol="0" anchor="t"/>
          <a:lstStyle/>
          <a:p>
            <a:pPr marL="0" indent="0">
              <a:lnSpc>
                <a:spcPts val="5600"/>
              </a:lnSpc>
              <a:buNone/>
            </a:pPr>
            <a:r>
              <a:rPr lang="en-US" sz="4450" dirty="0">
                <a:latin typeface="Footlight MT Light" panose="0204060206030A020304" pitchFamily="18" charset="0"/>
                <a:ea typeface="Dela Gothic One" pitchFamily="34" charset="-122"/>
                <a:cs typeface="Dela Gothic One" pitchFamily="34" charset="-120"/>
              </a:rPr>
              <a:t>My </a:t>
            </a:r>
            <a:r>
              <a:rPr lang="en-US" sz="4400" dirty="0">
                <a:latin typeface="Footlight MT Light" panose="0204060206030A020304" pitchFamily="18" charset="0"/>
                <a:ea typeface="Dela Gothic One" pitchFamily="34" charset="-122"/>
                <a:cs typeface="Dela Gothic One" pitchFamily="34" charset="-120"/>
              </a:rPr>
              <a:t>Analysis</a:t>
            </a:r>
            <a:r>
              <a:rPr lang="en-US" sz="4450" dirty="0">
                <a:latin typeface="Footlight MT Light" panose="0204060206030A020304" pitchFamily="18" charset="0"/>
                <a:ea typeface="Dela Gothic One" pitchFamily="34" charset="-122"/>
                <a:cs typeface="Dela Gothic One" pitchFamily="34" charset="-120"/>
              </a:rPr>
              <a:t> </a:t>
            </a:r>
            <a:endParaRPr lang="en-US" sz="4450" dirty="0">
              <a:latin typeface="Footlight MT Light" panose="0204060206030A020304" pitchFamily="18" charset="0"/>
            </a:endParaRPr>
          </a:p>
        </p:txBody>
      </p:sp>
      <p:grpSp>
        <p:nvGrpSpPr>
          <p:cNvPr id="13" name="Group 12">
            <a:extLst>
              <a:ext uri="{FF2B5EF4-FFF2-40B4-BE49-F238E27FC236}">
                <a16:creationId xmlns:a16="http://schemas.microsoft.com/office/drawing/2014/main" id="{3A338BDA-C31D-1392-9754-6E6CF4999EB3}"/>
              </a:ext>
            </a:extLst>
          </p:cNvPr>
          <p:cNvGrpSpPr/>
          <p:nvPr/>
        </p:nvGrpSpPr>
        <p:grpSpPr>
          <a:xfrm>
            <a:off x="630987" y="1635739"/>
            <a:ext cx="4226838" cy="5112302"/>
            <a:chOff x="758309" y="2601397"/>
            <a:chExt cx="4226838" cy="4064437"/>
          </a:xfrm>
        </p:grpSpPr>
        <p:sp>
          <p:nvSpPr>
            <p:cNvPr id="3" name="Shape 1"/>
            <p:cNvSpPr/>
            <p:nvPr/>
          </p:nvSpPr>
          <p:spPr>
            <a:xfrm>
              <a:off x="758309" y="2601397"/>
              <a:ext cx="4226838" cy="4064437"/>
            </a:xfrm>
            <a:prstGeom prst="roundRect">
              <a:avLst>
                <a:gd name="adj" fmla="val 2239"/>
              </a:avLst>
            </a:prstGeom>
            <a:solidFill>
              <a:srgbClr val="740B0B"/>
            </a:solidFill>
            <a:ln w="7620">
              <a:solidFill>
                <a:srgbClr val="8D2424"/>
              </a:solidFill>
              <a:prstDash val="solid"/>
            </a:ln>
          </p:spPr>
          <p:txBody>
            <a:bodyPr/>
            <a:lstStyle/>
            <a:p>
              <a:endParaRPr lang="en-IN"/>
            </a:p>
          </p:txBody>
        </p:sp>
        <p:sp>
          <p:nvSpPr>
            <p:cNvPr id="4" name="Text 2"/>
            <p:cNvSpPr/>
            <p:nvPr/>
          </p:nvSpPr>
          <p:spPr>
            <a:xfrm>
              <a:off x="982504" y="2825591"/>
              <a:ext cx="3778448" cy="712470"/>
            </a:xfrm>
            <a:prstGeom prst="rect">
              <a:avLst/>
            </a:prstGeom>
            <a:noFill/>
            <a:ln/>
          </p:spPr>
          <p:txBody>
            <a:bodyPr wrap="square" lIns="0" tIns="0" rIns="0" bIns="0" rtlCol="0" anchor="t"/>
            <a:lstStyle/>
            <a:p>
              <a:pPr marL="0" indent="0">
                <a:lnSpc>
                  <a:spcPts val="2800"/>
                </a:lnSpc>
                <a:buNone/>
              </a:pPr>
              <a:r>
                <a:rPr lang="en-US" sz="2200" dirty="0">
                  <a:solidFill>
                    <a:srgbClr val="FF0000"/>
                  </a:solidFill>
                  <a:latin typeface="High Tower Text" panose="02040502050506030303" pitchFamily="18" charset="0"/>
                  <a:ea typeface="Dela Gothic One" pitchFamily="34" charset="-122"/>
                  <a:cs typeface="Dela Gothic One" pitchFamily="34" charset="-120"/>
                </a:rPr>
                <a:t>Descriptive Statistics:</a:t>
              </a:r>
              <a:endParaRPr lang="en-US" sz="2200" dirty="0">
                <a:solidFill>
                  <a:srgbClr val="FF0000"/>
                </a:solidFill>
                <a:latin typeface="High Tower Text" panose="02040502050506030303" pitchFamily="18" charset="0"/>
              </a:endParaRPr>
            </a:p>
          </p:txBody>
        </p:sp>
        <p:sp>
          <p:nvSpPr>
            <p:cNvPr id="5" name="Text 3"/>
            <p:cNvSpPr/>
            <p:nvPr/>
          </p:nvSpPr>
          <p:spPr>
            <a:xfrm>
              <a:off x="982504" y="3181827"/>
              <a:ext cx="3778448" cy="3198279"/>
            </a:xfrm>
            <a:prstGeom prst="rect">
              <a:avLst/>
            </a:prstGeom>
            <a:noFill/>
            <a:ln/>
          </p:spPr>
          <p:txBody>
            <a:bodyPr wrap="square" lIns="0" tIns="0" rIns="0" bIns="0" rtlCol="0" anchor="t"/>
            <a:lstStyle/>
            <a:p>
              <a:pPr>
                <a:lnSpc>
                  <a:spcPts val="2700"/>
                </a:lnSpc>
              </a:pPr>
              <a:r>
                <a:rPr lang="en-US" sz="1700">
                  <a:solidFill>
                    <a:srgbClr val="FFE5E5"/>
                  </a:solidFill>
                  <a:latin typeface="DM Sans" pitchFamily="34" charset="0"/>
                  <a:ea typeface="DM Sans" pitchFamily="34" charset="-122"/>
                  <a:cs typeface="DM Sans" pitchFamily="34" charset="-120"/>
                </a:rPr>
                <a:t>Most transactions are non-fraudulent, making it hard for models to detect fraud effectively.</a:t>
              </a:r>
            </a:p>
            <a:p>
              <a:pPr>
                <a:lnSpc>
                  <a:spcPts val="2700"/>
                </a:lnSpc>
              </a:pPr>
              <a:endParaRPr lang="en-US" sz="1700">
                <a:solidFill>
                  <a:srgbClr val="FFE5E5"/>
                </a:solidFill>
                <a:latin typeface="DM Sans" pitchFamily="34" charset="0"/>
                <a:ea typeface="DM Sans" pitchFamily="34" charset="-122"/>
                <a:cs typeface="DM Sans" pitchFamily="34" charset="-120"/>
              </a:endParaRPr>
            </a:p>
            <a:p>
              <a:pPr>
                <a:lnSpc>
                  <a:spcPts val="2700"/>
                </a:lnSpc>
              </a:pPr>
              <a:r>
                <a:rPr lang="en-US" sz="1700">
                  <a:solidFill>
                    <a:srgbClr val="FFE5E5"/>
                  </a:solidFill>
                  <a:latin typeface="DM Sans" pitchFamily="34" charset="0"/>
                  <a:ea typeface="DM Sans" pitchFamily="34" charset="-122"/>
                  <a:cs typeface="DM Sans" pitchFamily="34" charset="-120"/>
                </a:rPr>
                <a:t>Use class balancing or specialized algorithms(SMOTE) to improve fraud detection.</a:t>
              </a:r>
            </a:p>
            <a:p>
              <a:pPr>
                <a:lnSpc>
                  <a:spcPts val="2700"/>
                </a:lnSpc>
              </a:pPr>
              <a:endParaRPr lang="en-US" sz="1700">
                <a:solidFill>
                  <a:srgbClr val="FFE5E5"/>
                </a:solidFill>
                <a:latin typeface="DM Sans" pitchFamily="34" charset="0"/>
                <a:ea typeface="DM Sans" pitchFamily="34" charset="-122"/>
                <a:cs typeface="DM Sans" pitchFamily="34" charset="-120"/>
              </a:endParaRPr>
            </a:p>
            <a:p>
              <a:pPr>
                <a:lnSpc>
                  <a:spcPts val="2700"/>
                </a:lnSpc>
              </a:pPr>
              <a:r>
                <a:rPr lang="en-US" sz="1700">
                  <a:solidFill>
                    <a:srgbClr val="FFE5E5"/>
                  </a:solidFill>
                  <a:latin typeface="DM Sans" pitchFamily="34" charset="0"/>
                  <a:ea typeface="DM Sans" pitchFamily="34" charset="-122"/>
                  <a:cs typeface="DM Sans" pitchFamily="34" charset="-120"/>
                </a:rPr>
                <a:t>Handling imbalance prevents bias toward non-fraudulent cases and improves model accuracy.</a:t>
              </a:r>
              <a:endParaRPr lang="en-US" sz="1700" dirty="0"/>
            </a:p>
          </p:txBody>
        </p:sp>
      </p:grpSp>
      <p:grpSp>
        <p:nvGrpSpPr>
          <p:cNvPr id="16" name="Group 15">
            <a:extLst>
              <a:ext uri="{FF2B5EF4-FFF2-40B4-BE49-F238E27FC236}">
                <a16:creationId xmlns:a16="http://schemas.microsoft.com/office/drawing/2014/main" id="{845ACE7C-E429-B535-3072-EEE288F84C8A}"/>
              </a:ext>
            </a:extLst>
          </p:cNvPr>
          <p:cNvGrpSpPr/>
          <p:nvPr/>
        </p:nvGrpSpPr>
        <p:grpSpPr>
          <a:xfrm>
            <a:off x="5201781" y="1635740"/>
            <a:ext cx="4226838" cy="5112302"/>
            <a:chOff x="5201722" y="2601397"/>
            <a:chExt cx="4226838" cy="4064437"/>
          </a:xfrm>
        </p:grpSpPr>
        <p:sp>
          <p:nvSpPr>
            <p:cNvPr id="6" name="Shape 4"/>
            <p:cNvSpPr/>
            <p:nvPr/>
          </p:nvSpPr>
          <p:spPr>
            <a:xfrm>
              <a:off x="5201722" y="2601397"/>
              <a:ext cx="4226838" cy="4064437"/>
            </a:xfrm>
            <a:prstGeom prst="roundRect">
              <a:avLst>
                <a:gd name="adj" fmla="val 2239"/>
              </a:avLst>
            </a:prstGeom>
            <a:solidFill>
              <a:srgbClr val="740B0B"/>
            </a:solidFill>
            <a:ln w="7620">
              <a:solidFill>
                <a:srgbClr val="8D2424"/>
              </a:solidFill>
              <a:prstDash val="solid"/>
            </a:ln>
          </p:spPr>
          <p:txBody>
            <a:bodyPr/>
            <a:lstStyle/>
            <a:p>
              <a:endParaRPr lang="en-IN"/>
            </a:p>
          </p:txBody>
        </p:sp>
        <p:sp>
          <p:nvSpPr>
            <p:cNvPr id="7" name="Text 5"/>
            <p:cNvSpPr/>
            <p:nvPr/>
          </p:nvSpPr>
          <p:spPr>
            <a:xfrm>
              <a:off x="5425916" y="2825591"/>
              <a:ext cx="2875836" cy="356235"/>
            </a:xfrm>
            <a:prstGeom prst="rect">
              <a:avLst/>
            </a:prstGeom>
            <a:noFill/>
            <a:ln/>
          </p:spPr>
          <p:txBody>
            <a:bodyPr wrap="none" lIns="0" tIns="0" rIns="0" bIns="0" rtlCol="0" anchor="t"/>
            <a:lstStyle/>
            <a:p>
              <a:pPr marL="0" indent="0">
                <a:lnSpc>
                  <a:spcPts val="2800"/>
                </a:lnSpc>
                <a:buNone/>
              </a:pPr>
              <a:r>
                <a:rPr lang="en-US" sz="2200" dirty="0">
                  <a:solidFill>
                    <a:srgbClr val="FF0000"/>
                  </a:solidFill>
                  <a:latin typeface="High Tower Text" panose="02040502050506030303" pitchFamily="18" charset="0"/>
                  <a:ea typeface="Dela Gothic One" pitchFamily="34" charset="-122"/>
                  <a:cs typeface="Dela Gothic One" pitchFamily="34" charset="-120"/>
                </a:rPr>
                <a:t>Cluster Analysis:</a:t>
              </a:r>
              <a:endParaRPr lang="en-US" sz="2200" dirty="0">
                <a:solidFill>
                  <a:srgbClr val="FF0000"/>
                </a:solidFill>
                <a:latin typeface="High Tower Text" panose="02040502050506030303" pitchFamily="18" charset="0"/>
              </a:endParaRPr>
            </a:p>
          </p:txBody>
        </p:sp>
        <p:sp>
          <p:nvSpPr>
            <p:cNvPr id="8" name="Text 6"/>
            <p:cNvSpPr/>
            <p:nvPr/>
          </p:nvSpPr>
          <p:spPr>
            <a:xfrm>
              <a:off x="5425916" y="3311723"/>
              <a:ext cx="3778448" cy="3068382"/>
            </a:xfrm>
            <a:prstGeom prst="rect">
              <a:avLst/>
            </a:prstGeom>
            <a:noFill/>
            <a:ln/>
          </p:spPr>
          <p:txBody>
            <a:bodyPr wrap="square" lIns="0" tIns="0" rIns="0" bIns="0" rtlCol="0" anchor="t"/>
            <a:lstStyle/>
            <a:p>
              <a:pPr marL="0" indent="0">
                <a:lnSpc>
                  <a:spcPts val="2700"/>
                </a:lnSpc>
                <a:buNone/>
              </a:pPr>
              <a:r>
                <a:rPr lang="en-US" sz="1700">
                  <a:solidFill>
                    <a:srgbClr val="FFE5E5"/>
                  </a:solidFill>
                  <a:latin typeface="DM Sans" pitchFamily="34" charset="0"/>
                  <a:ea typeface="DM Sans" pitchFamily="34" charset="-122"/>
                  <a:cs typeface="DM Sans" pitchFamily="34" charset="-120"/>
                </a:rPr>
                <a:t>Fraudulent transactions form clear clusters, especially in features like V10 and V12.</a:t>
              </a:r>
            </a:p>
            <a:p>
              <a:pPr marL="0" indent="0">
                <a:lnSpc>
                  <a:spcPts val="2700"/>
                </a:lnSpc>
                <a:buNone/>
              </a:pPr>
              <a:endParaRPr lang="en-US" sz="1700">
                <a:solidFill>
                  <a:srgbClr val="FFE5E5"/>
                </a:solidFill>
                <a:latin typeface="DM Sans" pitchFamily="34" charset="0"/>
                <a:ea typeface="DM Sans" pitchFamily="34" charset="-122"/>
                <a:cs typeface="DM Sans" pitchFamily="34" charset="-120"/>
              </a:endParaRPr>
            </a:p>
            <a:p>
              <a:pPr marL="0" indent="0">
                <a:lnSpc>
                  <a:spcPts val="2700"/>
                </a:lnSpc>
                <a:buNone/>
              </a:pPr>
              <a:r>
                <a:rPr lang="en-US" sz="1700">
                  <a:solidFill>
                    <a:srgbClr val="FFE5E5"/>
                  </a:solidFill>
                  <a:latin typeface="DM Sans" pitchFamily="34" charset="0"/>
                  <a:ea typeface="DM Sans" pitchFamily="34" charset="-122"/>
                  <a:cs typeface="DM Sans" pitchFamily="34" charset="-120"/>
                </a:rPr>
                <a:t>Clustering helps highlight fraud patterns that are otherwise hard to detect.</a:t>
              </a:r>
            </a:p>
            <a:p>
              <a:pPr marL="0" indent="0">
                <a:lnSpc>
                  <a:spcPts val="2700"/>
                </a:lnSpc>
                <a:buNone/>
              </a:pPr>
              <a:endParaRPr lang="en-US" sz="1700">
                <a:solidFill>
                  <a:srgbClr val="FFE5E5"/>
                </a:solidFill>
                <a:latin typeface="DM Sans" pitchFamily="34" charset="0"/>
                <a:ea typeface="DM Sans" pitchFamily="34" charset="-122"/>
                <a:cs typeface="DM Sans" pitchFamily="34" charset="-120"/>
              </a:endParaRPr>
            </a:p>
            <a:p>
              <a:pPr marL="0" indent="0">
                <a:lnSpc>
                  <a:spcPts val="2700"/>
                </a:lnSpc>
                <a:buNone/>
              </a:pPr>
              <a:r>
                <a:rPr lang="en-US" sz="1700">
                  <a:solidFill>
                    <a:srgbClr val="FFE5E5"/>
                  </a:solidFill>
                  <a:latin typeface="DM Sans" pitchFamily="34" charset="0"/>
                  <a:ea typeface="DM Sans" pitchFamily="34" charset="-122"/>
                  <a:cs typeface="DM Sans" pitchFamily="34" charset="-120"/>
                </a:rPr>
                <a:t>Shows clustering can be a valuable tool for identifying characteristics of fraud.</a:t>
              </a:r>
              <a:endParaRPr lang="en-US" sz="1700" dirty="0"/>
            </a:p>
          </p:txBody>
        </p:sp>
      </p:grpSp>
      <p:grpSp>
        <p:nvGrpSpPr>
          <p:cNvPr id="18" name="Group 17">
            <a:extLst>
              <a:ext uri="{FF2B5EF4-FFF2-40B4-BE49-F238E27FC236}">
                <a16:creationId xmlns:a16="http://schemas.microsoft.com/office/drawing/2014/main" id="{4EC4F340-5C48-6B2A-1D6E-CF756778F18B}"/>
              </a:ext>
            </a:extLst>
          </p:cNvPr>
          <p:cNvGrpSpPr/>
          <p:nvPr/>
        </p:nvGrpSpPr>
        <p:grpSpPr>
          <a:xfrm>
            <a:off x="9772575" y="1635738"/>
            <a:ext cx="4226838" cy="5112304"/>
            <a:chOff x="9645134" y="2601397"/>
            <a:chExt cx="4226838" cy="4064437"/>
          </a:xfrm>
        </p:grpSpPr>
        <p:sp>
          <p:nvSpPr>
            <p:cNvPr id="9" name="Shape 7"/>
            <p:cNvSpPr/>
            <p:nvPr/>
          </p:nvSpPr>
          <p:spPr>
            <a:xfrm>
              <a:off x="9645134" y="2601397"/>
              <a:ext cx="4226838" cy="4064437"/>
            </a:xfrm>
            <a:prstGeom prst="roundRect">
              <a:avLst>
                <a:gd name="adj" fmla="val 2239"/>
              </a:avLst>
            </a:prstGeom>
            <a:solidFill>
              <a:srgbClr val="740B0B"/>
            </a:solidFill>
            <a:ln w="7620">
              <a:solidFill>
                <a:srgbClr val="8D2424"/>
              </a:solidFill>
              <a:prstDash val="solid"/>
            </a:ln>
          </p:spPr>
          <p:txBody>
            <a:bodyPr/>
            <a:lstStyle/>
            <a:p>
              <a:endParaRPr lang="en-IN"/>
            </a:p>
          </p:txBody>
        </p:sp>
        <p:sp>
          <p:nvSpPr>
            <p:cNvPr id="10" name="Text 8"/>
            <p:cNvSpPr/>
            <p:nvPr/>
          </p:nvSpPr>
          <p:spPr>
            <a:xfrm>
              <a:off x="9869329" y="2825591"/>
              <a:ext cx="3778448" cy="712470"/>
            </a:xfrm>
            <a:prstGeom prst="rect">
              <a:avLst/>
            </a:prstGeom>
            <a:noFill/>
            <a:ln/>
          </p:spPr>
          <p:txBody>
            <a:bodyPr wrap="square" lIns="0" tIns="0" rIns="0" bIns="0" rtlCol="0" anchor="t"/>
            <a:lstStyle/>
            <a:p>
              <a:pPr marL="0" indent="0">
                <a:lnSpc>
                  <a:spcPts val="2800"/>
                </a:lnSpc>
                <a:buNone/>
              </a:pPr>
              <a:r>
                <a:rPr lang="en-US" sz="2200" dirty="0">
                  <a:solidFill>
                    <a:srgbClr val="FF0000"/>
                  </a:solidFill>
                  <a:latin typeface="High Tower Text" panose="02040502050506030303" pitchFamily="18" charset="0"/>
                  <a:ea typeface="Dela Gothic One" pitchFamily="34" charset="-122"/>
                  <a:cs typeface="Dela Gothic One" pitchFamily="34" charset="-120"/>
                </a:rPr>
                <a:t>Fraud Rate by Transaction Amount:</a:t>
              </a:r>
              <a:endParaRPr lang="en-US" sz="2200" dirty="0">
                <a:solidFill>
                  <a:srgbClr val="FF0000"/>
                </a:solidFill>
                <a:latin typeface="High Tower Text" panose="02040502050506030303" pitchFamily="18" charset="0"/>
              </a:endParaRPr>
            </a:p>
          </p:txBody>
        </p:sp>
        <p:sp>
          <p:nvSpPr>
            <p:cNvPr id="11" name="Text 9"/>
            <p:cNvSpPr/>
            <p:nvPr/>
          </p:nvSpPr>
          <p:spPr>
            <a:xfrm>
              <a:off x="9869329" y="3545383"/>
              <a:ext cx="3778448" cy="2773680"/>
            </a:xfrm>
            <a:prstGeom prst="rect">
              <a:avLst/>
            </a:prstGeom>
            <a:noFill/>
            <a:ln/>
          </p:spPr>
          <p:txBody>
            <a:bodyPr wrap="square" lIns="0" tIns="0" rIns="0" bIns="0" rtlCol="0" anchor="t"/>
            <a:lstStyle/>
            <a:p>
              <a:pPr marL="0" indent="0">
                <a:lnSpc>
                  <a:spcPts val="2700"/>
                </a:lnSpc>
                <a:buNone/>
              </a:pPr>
              <a:r>
                <a:rPr lang="en-US" sz="1700">
                  <a:solidFill>
                    <a:srgbClr val="FFE5E5"/>
                  </a:solidFill>
                  <a:latin typeface="DM Sans" pitchFamily="34" charset="0"/>
                  <a:ea typeface="DM Sans" pitchFamily="34" charset="-122"/>
                  <a:cs typeface="DM Sans" pitchFamily="34" charset="-120"/>
                </a:rPr>
                <a:t>Larger transaction amounts are more likely to be flagged as fraudulent, indicating a risk factor.</a:t>
              </a:r>
            </a:p>
            <a:p>
              <a:pPr marL="0" indent="0">
                <a:lnSpc>
                  <a:spcPts val="2700"/>
                </a:lnSpc>
                <a:buNone/>
              </a:pPr>
              <a:endParaRPr lang="en-US" sz="1700">
                <a:solidFill>
                  <a:srgbClr val="FFE5E5"/>
                </a:solidFill>
                <a:latin typeface="DM Sans" pitchFamily="34" charset="0"/>
                <a:ea typeface="DM Sans" pitchFamily="34" charset="-122"/>
                <a:cs typeface="DM Sans" pitchFamily="34" charset="-120"/>
              </a:endParaRPr>
            </a:p>
            <a:p>
              <a:pPr marL="0" indent="0">
                <a:lnSpc>
                  <a:spcPts val="2700"/>
                </a:lnSpc>
                <a:buNone/>
              </a:pPr>
              <a:r>
                <a:rPr lang="en-US" sz="1700">
                  <a:solidFill>
                    <a:srgbClr val="FFE5E5"/>
                  </a:solidFill>
                  <a:latin typeface="DM Sans" pitchFamily="34" charset="0"/>
                  <a:ea typeface="DM Sans" pitchFamily="34" charset="-122"/>
                  <a:cs typeface="DM Sans" pitchFamily="34" charset="-120"/>
                </a:rPr>
                <a:t>Incorporating transaction amount can improve fraud detection models.</a:t>
              </a:r>
            </a:p>
            <a:p>
              <a:pPr marL="0" indent="0">
                <a:lnSpc>
                  <a:spcPts val="2700"/>
                </a:lnSpc>
                <a:buNone/>
              </a:pPr>
              <a:endParaRPr lang="en-US" sz="1700">
                <a:solidFill>
                  <a:srgbClr val="FFE5E5"/>
                </a:solidFill>
                <a:latin typeface="DM Sans" pitchFamily="34" charset="0"/>
                <a:ea typeface="DM Sans" pitchFamily="34" charset="-122"/>
                <a:cs typeface="DM Sans" pitchFamily="34" charset="-120"/>
              </a:endParaRPr>
            </a:p>
            <a:p>
              <a:pPr marL="0" indent="0">
                <a:lnSpc>
                  <a:spcPts val="2700"/>
                </a:lnSpc>
                <a:buNone/>
              </a:pPr>
              <a:r>
                <a:rPr lang="en-US" sz="1700">
                  <a:solidFill>
                    <a:srgbClr val="FFE5E5"/>
                  </a:solidFill>
                  <a:latin typeface="DM Sans" pitchFamily="34" charset="0"/>
                  <a:ea typeface="DM Sans" pitchFamily="34" charset="-122"/>
                  <a:cs typeface="DM Sans" pitchFamily="34" charset="-120"/>
                </a:rPr>
                <a:t>Focusing on higher-value transactions may enhance accuracy.</a:t>
              </a:r>
              <a:endParaRPr lang="en-US" sz="1700"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1666042"/>
            <a:ext cx="10454521" cy="712708"/>
          </a:xfrm>
          <a:prstGeom prst="rect">
            <a:avLst/>
          </a:prstGeom>
          <a:noFill/>
          <a:ln/>
        </p:spPr>
        <p:txBody>
          <a:bodyPr wrap="none" lIns="0" tIns="0" rIns="0" bIns="0" rtlCol="0" anchor="t"/>
          <a:lstStyle/>
          <a:p>
            <a:pPr marL="0" indent="0">
              <a:lnSpc>
                <a:spcPts val="5600"/>
              </a:lnSpc>
              <a:buNone/>
            </a:pPr>
            <a:r>
              <a:rPr lang="en-US" sz="4400" dirty="0">
                <a:latin typeface="Footlight MT Light" panose="0204060206030A020304" pitchFamily="18" charset="0"/>
                <a:ea typeface="Dela Gothic One" pitchFamily="34" charset="-122"/>
                <a:cs typeface="Dela Gothic One" pitchFamily="34" charset="-120"/>
              </a:rPr>
              <a:t>Analysis</a:t>
            </a:r>
            <a:r>
              <a:rPr lang="en-US" sz="4450" dirty="0">
                <a:latin typeface="Footlight MT Light" panose="0204060206030A020304" pitchFamily="18" charset="0"/>
                <a:ea typeface="Dela Gothic One" pitchFamily="34" charset="-122"/>
                <a:cs typeface="Dela Gothic One" pitchFamily="34" charset="-120"/>
              </a:rPr>
              <a:t> - Exploratory Insights</a:t>
            </a:r>
            <a:endParaRPr lang="en-US" sz="4450" dirty="0">
              <a:latin typeface="Footlight MT Light" panose="0204060206030A020304" pitchFamily="18" charset="0"/>
            </a:endParaRPr>
          </a:p>
        </p:txBody>
      </p:sp>
      <p:sp>
        <p:nvSpPr>
          <p:cNvPr id="3" name="Shape 1"/>
          <p:cNvSpPr/>
          <p:nvPr/>
        </p:nvSpPr>
        <p:spPr>
          <a:xfrm>
            <a:off x="758309" y="2947392"/>
            <a:ext cx="487442" cy="487442"/>
          </a:xfrm>
          <a:prstGeom prst="roundRect">
            <a:avLst>
              <a:gd name="adj" fmla="val 18669"/>
            </a:avLst>
          </a:prstGeom>
          <a:solidFill>
            <a:srgbClr val="740B0B"/>
          </a:solidFill>
          <a:ln w="7620">
            <a:solidFill>
              <a:srgbClr val="8D2424"/>
            </a:solidFill>
            <a:prstDash val="solid"/>
          </a:ln>
        </p:spPr>
        <p:txBody>
          <a:bodyPr/>
          <a:lstStyle/>
          <a:p>
            <a:endParaRPr lang="en-IN"/>
          </a:p>
        </p:txBody>
      </p:sp>
      <p:sp>
        <p:nvSpPr>
          <p:cNvPr id="4" name="Text 2"/>
          <p:cNvSpPr/>
          <p:nvPr/>
        </p:nvSpPr>
        <p:spPr>
          <a:xfrm>
            <a:off x="901422" y="3020020"/>
            <a:ext cx="201097" cy="342067"/>
          </a:xfrm>
          <a:prstGeom prst="rect">
            <a:avLst/>
          </a:prstGeom>
          <a:noFill/>
          <a:ln/>
        </p:spPr>
        <p:txBody>
          <a:bodyPr wrap="none" lIns="0" tIns="0" rIns="0" bIns="0" rtlCol="0" anchor="t"/>
          <a:lstStyle/>
          <a:p>
            <a:pPr marL="0" indent="0" algn="ctr">
              <a:lnSpc>
                <a:spcPts val="2650"/>
              </a:lnSpc>
              <a:buNone/>
            </a:pPr>
            <a:r>
              <a:rPr lang="en-US" sz="2650" dirty="0">
                <a:solidFill>
                  <a:srgbClr val="FFE5E5"/>
                </a:solidFill>
                <a:latin typeface="Dela Gothic One" pitchFamily="34" charset="0"/>
                <a:ea typeface="Dela Gothic One" pitchFamily="34" charset="-122"/>
                <a:cs typeface="Dela Gothic One" pitchFamily="34" charset="-120"/>
              </a:rPr>
              <a:t>1</a:t>
            </a:r>
            <a:endParaRPr lang="en-US" sz="2650" dirty="0"/>
          </a:p>
        </p:txBody>
      </p:sp>
      <p:sp>
        <p:nvSpPr>
          <p:cNvPr id="5" name="Text 3"/>
          <p:cNvSpPr/>
          <p:nvPr/>
        </p:nvSpPr>
        <p:spPr>
          <a:xfrm>
            <a:off x="1462326" y="2947392"/>
            <a:ext cx="3522821" cy="712470"/>
          </a:xfrm>
          <a:prstGeom prst="rect">
            <a:avLst/>
          </a:prstGeom>
          <a:noFill/>
          <a:ln/>
        </p:spPr>
        <p:txBody>
          <a:bodyPr wrap="square" lIns="0" tIns="0" rIns="0" bIns="0" rtlCol="0" anchor="t"/>
          <a:lstStyle/>
          <a:p>
            <a:pPr marL="0" indent="0">
              <a:lnSpc>
                <a:spcPts val="2800"/>
              </a:lnSpc>
              <a:buNone/>
            </a:pPr>
            <a:r>
              <a:rPr lang="en-US" sz="2200" dirty="0">
                <a:solidFill>
                  <a:srgbClr val="FF0000"/>
                </a:solidFill>
                <a:latin typeface="High Tower Text" panose="02040502050506030303" pitchFamily="18" charset="0"/>
                <a:ea typeface="Dela Gothic One" pitchFamily="34" charset="-122"/>
                <a:cs typeface="Dela Gothic One" pitchFamily="34" charset="-120"/>
              </a:rPr>
              <a:t>Data </a:t>
            </a:r>
            <a:r>
              <a:rPr lang="en-US" sz="2200">
                <a:solidFill>
                  <a:srgbClr val="FF0000"/>
                </a:solidFill>
                <a:latin typeface="High Tower Text" panose="02040502050506030303" pitchFamily="18" charset="0"/>
                <a:ea typeface="Dela Gothic One" pitchFamily="34" charset="-122"/>
                <a:cs typeface="Dela Gothic One" pitchFamily="34" charset="-120"/>
              </a:rPr>
              <a:t>Imbalance Challenge</a:t>
            </a:r>
            <a:endParaRPr lang="en-US" sz="2200" dirty="0">
              <a:solidFill>
                <a:srgbClr val="FF0000"/>
              </a:solidFill>
              <a:latin typeface="High Tower Text" panose="02040502050506030303" pitchFamily="18" charset="0"/>
            </a:endParaRPr>
          </a:p>
        </p:txBody>
      </p:sp>
      <p:sp>
        <p:nvSpPr>
          <p:cNvPr id="6" name="Text 4"/>
          <p:cNvSpPr/>
          <p:nvPr/>
        </p:nvSpPr>
        <p:spPr>
          <a:xfrm>
            <a:off x="1462326" y="3676273"/>
            <a:ext cx="3522821" cy="3118065"/>
          </a:xfrm>
          <a:prstGeom prst="rect">
            <a:avLst/>
          </a:prstGeom>
          <a:noFill/>
          <a:ln/>
        </p:spPr>
        <p:txBody>
          <a:bodyPr wrap="square" lIns="0" tIns="0" rIns="0" bIns="0" rtlCol="0" anchor="t"/>
          <a:lstStyle/>
          <a:p>
            <a:pPr marL="0" indent="0">
              <a:lnSpc>
                <a:spcPts val="2700"/>
              </a:lnSpc>
              <a:buNone/>
            </a:pPr>
            <a:r>
              <a:rPr lang="en-US" sz="1700" dirty="0">
                <a:latin typeface="DM Sans" pitchFamily="34" charset="0"/>
                <a:ea typeface="DM Sans" pitchFamily="34" charset="-122"/>
                <a:cs typeface="DM Sans" pitchFamily="34" charset="-120"/>
              </a:rPr>
              <a:t>The extreme class imbalance, with only 0.172% fraudulent transactions, presents a significant challenge</a:t>
            </a:r>
            <a:r>
              <a:rPr lang="en-US" sz="1700">
                <a:latin typeface="DM Sans" pitchFamily="34" charset="0"/>
                <a:ea typeface="DM Sans" pitchFamily="34" charset="-122"/>
                <a:cs typeface="DM Sans" pitchFamily="34" charset="-120"/>
              </a:rPr>
              <a:t>. </a:t>
            </a:r>
          </a:p>
          <a:p>
            <a:pPr marL="0" indent="0">
              <a:lnSpc>
                <a:spcPts val="2700"/>
              </a:lnSpc>
              <a:buNone/>
            </a:pPr>
            <a:r>
              <a:rPr lang="en-US" sz="1700">
                <a:latin typeface="DM Sans" pitchFamily="34" charset="0"/>
                <a:ea typeface="DM Sans" pitchFamily="34" charset="-122"/>
                <a:cs typeface="DM Sans" pitchFamily="34" charset="-120"/>
              </a:rPr>
              <a:t>This </a:t>
            </a:r>
            <a:r>
              <a:rPr lang="en-US" sz="1700" dirty="0">
                <a:latin typeface="DM Sans" pitchFamily="34" charset="0"/>
                <a:ea typeface="DM Sans" pitchFamily="34" charset="-122"/>
                <a:cs typeface="DM Sans" pitchFamily="34" charset="-120"/>
              </a:rPr>
              <a:t>underscores the need for techniques like resampling or anomaly detection to address the imbalance and improve model accuracy.</a:t>
            </a:r>
            <a:endParaRPr lang="en-US" sz="1700" dirty="0"/>
          </a:p>
        </p:txBody>
      </p:sp>
      <p:sp>
        <p:nvSpPr>
          <p:cNvPr id="7" name="Shape 5"/>
          <p:cNvSpPr/>
          <p:nvPr/>
        </p:nvSpPr>
        <p:spPr>
          <a:xfrm>
            <a:off x="5201722" y="2947392"/>
            <a:ext cx="487442" cy="487442"/>
          </a:xfrm>
          <a:prstGeom prst="roundRect">
            <a:avLst>
              <a:gd name="adj" fmla="val 18669"/>
            </a:avLst>
          </a:prstGeom>
          <a:solidFill>
            <a:srgbClr val="740B0B"/>
          </a:solidFill>
          <a:ln w="7620">
            <a:solidFill>
              <a:srgbClr val="8D2424"/>
            </a:solidFill>
            <a:prstDash val="solid"/>
          </a:ln>
        </p:spPr>
        <p:txBody>
          <a:bodyPr/>
          <a:lstStyle/>
          <a:p>
            <a:endParaRPr lang="en-IN"/>
          </a:p>
        </p:txBody>
      </p:sp>
      <p:sp>
        <p:nvSpPr>
          <p:cNvPr id="8" name="Text 6"/>
          <p:cNvSpPr/>
          <p:nvPr/>
        </p:nvSpPr>
        <p:spPr>
          <a:xfrm>
            <a:off x="5302568" y="3020020"/>
            <a:ext cx="285631" cy="342067"/>
          </a:xfrm>
          <a:prstGeom prst="rect">
            <a:avLst/>
          </a:prstGeom>
          <a:noFill/>
          <a:ln/>
        </p:spPr>
        <p:txBody>
          <a:bodyPr wrap="none" lIns="0" tIns="0" rIns="0" bIns="0" rtlCol="0" anchor="t"/>
          <a:lstStyle/>
          <a:p>
            <a:pPr marL="0" indent="0" algn="ctr">
              <a:lnSpc>
                <a:spcPts val="2650"/>
              </a:lnSpc>
              <a:buNone/>
            </a:pPr>
            <a:r>
              <a:rPr lang="en-US" sz="2650" dirty="0">
                <a:solidFill>
                  <a:srgbClr val="FFE5E5"/>
                </a:solidFill>
                <a:latin typeface="Dela Gothic One" pitchFamily="34" charset="0"/>
                <a:ea typeface="Dela Gothic One" pitchFamily="34" charset="-122"/>
                <a:cs typeface="Dela Gothic One" pitchFamily="34" charset="-120"/>
              </a:rPr>
              <a:t>2</a:t>
            </a:r>
            <a:endParaRPr lang="en-US" sz="2650" dirty="0"/>
          </a:p>
        </p:txBody>
      </p:sp>
      <p:sp>
        <p:nvSpPr>
          <p:cNvPr id="9" name="Text 7"/>
          <p:cNvSpPr/>
          <p:nvPr/>
        </p:nvSpPr>
        <p:spPr>
          <a:xfrm>
            <a:off x="5905738" y="2947392"/>
            <a:ext cx="3522821" cy="712470"/>
          </a:xfrm>
          <a:prstGeom prst="rect">
            <a:avLst/>
          </a:prstGeom>
          <a:noFill/>
          <a:ln/>
        </p:spPr>
        <p:txBody>
          <a:bodyPr wrap="square" lIns="0" tIns="0" rIns="0" bIns="0" rtlCol="0" anchor="t"/>
          <a:lstStyle/>
          <a:p>
            <a:pPr marL="0" indent="0">
              <a:lnSpc>
                <a:spcPts val="2800"/>
              </a:lnSpc>
              <a:buNone/>
            </a:pPr>
            <a:r>
              <a:rPr lang="en-US" sz="2200">
                <a:solidFill>
                  <a:srgbClr val="FF0000"/>
                </a:solidFill>
                <a:latin typeface="High Tower Text" panose="02040502050506030303" pitchFamily="18" charset="0"/>
                <a:ea typeface="Dela Gothic One" pitchFamily="34" charset="-122"/>
                <a:cs typeface="Dela Gothic One" pitchFamily="34" charset="-120"/>
              </a:rPr>
              <a:t>Feature Correlations</a:t>
            </a:r>
            <a:endParaRPr lang="en-US" sz="2200" dirty="0">
              <a:solidFill>
                <a:srgbClr val="FF0000"/>
              </a:solidFill>
              <a:latin typeface="High Tower Text" panose="02040502050506030303" pitchFamily="18" charset="0"/>
            </a:endParaRPr>
          </a:p>
        </p:txBody>
      </p:sp>
      <p:sp>
        <p:nvSpPr>
          <p:cNvPr id="10" name="Text 8"/>
          <p:cNvSpPr/>
          <p:nvPr/>
        </p:nvSpPr>
        <p:spPr>
          <a:xfrm>
            <a:off x="5905738" y="3676273"/>
            <a:ext cx="3522821" cy="2773680"/>
          </a:xfrm>
          <a:prstGeom prst="rect">
            <a:avLst/>
          </a:prstGeom>
          <a:noFill/>
          <a:ln/>
        </p:spPr>
        <p:txBody>
          <a:bodyPr wrap="square" lIns="0" tIns="0" rIns="0" bIns="0" rtlCol="0" anchor="t"/>
          <a:lstStyle/>
          <a:p>
            <a:pPr marL="0" indent="0">
              <a:lnSpc>
                <a:spcPts val="2700"/>
              </a:lnSpc>
              <a:buNone/>
            </a:pPr>
            <a:r>
              <a:rPr lang="en-US" sz="1700" dirty="0">
                <a:latin typeface="DM Sans" pitchFamily="34" charset="0"/>
                <a:ea typeface="DM Sans" pitchFamily="34" charset="-122"/>
                <a:cs typeface="DM Sans" pitchFamily="34" charset="-120"/>
              </a:rPr>
              <a:t>Heatmaps and correlation analysis highlighted V10 and V12 as strong fraud indicators</a:t>
            </a:r>
            <a:r>
              <a:rPr lang="en-US" sz="1700">
                <a:latin typeface="DM Sans" pitchFamily="34" charset="0"/>
                <a:ea typeface="DM Sans" pitchFamily="34" charset="-122"/>
                <a:cs typeface="DM Sans" pitchFamily="34" charset="-120"/>
              </a:rPr>
              <a:t>. </a:t>
            </a:r>
          </a:p>
          <a:p>
            <a:pPr marL="0" indent="0">
              <a:lnSpc>
                <a:spcPts val="2700"/>
              </a:lnSpc>
              <a:buNone/>
            </a:pPr>
            <a:r>
              <a:rPr lang="en-US" sz="1700">
                <a:latin typeface="DM Sans" pitchFamily="34" charset="0"/>
                <a:ea typeface="DM Sans" pitchFamily="34" charset="-122"/>
                <a:cs typeface="DM Sans" pitchFamily="34" charset="-120"/>
              </a:rPr>
              <a:t>This </a:t>
            </a:r>
            <a:r>
              <a:rPr lang="en-US" sz="1700" dirty="0">
                <a:latin typeface="DM Sans" pitchFamily="34" charset="0"/>
                <a:ea typeface="DM Sans" pitchFamily="34" charset="-122"/>
                <a:cs typeface="DM Sans" pitchFamily="34" charset="-120"/>
              </a:rPr>
              <a:t>finding enables effective feature prioritization, focusing on these key features during model training for potentially higher detection accuracy.</a:t>
            </a:r>
            <a:endParaRPr lang="en-US" sz="1700" dirty="0"/>
          </a:p>
        </p:txBody>
      </p:sp>
      <p:sp>
        <p:nvSpPr>
          <p:cNvPr id="11" name="Shape 9"/>
          <p:cNvSpPr/>
          <p:nvPr/>
        </p:nvSpPr>
        <p:spPr>
          <a:xfrm>
            <a:off x="9645134" y="2947392"/>
            <a:ext cx="487442" cy="487442"/>
          </a:xfrm>
          <a:prstGeom prst="roundRect">
            <a:avLst>
              <a:gd name="adj" fmla="val 18669"/>
            </a:avLst>
          </a:prstGeom>
          <a:solidFill>
            <a:srgbClr val="740B0B"/>
          </a:solidFill>
          <a:ln w="7620">
            <a:solidFill>
              <a:srgbClr val="8D2424"/>
            </a:solidFill>
            <a:prstDash val="solid"/>
          </a:ln>
        </p:spPr>
        <p:txBody>
          <a:bodyPr/>
          <a:lstStyle/>
          <a:p>
            <a:endParaRPr lang="en-IN"/>
          </a:p>
        </p:txBody>
      </p:sp>
      <p:sp>
        <p:nvSpPr>
          <p:cNvPr id="12" name="Text 10"/>
          <p:cNvSpPr/>
          <p:nvPr/>
        </p:nvSpPr>
        <p:spPr>
          <a:xfrm>
            <a:off x="9738122" y="3020020"/>
            <a:ext cx="301347" cy="342067"/>
          </a:xfrm>
          <a:prstGeom prst="rect">
            <a:avLst/>
          </a:prstGeom>
          <a:noFill/>
          <a:ln/>
        </p:spPr>
        <p:txBody>
          <a:bodyPr wrap="none" lIns="0" tIns="0" rIns="0" bIns="0" rtlCol="0" anchor="t"/>
          <a:lstStyle/>
          <a:p>
            <a:pPr marL="0" indent="0" algn="ctr">
              <a:lnSpc>
                <a:spcPts val="2650"/>
              </a:lnSpc>
              <a:buNone/>
            </a:pPr>
            <a:r>
              <a:rPr lang="en-US" sz="2650" dirty="0">
                <a:solidFill>
                  <a:srgbClr val="FFE5E5"/>
                </a:solidFill>
                <a:latin typeface="Dela Gothic One" pitchFamily="34" charset="0"/>
                <a:ea typeface="Dela Gothic One" pitchFamily="34" charset="-122"/>
                <a:cs typeface="Dela Gothic One" pitchFamily="34" charset="-120"/>
              </a:rPr>
              <a:t>3</a:t>
            </a:r>
            <a:endParaRPr lang="en-US" sz="2650" dirty="0"/>
          </a:p>
        </p:txBody>
      </p:sp>
      <p:sp>
        <p:nvSpPr>
          <p:cNvPr id="13" name="Text 11"/>
          <p:cNvSpPr/>
          <p:nvPr/>
        </p:nvSpPr>
        <p:spPr>
          <a:xfrm>
            <a:off x="10349151" y="2947392"/>
            <a:ext cx="3522821" cy="712470"/>
          </a:xfrm>
          <a:prstGeom prst="rect">
            <a:avLst/>
          </a:prstGeom>
          <a:noFill/>
          <a:ln/>
        </p:spPr>
        <p:txBody>
          <a:bodyPr wrap="square" lIns="0" tIns="0" rIns="0" bIns="0" rtlCol="0" anchor="t"/>
          <a:lstStyle/>
          <a:p>
            <a:pPr marL="0" indent="0">
              <a:lnSpc>
                <a:spcPts val="2800"/>
              </a:lnSpc>
              <a:buNone/>
            </a:pPr>
            <a:r>
              <a:rPr lang="en-US" sz="2200" dirty="0">
                <a:solidFill>
                  <a:srgbClr val="FF0000"/>
                </a:solidFill>
                <a:latin typeface="High Tower Text" panose="02040502050506030303" pitchFamily="18" charset="0"/>
                <a:ea typeface="Dela Gothic One" pitchFamily="34" charset="-122"/>
                <a:cs typeface="Dela Gothic One" pitchFamily="34" charset="-120"/>
              </a:rPr>
              <a:t>Transaction </a:t>
            </a:r>
            <a:r>
              <a:rPr lang="en-US" sz="2200">
                <a:solidFill>
                  <a:srgbClr val="FF0000"/>
                </a:solidFill>
                <a:latin typeface="High Tower Text" panose="02040502050506030303" pitchFamily="18" charset="0"/>
                <a:ea typeface="Dela Gothic One" pitchFamily="34" charset="-122"/>
                <a:cs typeface="Dela Gothic One" pitchFamily="34" charset="-120"/>
              </a:rPr>
              <a:t>Amount's Effect</a:t>
            </a:r>
            <a:endParaRPr lang="en-US" sz="2200" dirty="0">
              <a:solidFill>
                <a:srgbClr val="FF0000"/>
              </a:solidFill>
              <a:latin typeface="High Tower Text" panose="02040502050506030303" pitchFamily="18" charset="0"/>
            </a:endParaRPr>
          </a:p>
        </p:txBody>
      </p:sp>
      <p:sp>
        <p:nvSpPr>
          <p:cNvPr id="14" name="Text 12"/>
          <p:cNvSpPr/>
          <p:nvPr/>
        </p:nvSpPr>
        <p:spPr>
          <a:xfrm>
            <a:off x="10349151" y="3676273"/>
            <a:ext cx="3522821" cy="2773680"/>
          </a:xfrm>
          <a:prstGeom prst="rect">
            <a:avLst/>
          </a:prstGeom>
          <a:noFill/>
          <a:ln/>
        </p:spPr>
        <p:txBody>
          <a:bodyPr wrap="square" lIns="0" tIns="0" rIns="0" bIns="0" rtlCol="0" anchor="t"/>
          <a:lstStyle/>
          <a:p>
            <a:pPr marL="0" indent="0">
              <a:lnSpc>
                <a:spcPts val="2700"/>
              </a:lnSpc>
              <a:buNone/>
            </a:pPr>
            <a:r>
              <a:rPr lang="en-US" sz="1700" dirty="0">
                <a:latin typeface="DM Sans" pitchFamily="34" charset="0"/>
                <a:ea typeface="DM Sans" pitchFamily="34" charset="-122"/>
                <a:cs typeface="DM Sans" pitchFamily="34" charset="-120"/>
              </a:rPr>
              <a:t>Analysis demonstrated a higher fraud risk associated with larger transactions</a:t>
            </a:r>
            <a:r>
              <a:rPr lang="en-US" sz="1700">
                <a:latin typeface="DM Sans" pitchFamily="34" charset="0"/>
                <a:ea typeface="DM Sans" pitchFamily="34" charset="-122"/>
                <a:cs typeface="DM Sans" pitchFamily="34" charset="-120"/>
              </a:rPr>
              <a:t>. </a:t>
            </a:r>
          </a:p>
          <a:p>
            <a:pPr marL="0" indent="0">
              <a:lnSpc>
                <a:spcPts val="2700"/>
              </a:lnSpc>
              <a:buNone/>
            </a:pPr>
            <a:r>
              <a:rPr lang="en-US" sz="1700">
                <a:latin typeface="DM Sans" pitchFamily="34" charset="0"/>
                <a:ea typeface="DM Sans" pitchFamily="34" charset="-122"/>
                <a:cs typeface="DM Sans" pitchFamily="34" charset="-120"/>
              </a:rPr>
              <a:t>Binning </a:t>
            </a:r>
            <a:r>
              <a:rPr lang="en-US" sz="1700" dirty="0">
                <a:latin typeface="DM Sans" pitchFamily="34" charset="0"/>
                <a:ea typeface="DM Sans" pitchFamily="34" charset="-122"/>
                <a:cs typeface="DM Sans" pitchFamily="34" charset="-120"/>
              </a:rPr>
              <a:t>transaction amounts helped identify thresholds beyond which fraud likelihood increases, informing potential alert triggers and risk management strategies.</a:t>
            </a: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740450" y="713139"/>
            <a:ext cx="5567601" cy="695920"/>
          </a:xfrm>
          <a:prstGeom prst="rect">
            <a:avLst/>
          </a:prstGeom>
          <a:noFill/>
          <a:ln/>
        </p:spPr>
        <p:txBody>
          <a:bodyPr wrap="none" lIns="0" tIns="0" rIns="0" bIns="0" rtlCol="0" anchor="t"/>
          <a:lstStyle/>
          <a:p>
            <a:pPr marL="0" indent="0">
              <a:lnSpc>
                <a:spcPts val="5450"/>
              </a:lnSpc>
              <a:buNone/>
            </a:pPr>
            <a:r>
              <a:rPr lang="en-US" sz="4400" dirty="0">
                <a:latin typeface="Footlight MT Light" panose="0204060206030A020304" pitchFamily="18" charset="0"/>
                <a:ea typeface="Dela Gothic One" pitchFamily="34" charset="-122"/>
                <a:cs typeface="Dela Gothic One" pitchFamily="34" charset="-120"/>
              </a:rPr>
              <a:t>Conclusion</a:t>
            </a:r>
            <a:endParaRPr lang="en-US" sz="4400" dirty="0">
              <a:latin typeface="Footlight MT Light" panose="0204060206030A020304" pitchFamily="18" charset="0"/>
            </a:endParaRPr>
          </a:p>
        </p:txBody>
      </p:sp>
      <p:sp>
        <p:nvSpPr>
          <p:cNvPr id="5" name="Text 2"/>
          <p:cNvSpPr/>
          <p:nvPr/>
        </p:nvSpPr>
        <p:spPr>
          <a:xfrm>
            <a:off x="2974529" y="1731178"/>
            <a:ext cx="8681342" cy="5386595"/>
          </a:xfrm>
          <a:prstGeom prst="rect">
            <a:avLst/>
          </a:prstGeom>
          <a:noFill/>
          <a:ln/>
        </p:spPr>
        <p:txBody>
          <a:bodyPr wrap="square" lIns="0" tIns="0" rIns="0" bIns="0" rtlCol="0" anchor="t"/>
          <a:lstStyle/>
          <a:p>
            <a:pPr algn="l">
              <a:lnSpc>
                <a:spcPts val="2650"/>
              </a:lnSpc>
              <a:buSzPct val="100000"/>
            </a:pPr>
            <a:r>
              <a:rPr lang="en-US">
                <a:latin typeface="DM Sans" pitchFamily="34" charset="0"/>
                <a:ea typeface="DM Sans" pitchFamily="34" charset="-122"/>
                <a:cs typeface="DM Sans" pitchFamily="34" charset="-120"/>
              </a:rPr>
              <a:t>The analysis identified key features and transaction attributes indicative of fraud, such as high transaction amounts and specific anonymized variables like V10 and V12. Dimensionality reduction using PCA helped reveal patterns and improve visualization, making it easier to detect fraudulent activities. </a:t>
            </a:r>
          </a:p>
          <a:p>
            <a:pPr algn="l">
              <a:lnSpc>
                <a:spcPts val="2650"/>
              </a:lnSpc>
              <a:buSzPct val="100000"/>
            </a:pPr>
            <a:r>
              <a:rPr lang="en-US">
                <a:latin typeface="DM Sans" pitchFamily="34" charset="0"/>
                <a:ea typeface="DM Sans" pitchFamily="34" charset="-122"/>
                <a:cs typeface="DM Sans" pitchFamily="34" charset="-120"/>
              </a:rPr>
              <a:t>A significant challenge addressed in this project was the extreme class imbalance, with fraudulent cases comprising only 0.172% of the dataset. Anomaly detection techniques and PCA proved effective in overcoming this limitation and improving fraud pattern recognition.</a:t>
            </a:r>
          </a:p>
          <a:p>
            <a:pPr algn="l">
              <a:lnSpc>
                <a:spcPts val="2650"/>
              </a:lnSpc>
              <a:buSzPct val="100000"/>
            </a:pPr>
            <a:endParaRPr lang="en-US">
              <a:latin typeface="DM Sans" pitchFamily="34" charset="0"/>
              <a:ea typeface="DM Sans" pitchFamily="34" charset="-122"/>
              <a:cs typeface="DM Sans" pitchFamily="34" charset="-120"/>
            </a:endParaRPr>
          </a:p>
          <a:p>
            <a:pPr algn="l">
              <a:lnSpc>
                <a:spcPts val="2650"/>
              </a:lnSpc>
              <a:buSzPct val="100000"/>
            </a:pPr>
            <a:r>
              <a:rPr lang="en-US">
                <a:latin typeface="DM Sans" pitchFamily="34" charset="0"/>
                <a:ea typeface="DM Sans" pitchFamily="34" charset="-122"/>
                <a:cs typeface="DM Sans" pitchFamily="34" charset="-120"/>
              </a:rPr>
              <a:t>Clustering and correlation analysis highlighted significant predictors, providing critical insights for developing targeted fraud detection strategies. Feature selection based on these insights demonstrated the potential to enhance model efficiency by focusing on high-impact attributes.</a:t>
            </a:r>
          </a:p>
          <a:p>
            <a:pPr algn="l">
              <a:lnSpc>
                <a:spcPts val="2650"/>
              </a:lnSpc>
              <a:buSzPct val="100000"/>
            </a:pPr>
            <a:r>
              <a:rPr lang="en-US">
                <a:latin typeface="DM Sans" pitchFamily="34" charset="0"/>
                <a:ea typeface="DM Sans" pitchFamily="34" charset="-122"/>
                <a:cs typeface="DM Sans" pitchFamily="34" charset="-120"/>
              </a:rPr>
              <a:t>Future work could explore advanced machine learning models, such as XGBoost and Random Forest, to further improve fraud detection accuracy and robustness.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820655" y="609935"/>
            <a:ext cx="5701546" cy="712708"/>
          </a:xfrm>
          <a:prstGeom prst="rect">
            <a:avLst/>
          </a:prstGeom>
          <a:noFill/>
          <a:ln/>
        </p:spPr>
        <p:txBody>
          <a:bodyPr wrap="none" lIns="0" tIns="0" rIns="0" bIns="0" rtlCol="0" anchor="t"/>
          <a:lstStyle/>
          <a:p>
            <a:pPr marL="0" indent="0">
              <a:lnSpc>
                <a:spcPts val="5600"/>
              </a:lnSpc>
              <a:buNone/>
            </a:pPr>
            <a:r>
              <a:rPr lang="en-US" sz="4400" dirty="0">
                <a:latin typeface="Footlight MT Light" panose="0204060206030A020304" pitchFamily="18" charset="0"/>
                <a:ea typeface="Dela Gothic One" pitchFamily="34" charset="-122"/>
                <a:cs typeface="Dela Gothic One" pitchFamily="34" charset="-120"/>
              </a:rPr>
              <a:t>References</a:t>
            </a:r>
            <a:endParaRPr lang="en-US" sz="4400" dirty="0">
              <a:latin typeface="Footlight MT Light" panose="0204060206030A020304" pitchFamily="18" charset="0"/>
            </a:endParaRPr>
          </a:p>
        </p:txBody>
      </p:sp>
      <p:grpSp>
        <p:nvGrpSpPr>
          <p:cNvPr id="22" name="Group 21">
            <a:extLst>
              <a:ext uri="{FF2B5EF4-FFF2-40B4-BE49-F238E27FC236}">
                <a16:creationId xmlns:a16="http://schemas.microsoft.com/office/drawing/2014/main" id="{28F47262-4364-5668-04FF-57F8C7829695}"/>
              </a:ext>
            </a:extLst>
          </p:cNvPr>
          <p:cNvGrpSpPr/>
          <p:nvPr/>
        </p:nvGrpSpPr>
        <p:grpSpPr>
          <a:xfrm>
            <a:off x="3501509" y="1797586"/>
            <a:ext cx="7627382" cy="5706569"/>
            <a:chOff x="6244709" y="1556742"/>
            <a:chExt cx="7627382" cy="5706569"/>
          </a:xfrm>
        </p:grpSpPr>
        <p:sp>
          <p:nvSpPr>
            <p:cNvPr id="4" name="Text 1"/>
            <p:cNvSpPr/>
            <p:nvPr/>
          </p:nvSpPr>
          <p:spPr>
            <a:xfrm>
              <a:off x="6244709" y="1556742"/>
              <a:ext cx="7627382" cy="346710"/>
            </a:xfrm>
            <a:prstGeom prst="rect">
              <a:avLst/>
            </a:prstGeom>
            <a:noFill/>
            <a:ln/>
          </p:spPr>
          <p:txBody>
            <a:bodyPr wrap="none" lIns="0" tIns="0" rIns="0" bIns="0" rtlCol="0" anchor="t"/>
            <a:lstStyle/>
            <a:p>
              <a:pPr marL="0" indent="0">
                <a:lnSpc>
                  <a:spcPts val="2700"/>
                </a:lnSpc>
                <a:buNone/>
              </a:pPr>
              <a:r>
                <a:rPr lang="en-US" sz="1700" b="1" i="1" dirty="0">
                  <a:latin typeface="DM Sans" pitchFamily="34" charset="0"/>
                  <a:ea typeface="DM Sans" pitchFamily="34" charset="-122"/>
                  <a:cs typeface="DM Sans" pitchFamily="34" charset="-120"/>
                </a:rPr>
                <a:t>Dataset Used:</a:t>
              </a:r>
              <a:endParaRPr lang="en-US" sz="1700" dirty="0"/>
            </a:p>
          </p:txBody>
        </p:sp>
        <p:sp>
          <p:nvSpPr>
            <p:cNvPr id="5" name="Text 2"/>
            <p:cNvSpPr/>
            <p:nvPr/>
          </p:nvSpPr>
          <p:spPr>
            <a:xfrm>
              <a:off x="6244709" y="2052236"/>
              <a:ext cx="7627382" cy="693420"/>
            </a:xfrm>
            <a:prstGeom prst="rect">
              <a:avLst/>
            </a:prstGeom>
            <a:noFill/>
            <a:ln/>
          </p:spPr>
          <p:txBody>
            <a:bodyPr wrap="square" lIns="0" tIns="0" rIns="0" bIns="0" rtlCol="0" anchor="t"/>
            <a:lstStyle/>
            <a:p>
              <a:pPr>
                <a:lnSpc>
                  <a:spcPts val="2700"/>
                </a:lnSpc>
              </a:pPr>
              <a:r>
                <a:rPr lang="en-US" sz="1700" dirty="0">
                  <a:latin typeface="DM Sans" pitchFamily="34" charset="0"/>
                  <a:ea typeface="DM Sans" pitchFamily="34" charset="-122"/>
                  <a:cs typeface="DM Sans" pitchFamily="34" charset="-120"/>
                </a:rPr>
                <a:t>The dataset for credit card fraud detection used in this project is available </a:t>
              </a:r>
              <a:r>
                <a:rPr lang="en-US" sz="1700">
                  <a:latin typeface="DM Sans" pitchFamily="34" charset="0"/>
                  <a:ea typeface="DM Sans" pitchFamily="34" charset="-122"/>
                  <a:cs typeface="DM Sans" pitchFamily="34" charset="-120"/>
                </a:rPr>
                <a:t>on </a:t>
              </a:r>
              <a:r>
                <a:rPr lang="en-US" sz="1700" u="sng">
                  <a:solidFill>
                    <a:srgbClr val="C00000"/>
                  </a:solidFill>
                  <a:latin typeface="DM Sans" pitchFamily="34" charset="0"/>
                  <a:ea typeface="DM Sans" pitchFamily="34" charset="-122"/>
                  <a:cs typeface="DM Sans" pitchFamily="34" charset="-120"/>
                </a:rPr>
                <a:t>data.gov.in</a:t>
              </a:r>
              <a:endParaRPr lang="en-US" sz="1700" u="sng" dirty="0">
                <a:solidFill>
                  <a:srgbClr val="C00000"/>
                </a:solidFill>
              </a:endParaRPr>
            </a:p>
          </p:txBody>
        </p:sp>
        <p:sp>
          <p:nvSpPr>
            <p:cNvPr id="6" name="Text 3"/>
            <p:cNvSpPr/>
            <p:nvPr/>
          </p:nvSpPr>
          <p:spPr>
            <a:xfrm>
              <a:off x="6244709" y="3168956"/>
              <a:ext cx="7627382" cy="346710"/>
            </a:xfrm>
            <a:prstGeom prst="rect">
              <a:avLst/>
            </a:prstGeom>
            <a:noFill/>
            <a:ln/>
          </p:spPr>
          <p:txBody>
            <a:bodyPr wrap="none" lIns="0" tIns="0" rIns="0" bIns="0" rtlCol="0" anchor="t"/>
            <a:lstStyle/>
            <a:p>
              <a:pPr marL="0" indent="0" algn="l">
                <a:lnSpc>
                  <a:spcPts val="2700"/>
                </a:lnSpc>
                <a:buNone/>
              </a:pPr>
              <a:r>
                <a:rPr lang="en-US" sz="1700" b="1" i="1" dirty="0">
                  <a:latin typeface="DM Sans" pitchFamily="34" charset="0"/>
                  <a:ea typeface="DM Sans" pitchFamily="34" charset="-122"/>
                  <a:cs typeface="DM Sans" pitchFamily="34" charset="-120"/>
                </a:rPr>
                <a:t>Exploratory Data Analysis (EDA):</a:t>
              </a:r>
              <a:endParaRPr lang="en-US" sz="1700" dirty="0"/>
            </a:p>
          </p:txBody>
        </p:sp>
        <p:sp>
          <p:nvSpPr>
            <p:cNvPr id="7" name="Text 4"/>
            <p:cNvSpPr/>
            <p:nvPr/>
          </p:nvSpPr>
          <p:spPr>
            <a:xfrm>
              <a:off x="6244709" y="3715935"/>
              <a:ext cx="7627382" cy="1733550"/>
            </a:xfrm>
            <a:prstGeom prst="rect">
              <a:avLst/>
            </a:prstGeom>
            <a:noFill/>
            <a:ln/>
          </p:spPr>
          <p:txBody>
            <a:bodyPr wrap="square" lIns="0" tIns="0" rIns="0" bIns="0" rtlCol="0" anchor="t"/>
            <a:lstStyle/>
            <a:p>
              <a:pPr marL="0" indent="0" algn="l">
                <a:lnSpc>
                  <a:spcPts val="2700"/>
                </a:lnSpc>
                <a:buNone/>
              </a:pPr>
              <a:r>
                <a:rPr lang="en-US" sz="1700" dirty="0">
                  <a:latin typeface="DM Sans" pitchFamily="34" charset="0"/>
                  <a:ea typeface="DM Sans" pitchFamily="34" charset="-122"/>
                  <a:cs typeface="DM Sans" pitchFamily="34" charset="-120"/>
                </a:rPr>
                <a:t>This detailed guide explains EDA techniques, including how to visualize data distributions, identify correlations, and detect outliers. It focuses on Python libraries like Matplotlib and Seaborn for analyzing datasets in the context of predictive modeling.   </a:t>
              </a:r>
              <a:r>
                <a:rPr lang="en-US" sz="1700" u="sng" dirty="0">
                  <a:solidFill>
                    <a:srgbClr val="C91313"/>
                  </a:solidFill>
                  <a:latin typeface="DM Sans" pitchFamily="34" charset="0"/>
                  <a:ea typeface="DM Sans" pitchFamily="34" charset="-122"/>
                  <a:cs typeface="DM Sans" pitchFamily="34" charset="-120"/>
                  <a:hlinkClick r:id="rId3">
                    <a:extLst>
                      <a:ext uri="{A12FA001-AC4F-418D-AE19-62706E023703}">
                        <ahyp:hlinkClr xmlns:ahyp="http://schemas.microsoft.com/office/drawing/2018/hyperlinkcolor" val="tx"/>
                      </a:ext>
                    </a:extLst>
                  </a:hlinkClick>
                </a:rPr>
                <a:t>https://www.ibm.com/topics/exploratory-data-analysis</a:t>
              </a:r>
              <a:endParaRPr lang="en-US" sz="1700" dirty="0"/>
            </a:p>
          </p:txBody>
        </p:sp>
        <p:sp>
          <p:nvSpPr>
            <p:cNvPr id="9" name="Text 6"/>
            <p:cNvSpPr/>
            <p:nvPr/>
          </p:nvSpPr>
          <p:spPr>
            <a:xfrm>
              <a:off x="6244709" y="6223181"/>
              <a:ext cx="7627382" cy="1040130"/>
            </a:xfrm>
            <a:prstGeom prst="rect">
              <a:avLst/>
            </a:prstGeom>
            <a:noFill/>
            <a:ln/>
          </p:spPr>
          <p:txBody>
            <a:bodyPr wrap="square" lIns="0" tIns="0" rIns="0" bIns="0" rtlCol="0" anchor="t"/>
            <a:lstStyle/>
            <a:p>
              <a:pPr marL="0" indent="0" algn="l">
                <a:lnSpc>
                  <a:spcPts val="2700"/>
                </a:lnSpc>
                <a:buNone/>
              </a:pPr>
              <a:endParaRPr lang="en-US" sz="17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F04B5-12EE-19CE-9E74-2B3CE6E45096}"/>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A668B232-4E19-71EC-8496-4ECDDE3D93CD}"/>
              </a:ext>
            </a:extLst>
          </p:cNvPr>
          <p:cNvSpPr/>
          <p:nvPr/>
        </p:nvSpPr>
        <p:spPr>
          <a:xfrm>
            <a:off x="4619263" y="3766840"/>
            <a:ext cx="5391874" cy="695920"/>
          </a:xfrm>
          <a:prstGeom prst="rect">
            <a:avLst/>
          </a:prstGeom>
          <a:noFill/>
          <a:ln/>
        </p:spPr>
        <p:txBody>
          <a:bodyPr wrap="none" lIns="0" tIns="0" rIns="0" bIns="0" rtlCol="0" anchor="t"/>
          <a:lstStyle/>
          <a:p>
            <a:pPr marL="0" indent="0">
              <a:lnSpc>
                <a:spcPts val="5450"/>
              </a:lnSpc>
              <a:buNone/>
            </a:pPr>
            <a:r>
              <a:rPr lang="en-US" sz="7200">
                <a:latin typeface="Footlight MT Light" panose="0204060206030A020304" pitchFamily="18" charset="0"/>
                <a:ea typeface="Dela Gothic One" pitchFamily="34" charset="-122"/>
                <a:cs typeface="Dela Gothic One" pitchFamily="34" charset="-120"/>
              </a:rPr>
              <a:t>THANK YOU</a:t>
            </a:r>
            <a:endParaRPr lang="en-US" sz="7200" dirty="0">
              <a:latin typeface="Footlight MT Light" panose="0204060206030A020304" pitchFamily="18" charset="0"/>
            </a:endParaRPr>
          </a:p>
        </p:txBody>
      </p:sp>
    </p:spTree>
    <p:extLst>
      <p:ext uri="{BB962C8B-B14F-4D97-AF65-F5344CB8AC3E}">
        <p14:creationId xmlns:p14="http://schemas.microsoft.com/office/powerpoint/2010/main" val="31254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45998" y="1119188"/>
            <a:ext cx="5974437" cy="712708"/>
          </a:xfrm>
          <a:prstGeom prst="rect">
            <a:avLst/>
          </a:prstGeom>
          <a:noFill/>
          <a:ln/>
        </p:spPr>
        <p:txBody>
          <a:bodyPr wrap="none" lIns="0" tIns="0" rIns="0" bIns="0" rtlCol="0" anchor="t"/>
          <a:lstStyle/>
          <a:p>
            <a:pPr marL="0" indent="0">
              <a:lnSpc>
                <a:spcPts val="5600"/>
              </a:lnSpc>
              <a:buNone/>
            </a:pPr>
            <a:r>
              <a:rPr lang="en-US" sz="4450" dirty="0">
                <a:latin typeface="Footlight MT Light" panose="0204060206030A020304" pitchFamily="18" charset="0"/>
                <a:ea typeface="Dela Gothic One" pitchFamily="34" charset="-122"/>
                <a:cs typeface="Dela Gothic One" pitchFamily="34" charset="-120"/>
              </a:rPr>
              <a:t>Table of Contents</a:t>
            </a:r>
            <a:endParaRPr lang="en-US" sz="4450" dirty="0">
              <a:latin typeface="Footlight MT Light" panose="0204060206030A020304" pitchFamily="18" charset="0"/>
            </a:endParaRPr>
          </a:p>
        </p:txBody>
      </p:sp>
      <p:sp>
        <p:nvSpPr>
          <p:cNvPr id="3" name="Shape 1"/>
          <p:cNvSpPr/>
          <p:nvPr/>
        </p:nvSpPr>
        <p:spPr>
          <a:xfrm>
            <a:off x="758309" y="2753678"/>
            <a:ext cx="6448663" cy="804624"/>
          </a:xfrm>
          <a:prstGeom prst="roundRect">
            <a:avLst>
              <a:gd name="adj" fmla="val 11309"/>
            </a:avLst>
          </a:prstGeom>
          <a:solidFill>
            <a:srgbClr val="740B0B"/>
          </a:solidFill>
          <a:ln w="7620">
            <a:solidFill>
              <a:srgbClr val="8D2424"/>
            </a:solidFill>
            <a:prstDash val="solid"/>
          </a:ln>
        </p:spPr>
        <p:txBody>
          <a:bodyPr/>
          <a:lstStyle/>
          <a:p>
            <a:endParaRPr lang="en-IN"/>
          </a:p>
        </p:txBody>
      </p:sp>
      <p:sp>
        <p:nvSpPr>
          <p:cNvPr id="4" name="Text 2"/>
          <p:cNvSpPr/>
          <p:nvPr/>
        </p:nvSpPr>
        <p:spPr>
          <a:xfrm>
            <a:off x="982504" y="2977872"/>
            <a:ext cx="2850713" cy="356235"/>
          </a:xfrm>
          <a:prstGeom prst="rect">
            <a:avLst/>
          </a:prstGeom>
          <a:noFill/>
          <a:ln/>
        </p:spPr>
        <p:txBody>
          <a:bodyPr wrap="none" lIns="0" tIns="0" rIns="0" bIns="0" rtlCol="0" anchor="t"/>
          <a:lstStyle/>
          <a:p>
            <a:pPr marL="0" indent="0">
              <a:lnSpc>
                <a:spcPts val="2800"/>
              </a:lnSpc>
              <a:buNone/>
            </a:pPr>
            <a:r>
              <a:rPr lang="en-US" sz="2200">
                <a:solidFill>
                  <a:srgbClr val="FFE5E5"/>
                </a:solidFill>
                <a:latin typeface="Dela Gothic One" pitchFamily="34" charset="0"/>
                <a:ea typeface="Dela Gothic One" pitchFamily="34" charset="-122"/>
                <a:cs typeface="Dela Gothic One" pitchFamily="34" charset="-120"/>
              </a:rPr>
              <a:t>1. Abstract</a:t>
            </a:r>
            <a:endParaRPr lang="en-US" sz="2200" dirty="0"/>
          </a:p>
        </p:txBody>
      </p:sp>
      <p:sp>
        <p:nvSpPr>
          <p:cNvPr id="5" name="Shape 3"/>
          <p:cNvSpPr/>
          <p:nvPr/>
        </p:nvSpPr>
        <p:spPr>
          <a:xfrm>
            <a:off x="7423547" y="2753678"/>
            <a:ext cx="6448663" cy="804624"/>
          </a:xfrm>
          <a:prstGeom prst="roundRect">
            <a:avLst>
              <a:gd name="adj" fmla="val 11309"/>
            </a:avLst>
          </a:prstGeom>
          <a:solidFill>
            <a:srgbClr val="740B0B"/>
          </a:solidFill>
          <a:ln w="7620">
            <a:solidFill>
              <a:srgbClr val="8D2424"/>
            </a:solidFill>
            <a:prstDash val="solid"/>
          </a:ln>
        </p:spPr>
        <p:txBody>
          <a:bodyPr/>
          <a:lstStyle/>
          <a:p>
            <a:endParaRPr lang="en-IN"/>
          </a:p>
        </p:txBody>
      </p:sp>
      <p:sp>
        <p:nvSpPr>
          <p:cNvPr id="6" name="Text 4"/>
          <p:cNvSpPr/>
          <p:nvPr/>
        </p:nvSpPr>
        <p:spPr>
          <a:xfrm>
            <a:off x="7647742" y="2977872"/>
            <a:ext cx="3335536" cy="356235"/>
          </a:xfrm>
          <a:prstGeom prst="rect">
            <a:avLst/>
          </a:prstGeom>
          <a:noFill/>
          <a:ln/>
        </p:spPr>
        <p:txBody>
          <a:bodyPr wrap="none" lIns="0" tIns="0" rIns="0" bIns="0" rtlCol="0" anchor="t"/>
          <a:lstStyle/>
          <a:p>
            <a:pPr marL="0" indent="0">
              <a:lnSpc>
                <a:spcPts val="2800"/>
              </a:lnSpc>
              <a:buNone/>
            </a:pPr>
            <a:r>
              <a:rPr lang="en-US" sz="2200">
                <a:solidFill>
                  <a:srgbClr val="FFE5E5"/>
                </a:solidFill>
                <a:latin typeface="Dela Gothic One" pitchFamily="34" charset="0"/>
                <a:ea typeface="Dela Gothic One" pitchFamily="34" charset="-122"/>
                <a:cs typeface="Dela Gothic One" pitchFamily="34" charset="-120"/>
              </a:rPr>
              <a:t>2. Problem </a:t>
            </a:r>
            <a:r>
              <a:rPr lang="en-US" sz="2200" dirty="0">
                <a:solidFill>
                  <a:srgbClr val="FFE5E5"/>
                </a:solidFill>
                <a:latin typeface="Dela Gothic One" pitchFamily="34" charset="0"/>
                <a:ea typeface="Dela Gothic One" pitchFamily="34" charset="-122"/>
                <a:cs typeface="Dela Gothic One" pitchFamily="34" charset="-120"/>
              </a:rPr>
              <a:t>Statement</a:t>
            </a:r>
            <a:endParaRPr lang="en-US" sz="2200" dirty="0"/>
          </a:p>
        </p:txBody>
      </p:sp>
      <p:sp>
        <p:nvSpPr>
          <p:cNvPr id="7" name="Shape 5"/>
          <p:cNvSpPr/>
          <p:nvPr/>
        </p:nvSpPr>
        <p:spPr>
          <a:xfrm>
            <a:off x="758309" y="3774877"/>
            <a:ext cx="6448663" cy="804624"/>
          </a:xfrm>
          <a:prstGeom prst="roundRect">
            <a:avLst>
              <a:gd name="adj" fmla="val 11309"/>
            </a:avLst>
          </a:prstGeom>
          <a:solidFill>
            <a:srgbClr val="740B0B"/>
          </a:solidFill>
          <a:ln w="7620">
            <a:solidFill>
              <a:srgbClr val="8D2424"/>
            </a:solidFill>
            <a:prstDash val="solid"/>
          </a:ln>
        </p:spPr>
        <p:txBody>
          <a:bodyPr/>
          <a:lstStyle/>
          <a:p>
            <a:endParaRPr lang="en-IN"/>
          </a:p>
        </p:txBody>
      </p:sp>
      <p:sp>
        <p:nvSpPr>
          <p:cNvPr id="8" name="Text 6"/>
          <p:cNvSpPr/>
          <p:nvPr/>
        </p:nvSpPr>
        <p:spPr>
          <a:xfrm>
            <a:off x="982504" y="3999071"/>
            <a:ext cx="2850713" cy="356235"/>
          </a:xfrm>
          <a:prstGeom prst="rect">
            <a:avLst/>
          </a:prstGeom>
          <a:noFill/>
          <a:ln/>
        </p:spPr>
        <p:txBody>
          <a:bodyPr wrap="none" lIns="0" tIns="0" rIns="0" bIns="0" rtlCol="0" anchor="t"/>
          <a:lstStyle/>
          <a:p>
            <a:pPr marL="0" indent="0">
              <a:lnSpc>
                <a:spcPts val="2800"/>
              </a:lnSpc>
              <a:buNone/>
            </a:pPr>
            <a:r>
              <a:rPr lang="en-US" sz="2200">
                <a:solidFill>
                  <a:srgbClr val="FFE5E5"/>
                </a:solidFill>
                <a:latin typeface="Dela Gothic One" pitchFamily="34" charset="0"/>
                <a:ea typeface="Dela Gothic One" pitchFamily="34" charset="-122"/>
                <a:cs typeface="Dela Gothic One" pitchFamily="34" charset="-120"/>
              </a:rPr>
              <a:t>3. Introduction</a:t>
            </a:r>
            <a:endParaRPr lang="en-US" sz="2200" dirty="0"/>
          </a:p>
        </p:txBody>
      </p:sp>
      <p:sp>
        <p:nvSpPr>
          <p:cNvPr id="9" name="Shape 7"/>
          <p:cNvSpPr/>
          <p:nvPr/>
        </p:nvSpPr>
        <p:spPr>
          <a:xfrm>
            <a:off x="7423547" y="3774877"/>
            <a:ext cx="6448663" cy="804624"/>
          </a:xfrm>
          <a:prstGeom prst="roundRect">
            <a:avLst>
              <a:gd name="adj" fmla="val 11309"/>
            </a:avLst>
          </a:prstGeom>
          <a:solidFill>
            <a:srgbClr val="740B0B"/>
          </a:solidFill>
          <a:ln w="7620">
            <a:solidFill>
              <a:srgbClr val="8D2424"/>
            </a:solidFill>
            <a:prstDash val="solid"/>
          </a:ln>
        </p:spPr>
        <p:txBody>
          <a:bodyPr/>
          <a:lstStyle/>
          <a:p>
            <a:endParaRPr lang="en-IN"/>
          </a:p>
        </p:txBody>
      </p:sp>
      <p:sp>
        <p:nvSpPr>
          <p:cNvPr id="10" name="Text 8"/>
          <p:cNvSpPr/>
          <p:nvPr/>
        </p:nvSpPr>
        <p:spPr>
          <a:xfrm>
            <a:off x="7647742" y="3999071"/>
            <a:ext cx="2850713" cy="356235"/>
          </a:xfrm>
          <a:prstGeom prst="rect">
            <a:avLst/>
          </a:prstGeom>
          <a:noFill/>
          <a:ln/>
        </p:spPr>
        <p:txBody>
          <a:bodyPr wrap="none" lIns="0" tIns="0" rIns="0" bIns="0" rtlCol="0" anchor="t"/>
          <a:lstStyle/>
          <a:p>
            <a:pPr marL="0" indent="0">
              <a:lnSpc>
                <a:spcPts val="2800"/>
              </a:lnSpc>
              <a:buNone/>
            </a:pPr>
            <a:r>
              <a:rPr lang="en-US" sz="2200">
                <a:solidFill>
                  <a:srgbClr val="FFE5E5"/>
                </a:solidFill>
                <a:latin typeface="Dela Gothic One" pitchFamily="34" charset="0"/>
                <a:ea typeface="Dela Gothic One" pitchFamily="34" charset="-122"/>
                <a:cs typeface="Dela Gothic One" pitchFamily="34" charset="-120"/>
              </a:rPr>
              <a:t>4. Methodology</a:t>
            </a:r>
            <a:endParaRPr lang="en-US" sz="2200" dirty="0"/>
          </a:p>
        </p:txBody>
      </p:sp>
      <p:sp>
        <p:nvSpPr>
          <p:cNvPr id="11" name="Shape 9"/>
          <p:cNvSpPr/>
          <p:nvPr/>
        </p:nvSpPr>
        <p:spPr>
          <a:xfrm>
            <a:off x="758309" y="4796076"/>
            <a:ext cx="6448663" cy="804624"/>
          </a:xfrm>
          <a:prstGeom prst="roundRect">
            <a:avLst>
              <a:gd name="adj" fmla="val 11309"/>
            </a:avLst>
          </a:prstGeom>
          <a:solidFill>
            <a:srgbClr val="740B0B"/>
          </a:solidFill>
          <a:ln w="7620">
            <a:solidFill>
              <a:srgbClr val="8D2424"/>
            </a:solidFill>
            <a:prstDash val="solid"/>
          </a:ln>
        </p:spPr>
        <p:txBody>
          <a:bodyPr/>
          <a:lstStyle/>
          <a:p>
            <a:endParaRPr lang="en-IN"/>
          </a:p>
        </p:txBody>
      </p:sp>
      <p:sp>
        <p:nvSpPr>
          <p:cNvPr id="12" name="Text 10"/>
          <p:cNvSpPr/>
          <p:nvPr/>
        </p:nvSpPr>
        <p:spPr>
          <a:xfrm>
            <a:off x="982504" y="5020270"/>
            <a:ext cx="2850713" cy="356235"/>
          </a:xfrm>
          <a:prstGeom prst="rect">
            <a:avLst/>
          </a:prstGeom>
          <a:noFill/>
          <a:ln/>
        </p:spPr>
        <p:txBody>
          <a:bodyPr wrap="none" lIns="0" tIns="0" rIns="0" bIns="0" rtlCol="0" anchor="t"/>
          <a:lstStyle/>
          <a:p>
            <a:pPr marL="0" indent="0">
              <a:lnSpc>
                <a:spcPts val="2800"/>
              </a:lnSpc>
              <a:buNone/>
            </a:pPr>
            <a:r>
              <a:rPr lang="en-US" sz="2200">
                <a:solidFill>
                  <a:srgbClr val="FFE5E5"/>
                </a:solidFill>
                <a:latin typeface="Dela Gothic One" pitchFamily="34" charset="0"/>
                <a:ea typeface="Dela Gothic One" pitchFamily="34" charset="-122"/>
                <a:cs typeface="Dela Gothic One" pitchFamily="34" charset="-120"/>
              </a:rPr>
              <a:t>5. Result</a:t>
            </a:r>
            <a:endParaRPr lang="en-US" sz="2200" dirty="0"/>
          </a:p>
        </p:txBody>
      </p:sp>
      <p:sp>
        <p:nvSpPr>
          <p:cNvPr id="13" name="Shape 11"/>
          <p:cNvSpPr/>
          <p:nvPr/>
        </p:nvSpPr>
        <p:spPr>
          <a:xfrm>
            <a:off x="7423547" y="4796076"/>
            <a:ext cx="6448663" cy="804624"/>
          </a:xfrm>
          <a:prstGeom prst="roundRect">
            <a:avLst>
              <a:gd name="adj" fmla="val 11309"/>
            </a:avLst>
          </a:prstGeom>
          <a:solidFill>
            <a:srgbClr val="740B0B"/>
          </a:solidFill>
          <a:ln w="7620">
            <a:solidFill>
              <a:srgbClr val="8D2424"/>
            </a:solidFill>
            <a:prstDash val="solid"/>
          </a:ln>
        </p:spPr>
        <p:txBody>
          <a:bodyPr/>
          <a:lstStyle/>
          <a:p>
            <a:endParaRPr lang="en-IN"/>
          </a:p>
        </p:txBody>
      </p:sp>
      <p:sp>
        <p:nvSpPr>
          <p:cNvPr id="14" name="Text 12"/>
          <p:cNvSpPr/>
          <p:nvPr/>
        </p:nvSpPr>
        <p:spPr>
          <a:xfrm>
            <a:off x="7647742" y="5020270"/>
            <a:ext cx="2850713" cy="356235"/>
          </a:xfrm>
          <a:prstGeom prst="rect">
            <a:avLst/>
          </a:prstGeom>
          <a:noFill/>
          <a:ln/>
        </p:spPr>
        <p:txBody>
          <a:bodyPr wrap="none" lIns="0" tIns="0" rIns="0" bIns="0" rtlCol="0" anchor="t"/>
          <a:lstStyle/>
          <a:p>
            <a:pPr marL="0" indent="0">
              <a:lnSpc>
                <a:spcPts val="2800"/>
              </a:lnSpc>
              <a:buNone/>
            </a:pPr>
            <a:r>
              <a:rPr lang="en-US" sz="2200">
                <a:solidFill>
                  <a:srgbClr val="FFE5E5"/>
                </a:solidFill>
                <a:latin typeface="Dela Gothic One" pitchFamily="34" charset="0"/>
                <a:ea typeface="Dela Gothic One" pitchFamily="34" charset="-122"/>
                <a:cs typeface="Dela Gothic One" pitchFamily="34" charset="-120"/>
              </a:rPr>
              <a:t>6. My </a:t>
            </a:r>
            <a:r>
              <a:rPr lang="en-US" sz="2200" dirty="0">
                <a:solidFill>
                  <a:srgbClr val="FFE5E5"/>
                </a:solidFill>
                <a:latin typeface="Dela Gothic One" pitchFamily="34" charset="0"/>
                <a:ea typeface="Dela Gothic One" pitchFamily="34" charset="-122"/>
                <a:cs typeface="Dela Gothic One" pitchFamily="34" charset="-120"/>
              </a:rPr>
              <a:t>Analysis</a:t>
            </a:r>
            <a:endParaRPr lang="en-US" sz="2200" dirty="0"/>
          </a:p>
        </p:txBody>
      </p:sp>
      <p:sp>
        <p:nvSpPr>
          <p:cNvPr id="15" name="Shape 13"/>
          <p:cNvSpPr/>
          <p:nvPr/>
        </p:nvSpPr>
        <p:spPr>
          <a:xfrm>
            <a:off x="758309" y="5817275"/>
            <a:ext cx="6448663" cy="804624"/>
          </a:xfrm>
          <a:prstGeom prst="roundRect">
            <a:avLst>
              <a:gd name="adj" fmla="val 11309"/>
            </a:avLst>
          </a:prstGeom>
          <a:solidFill>
            <a:srgbClr val="740B0B"/>
          </a:solidFill>
          <a:ln w="7620">
            <a:solidFill>
              <a:srgbClr val="8D2424"/>
            </a:solidFill>
            <a:prstDash val="solid"/>
          </a:ln>
        </p:spPr>
        <p:txBody>
          <a:bodyPr/>
          <a:lstStyle/>
          <a:p>
            <a:endParaRPr lang="en-IN"/>
          </a:p>
        </p:txBody>
      </p:sp>
      <p:sp>
        <p:nvSpPr>
          <p:cNvPr id="16" name="Text 14"/>
          <p:cNvSpPr/>
          <p:nvPr/>
        </p:nvSpPr>
        <p:spPr>
          <a:xfrm>
            <a:off x="982504" y="6041469"/>
            <a:ext cx="2850713" cy="356235"/>
          </a:xfrm>
          <a:prstGeom prst="rect">
            <a:avLst/>
          </a:prstGeom>
          <a:noFill/>
          <a:ln/>
        </p:spPr>
        <p:txBody>
          <a:bodyPr wrap="none" lIns="0" tIns="0" rIns="0" bIns="0" rtlCol="0" anchor="t"/>
          <a:lstStyle/>
          <a:p>
            <a:pPr marL="0" indent="0">
              <a:lnSpc>
                <a:spcPts val="2800"/>
              </a:lnSpc>
              <a:buNone/>
            </a:pPr>
            <a:r>
              <a:rPr lang="en-US" sz="2200">
                <a:solidFill>
                  <a:srgbClr val="FFE5E5"/>
                </a:solidFill>
                <a:latin typeface="Dela Gothic One" pitchFamily="34" charset="0"/>
                <a:ea typeface="Dela Gothic One" pitchFamily="34" charset="-122"/>
                <a:cs typeface="Dela Gothic One" pitchFamily="34" charset="-120"/>
              </a:rPr>
              <a:t>7. Conclusion</a:t>
            </a:r>
            <a:endParaRPr lang="en-US" sz="2200" dirty="0"/>
          </a:p>
        </p:txBody>
      </p:sp>
      <p:sp>
        <p:nvSpPr>
          <p:cNvPr id="17" name="Shape 15"/>
          <p:cNvSpPr/>
          <p:nvPr/>
        </p:nvSpPr>
        <p:spPr>
          <a:xfrm>
            <a:off x="7423547" y="5817275"/>
            <a:ext cx="6448663" cy="804624"/>
          </a:xfrm>
          <a:prstGeom prst="roundRect">
            <a:avLst>
              <a:gd name="adj" fmla="val 11309"/>
            </a:avLst>
          </a:prstGeom>
          <a:solidFill>
            <a:srgbClr val="740B0B"/>
          </a:solidFill>
          <a:ln w="7620">
            <a:solidFill>
              <a:srgbClr val="8D2424"/>
            </a:solidFill>
            <a:prstDash val="solid"/>
          </a:ln>
        </p:spPr>
        <p:txBody>
          <a:bodyPr/>
          <a:lstStyle/>
          <a:p>
            <a:endParaRPr lang="en-IN"/>
          </a:p>
        </p:txBody>
      </p:sp>
      <p:sp>
        <p:nvSpPr>
          <p:cNvPr id="18" name="Text 16"/>
          <p:cNvSpPr/>
          <p:nvPr/>
        </p:nvSpPr>
        <p:spPr>
          <a:xfrm>
            <a:off x="7647742" y="6041469"/>
            <a:ext cx="2850713" cy="356235"/>
          </a:xfrm>
          <a:prstGeom prst="rect">
            <a:avLst/>
          </a:prstGeom>
          <a:noFill/>
          <a:ln/>
        </p:spPr>
        <p:txBody>
          <a:bodyPr wrap="none" lIns="0" tIns="0" rIns="0" bIns="0" rtlCol="0" anchor="t"/>
          <a:lstStyle/>
          <a:p>
            <a:pPr marL="0" indent="0">
              <a:lnSpc>
                <a:spcPts val="2800"/>
              </a:lnSpc>
              <a:buNone/>
            </a:pPr>
            <a:r>
              <a:rPr lang="en-US" sz="2200">
                <a:solidFill>
                  <a:srgbClr val="FFE5E5"/>
                </a:solidFill>
                <a:latin typeface="Dela Gothic One" pitchFamily="34" charset="0"/>
                <a:ea typeface="Dela Gothic One" pitchFamily="34" charset="-122"/>
                <a:cs typeface="Dela Gothic One" pitchFamily="34" charset="-120"/>
              </a:rPr>
              <a:t>8. Reference</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8699130" y="715483"/>
            <a:ext cx="1655282" cy="570071"/>
          </a:xfrm>
          <a:prstGeom prst="rect">
            <a:avLst/>
          </a:prstGeom>
          <a:noFill/>
          <a:ln/>
        </p:spPr>
        <p:txBody>
          <a:bodyPr wrap="none" lIns="0" tIns="0" rIns="0" bIns="0" rtlCol="0" anchor="t"/>
          <a:lstStyle/>
          <a:p>
            <a:pPr marL="0" indent="0">
              <a:lnSpc>
                <a:spcPts val="4450"/>
              </a:lnSpc>
              <a:buNone/>
            </a:pPr>
            <a:r>
              <a:rPr lang="en-US" sz="3550" dirty="0">
                <a:latin typeface="Footlight MT Light" panose="0204060206030A020304" pitchFamily="18" charset="0"/>
                <a:ea typeface="Dela Gothic One" pitchFamily="34" charset="-122"/>
                <a:cs typeface="Dela Gothic One" pitchFamily="34" charset="-120"/>
              </a:rPr>
              <a:t>Abstract</a:t>
            </a:r>
            <a:endParaRPr lang="en-US" sz="3550" dirty="0">
              <a:latin typeface="Footlight MT Light" panose="0204060206030A020304" pitchFamily="18" charset="0"/>
            </a:endParaRPr>
          </a:p>
        </p:txBody>
      </p:sp>
      <p:sp>
        <p:nvSpPr>
          <p:cNvPr id="4" name="Text 1"/>
          <p:cNvSpPr/>
          <p:nvPr/>
        </p:nvSpPr>
        <p:spPr>
          <a:xfrm>
            <a:off x="5713080" y="1368594"/>
            <a:ext cx="8470753" cy="2746205"/>
          </a:xfrm>
          <a:prstGeom prst="rect">
            <a:avLst/>
          </a:prstGeom>
          <a:noFill/>
          <a:ln/>
        </p:spPr>
        <p:txBody>
          <a:bodyPr wrap="none" lIns="0" tIns="0" rIns="0" bIns="0" rtlCol="0" anchor="t"/>
          <a:lstStyle/>
          <a:p>
            <a:pPr algn="just">
              <a:lnSpc>
                <a:spcPts val="2700"/>
              </a:lnSpc>
              <a:buSzPct val="100000"/>
            </a:pPr>
            <a:r>
              <a:rPr lang="en-US" sz="1700">
                <a:latin typeface="DM Sans" pitchFamily="34" charset="0"/>
                <a:ea typeface="DM Sans" pitchFamily="34" charset="-122"/>
                <a:cs typeface="DM Sans" pitchFamily="34" charset="-120"/>
              </a:rPr>
              <a:t>Analyze credit card transaction data to identify fraudulent activities by employing </a:t>
            </a:r>
          </a:p>
          <a:p>
            <a:pPr algn="just">
              <a:lnSpc>
                <a:spcPts val="2700"/>
              </a:lnSpc>
              <a:buSzPct val="100000"/>
            </a:pPr>
            <a:r>
              <a:rPr lang="en-US" sz="1700">
                <a:latin typeface="DM Sans" pitchFamily="34" charset="0"/>
                <a:ea typeface="DM Sans" pitchFamily="34" charset="-122"/>
                <a:cs typeface="DM Sans" pitchFamily="34" charset="-120"/>
              </a:rPr>
              <a:t>Exploratory Data Analysis (EDA) to uncover pattems, anomalies, and trends. Utilize </a:t>
            </a:r>
          </a:p>
          <a:p>
            <a:pPr algn="just">
              <a:lnSpc>
                <a:spcPts val="2700"/>
              </a:lnSpc>
              <a:buSzPct val="100000"/>
            </a:pPr>
            <a:r>
              <a:rPr lang="en-US" sz="1700">
                <a:latin typeface="DM Sans" pitchFamily="34" charset="0"/>
                <a:ea typeface="DM Sans" pitchFamily="34" charset="-122"/>
                <a:cs typeface="DM Sans" pitchFamily="34" charset="-120"/>
              </a:rPr>
              <a:t>Principal Component Analysis (PCA) and feature selection techniques to reduce </a:t>
            </a:r>
          </a:p>
          <a:p>
            <a:pPr algn="just">
              <a:lnSpc>
                <a:spcPts val="2700"/>
              </a:lnSpc>
              <a:buSzPct val="100000"/>
            </a:pPr>
            <a:r>
              <a:rPr lang="en-US" sz="1700">
                <a:latin typeface="DM Sans" pitchFamily="34" charset="0"/>
                <a:ea typeface="DM Sans" pitchFamily="34" charset="-122"/>
                <a:cs typeface="DM Sans" pitchFamily="34" charset="-120"/>
              </a:rPr>
              <a:t>dimensionality and analyze correlations among features. Focus on identifying </a:t>
            </a:r>
          </a:p>
          <a:p>
            <a:pPr algn="just">
              <a:lnSpc>
                <a:spcPts val="2700"/>
              </a:lnSpc>
              <a:buSzPct val="100000"/>
            </a:pPr>
            <a:r>
              <a:rPr lang="en-US" sz="1700">
                <a:latin typeface="DM Sans" pitchFamily="34" charset="0"/>
                <a:ea typeface="DM Sans" pitchFamily="34" charset="-122"/>
                <a:cs typeface="DM Sans" pitchFamily="34" charset="-120"/>
              </a:rPr>
              <a:t>important relationships between anonymized features and transaction amounts to </a:t>
            </a:r>
          </a:p>
          <a:p>
            <a:pPr algn="just">
              <a:lnSpc>
                <a:spcPts val="2700"/>
              </a:lnSpc>
              <a:buSzPct val="100000"/>
            </a:pPr>
            <a:r>
              <a:rPr lang="en-US" sz="1700">
                <a:latin typeface="DM Sans" pitchFamily="34" charset="0"/>
                <a:ea typeface="DM Sans" pitchFamily="34" charset="-122"/>
                <a:cs typeface="DM Sans" pitchFamily="34" charset="-120"/>
              </a:rPr>
              <a:t>understand their impact on fraud. Highlight key predictors of fraudulent behavior to</a:t>
            </a:r>
          </a:p>
          <a:p>
            <a:pPr algn="just">
              <a:lnSpc>
                <a:spcPts val="2700"/>
              </a:lnSpc>
              <a:buSzPct val="100000"/>
            </a:pPr>
            <a:r>
              <a:rPr lang="en-US" sz="1700">
                <a:latin typeface="DM Sans" pitchFamily="34" charset="0"/>
                <a:ea typeface="DM Sans" pitchFamily="34" charset="-122"/>
                <a:cs typeface="DM Sans" pitchFamily="34" charset="-120"/>
              </a:rPr>
              <a:t>provide valuable insights for improving fraud detection strategies.</a:t>
            </a:r>
            <a:endParaRPr lang="en-US" sz="1700" dirty="0"/>
          </a:p>
        </p:txBody>
      </p:sp>
      <p:sp>
        <p:nvSpPr>
          <p:cNvPr id="9" name="Text 6"/>
          <p:cNvSpPr/>
          <p:nvPr/>
        </p:nvSpPr>
        <p:spPr>
          <a:xfrm>
            <a:off x="7720935" y="4640923"/>
            <a:ext cx="3611672" cy="570071"/>
          </a:xfrm>
          <a:prstGeom prst="rect">
            <a:avLst/>
          </a:prstGeom>
          <a:noFill/>
          <a:ln/>
        </p:spPr>
        <p:txBody>
          <a:bodyPr wrap="none" lIns="0" tIns="0" rIns="0" bIns="0" rtlCol="0" anchor="t"/>
          <a:lstStyle/>
          <a:p>
            <a:pPr marL="0" indent="0">
              <a:lnSpc>
                <a:spcPts val="4450"/>
              </a:lnSpc>
              <a:buNone/>
            </a:pPr>
            <a:r>
              <a:rPr lang="en-US" sz="3550">
                <a:latin typeface="Footlight MT Light" panose="0204060206030A020304" pitchFamily="18" charset="0"/>
                <a:ea typeface="Dela Gothic One" pitchFamily="34" charset="-122"/>
                <a:cs typeface="Dela Gothic One" pitchFamily="34" charset="-120"/>
              </a:rPr>
              <a:t>Problem Statement</a:t>
            </a:r>
            <a:endParaRPr lang="en-US" sz="3550" dirty="0">
              <a:latin typeface="Footlight MT Light" panose="0204060206030A020304" pitchFamily="18" charset="0"/>
            </a:endParaRPr>
          </a:p>
        </p:txBody>
      </p:sp>
      <p:sp>
        <p:nvSpPr>
          <p:cNvPr id="10" name="Text 7"/>
          <p:cNvSpPr/>
          <p:nvPr/>
        </p:nvSpPr>
        <p:spPr>
          <a:xfrm>
            <a:off x="5713080" y="5314060"/>
            <a:ext cx="7627382" cy="2158567"/>
          </a:xfrm>
          <a:prstGeom prst="rect">
            <a:avLst/>
          </a:prstGeom>
          <a:noFill/>
          <a:ln/>
        </p:spPr>
        <p:txBody>
          <a:bodyPr wrap="square" lIns="0" tIns="0" rIns="0" bIns="0" rtlCol="0" anchor="t"/>
          <a:lstStyle/>
          <a:p>
            <a:pPr algn="just">
              <a:lnSpc>
                <a:spcPts val="2700"/>
              </a:lnSpc>
              <a:buSzPct val="100000"/>
            </a:pPr>
            <a:r>
              <a:rPr lang="en-US" sz="1700">
                <a:latin typeface="DM Sans" pitchFamily="34" charset="0"/>
                <a:ea typeface="DM Sans" pitchFamily="34" charset="-122"/>
                <a:cs typeface="DM Sans" pitchFamily="34" charset="-120"/>
              </a:rPr>
              <a:t>Credit card fraud detection is challenging due to the significant class imbalance, as fraud cases make up only a small fraction of all transactions. The goal is to explore transaction behaviors and identify key indicators of fraud using statistical and visualization techniques. These insights can help</a:t>
            </a:r>
          </a:p>
          <a:p>
            <a:pPr algn="just">
              <a:lnSpc>
                <a:spcPts val="2700"/>
              </a:lnSpc>
              <a:buSzPct val="100000"/>
            </a:pPr>
            <a:r>
              <a:rPr lang="en-US" sz="1700">
                <a:latin typeface="DM Sans" pitchFamily="34" charset="0"/>
                <a:ea typeface="DM Sans" pitchFamily="34" charset="-122"/>
                <a:cs typeface="DM Sans" pitchFamily="34" charset="-120"/>
              </a:rPr>
              <a:t>strengthen fraud detection mechanisms and enhance overall financial security.</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85919" y="538877"/>
            <a:ext cx="5157311" cy="644723"/>
          </a:xfrm>
          <a:prstGeom prst="rect">
            <a:avLst/>
          </a:prstGeom>
          <a:noFill/>
          <a:ln/>
        </p:spPr>
        <p:txBody>
          <a:bodyPr wrap="none" lIns="0" tIns="0" rIns="0" bIns="0" rtlCol="0" anchor="t"/>
          <a:lstStyle/>
          <a:p>
            <a:pPr marL="0" indent="0">
              <a:lnSpc>
                <a:spcPts val="5050"/>
              </a:lnSpc>
              <a:buNone/>
            </a:pPr>
            <a:r>
              <a:rPr lang="en-US" sz="4400" dirty="0">
                <a:latin typeface="Footlight MT Light" panose="0204060206030A020304" pitchFamily="18" charset="0"/>
                <a:ea typeface="Dela Gothic One" pitchFamily="34" charset="-122"/>
                <a:cs typeface="Dela Gothic One" pitchFamily="34" charset="-120"/>
              </a:rPr>
              <a:t>Introduction</a:t>
            </a:r>
            <a:endParaRPr lang="en-US" sz="4400" dirty="0">
              <a:latin typeface="Footlight MT Light" panose="0204060206030A020304" pitchFamily="18" charset="0"/>
            </a:endParaRPr>
          </a:p>
        </p:txBody>
      </p:sp>
      <p:sp>
        <p:nvSpPr>
          <p:cNvPr id="4" name="Text 2"/>
          <p:cNvSpPr/>
          <p:nvPr/>
        </p:nvSpPr>
        <p:spPr>
          <a:xfrm>
            <a:off x="2761050" y="1318907"/>
            <a:ext cx="9122110" cy="1787896"/>
          </a:xfrm>
          <a:prstGeom prst="rect">
            <a:avLst/>
          </a:prstGeom>
          <a:noFill/>
          <a:ln/>
        </p:spPr>
        <p:txBody>
          <a:bodyPr wrap="square" lIns="0" tIns="0" rIns="0" bIns="0" rtlCol="0" anchor="t"/>
          <a:lstStyle/>
          <a:p>
            <a:pPr>
              <a:lnSpc>
                <a:spcPts val="2450"/>
              </a:lnSpc>
            </a:pPr>
            <a:r>
              <a:rPr lang="en-US" sz="2000" dirty="0">
                <a:latin typeface="DM Sans" pitchFamily="34" charset="0"/>
                <a:ea typeface="DM Sans" pitchFamily="34" charset="-122"/>
                <a:cs typeface="DM Sans" pitchFamily="34" charset="-120"/>
              </a:rPr>
              <a:t>The primary objective is to leverage credit card transaction data to accurately distinguish between fraudulent and legitimate </a:t>
            </a:r>
            <a:r>
              <a:rPr lang="en-US" sz="2000">
                <a:latin typeface="DM Sans" pitchFamily="34" charset="0"/>
                <a:ea typeface="DM Sans" pitchFamily="34" charset="-122"/>
                <a:cs typeface="DM Sans" pitchFamily="34" charset="-120"/>
              </a:rPr>
              <a:t>transactions. </a:t>
            </a:r>
          </a:p>
          <a:p>
            <a:pPr>
              <a:lnSpc>
                <a:spcPts val="2450"/>
              </a:lnSpc>
            </a:pPr>
            <a:r>
              <a:rPr lang="en-US" sz="2000">
                <a:latin typeface="DM Sans" pitchFamily="34" charset="0"/>
                <a:ea typeface="DM Sans" pitchFamily="34" charset="-122"/>
                <a:cs typeface="DM Sans" pitchFamily="34" charset="-120"/>
              </a:rPr>
              <a:t>The significant challenge lies in the dataset's imbalance, with fraudulent transactions representing a mere 0.172% of the total, demanding specialized techniques for accurate detection.</a:t>
            </a:r>
            <a:endParaRPr lang="en-US" sz="2000"/>
          </a:p>
          <a:p>
            <a:pPr marL="0" indent="0">
              <a:lnSpc>
                <a:spcPts val="2450"/>
              </a:lnSpc>
              <a:buNone/>
            </a:pPr>
            <a:endParaRPr lang="en-US" sz="2000" dirty="0"/>
          </a:p>
        </p:txBody>
      </p:sp>
      <p:grpSp>
        <p:nvGrpSpPr>
          <p:cNvPr id="18" name="Group 17">
            <a:extLst>
              <a:ext uri="{FF2B5EF4-FFF2-40B4-BE49-F238E27FC236}">
                <a16:creationId xmlns:a16="http://schemas.microsoft.com/office/drawing/2014/main" id="{3EA1C3A2-F9CB-44FB-9FFE-0B64F4E3F3C2}"/>
              </a:ext>
            </a:extLst>
          </p:cNvPr>
          <p:cNvGrpSpPr/>
          <p:nvPr/>
        </p:nvGrpSpPr>
        <p:grpSpPr>
          <a:xfrm>
            <a:off x="2747240" y="3106803"/>
            <a:ext cx="7958224" cy="4491425"/>
            <a:chOff x="5155779" y="1673543"/>
            <a:chExt cx="4318841" cy="4491425"/>
          </a:xfrm>
        </p:grpSpPr>
        <p:sp>
          <p:nvSpPr>
            <p:cNvPr id="7" name="Text 4"/>
            <p:cNvSpPr/>
            <p:nvPr/>
          </p:nvSpPr>
          <p:spPr>
            <a:xfrm>
              <a:off x="5163274" y="1673543"/>
              <a:ext cx="2578656" cy="322302"/>
            </a:xfrm>
            <a:prstGeom prst="rect">
              <a:avLst/>
            </a:prstGeom>
            <a:noFill/>
            <a:ln/>
          </p:spPr>
          <p:txBody>
            <a:bodyPr wrap="none" lIns="0" tIns="0" rIns="0" bIns="0" rtlCol="0" anchor="t"/>
            <a:lstStyle/>
            <a:p>
              <a:pPr marL="0" indent="0">
                <a:lnSpc>
                  <a:spcPts val="2500"/>
                </a:lnSpc>
                <a:buNone/>
              </a:pPr>
              <a:r>
                <a:rPr lang="en-US" sz="2800">
                  <a:solidFill>
                    <a:srgbClr val="C00000"/>
                  </a:solidFill>
                  <a:latin typeface="High Tower Text" panose="02040502050506030303" pitchFamily="18" charset="0"/>
                  <a:ea typeface="Dela Gothic One" pitchFamily="34" charset="-122"/>
                  <a:cs typeface="Dela Gothic One" pitchFamily="34" charset="-120"/>
                </a:rPr>
                <a:t>Dataset description</a:t>
              </a:r>
              <a:endParaRPr lang="en-US" sz="2800" dirty="0">
                <a:solidFill>
                  <a:srgbClr val="C00000"/>
                </a:solidFill>
                <a:latin typeface="High Tower Text" panose="02040502050506030303" pitchFamily="18" charset="0"/>
              </a:endParaRPr>
            </a:p>
          </p:txBody>
        </p:sp>
        <p:sp>
          <p:nvSpPr>
            <p:cNvPr id="8" name="Text 5"/>
            <p:cNvSpPr/>
            <p:nvPr/>
          </p:nvSpPr>
          <p:spPr>
            <a:xfrm>
              <a:off x="5155779" y="2099093"/>
              <a:ext cx="4318841" cy="4065875"/>
            </a:xfrm>
            <a:prstGeom prst="rect">
              <a:avLst/>
            </a:prstGeom>
            <a:noFill/>
            <a:ln/>
          </p:spPr>
          <p:txBody>
            <a:bodyPr wrap="square" lIns="0" tIns="0" rIns="0" bIns="0" rtlCol="0" anchor="t"/>
            <a:lstStyle/>
            <a:p>
              <a:r>
                <a:rPr lang="en-IN" sz="2000">
                  <a:latin typeface="DM Sans" pitchFamily="2" charset="0"/>
                </a:rPr>
                <a:t>The dataset contains </a:t>
              </a:r>
              <a:r>
                <a:rPr lang="en-US" sz="2000">
                  <a:latin typeface="DM Sans" pitchFamily="34" charset="0"/>
                  <a:ea typeface="DM Sans" pitchFamily="34" charset="-122"/>
                  <a:cs typeface="DM Sans" pitchFamily="34" charset="-120"/>
                </a:rPr>
                <a:t>anonymized credit card </a:t>
              </a:r>
              <a:r>
                <a:rPr lang="en-IN" sz="2000">
                  <a:latin typeface="DM Sans" pitchFamily="2" charset="0"/>
                </a:rPr>
                <a:t>transactions by European cardholders over two days in September 2013.</a:t>
              </a:r>
            </a:p>
            <a:p>
              <a:r>
                <a:rPr lang="en-IN" sz="2000">
                  <a:latin typeface="DM Sans" pitchFamily="2" charset="0"/>
                </a:rPr>
                <a:t>  </a:t>
              </a:r>
            </a:p>
            <a:p>
              <a:r>
                <a:rPr lang="en-IN" sz="2000">
                  <a:latin typeface="DM Sans" pitchFamily="2" charset="0"/>
                </a:rPr>
                <a:t>The dataset includes the following columns:</a:t>
              </a:r>
            </a:p>
            <a:p>
              <a:r>
                <a:rPr lang="en-IN" sz="2000">
                  <a:solidFill>
                    <a:srgbClr val="C00000"/>
                  </a:solidFill>
                  <a:latin typeface="DM Sans" pitchFamily="2" charset="0"/>
                </a:rPr>
                <a:t>Time: </a:t>
              </a:r>
              <a:r>
                <a:rPr lang="en-IN" sz="2000">
                  <a:latin typeface="DM Sans" pitchFamily="2" charset="0"/>
                </a:rPr>
                <a:t>The time passed since the first transaction</a:t>
              </a:r>
            </a:p>
            <a:p>
              <a:endParaRPr lang="en-IN" sz="2000">
                <a:latin typeface="DM Sans" pitchFamily="2" charset="0"/>
              </a:endParaRPr>
            </a:p>
            <a:p>
              <a:r>
                <a:rPr lang="en-IN" sz="2000">
                  <a:solidFill>
                    <a:srgbClr val="C00000"/>
                  </a:solidFill>
                  <a:latin typeface="DM Sans" pitchFamily="2" charset="0"/>
                </a:rPr>
                <a:t>V1 to V28: </a:t>
              </a:r>
              <a:r>
                <a:rPr lang="en-IN" sz="2000">
                  <a:latin typeface="DM Sans" pitchFamily="2" charset="0"/>
                </a:rPr>
                <a:t>These are anonymized feature columns representing transformed variables</a:t>
              </a:r>
            </a:p>
            <a:p>
              <a:endParaRPr lang="en-IN" sz="2000">
                <a:latin typeface="DM Sans" pitchFamily="2" charset="0"/>
              </a:endParaRPr>
            </a:p>
            <a:p>
              <a:r>
                <a:rPr lang="en-IN" sz="2000">
                  <a:solidFill>
                    <a:srgbClr val="C00000"/>
                  </a:solidFill>
                  <a:latin typeface="DM Sans" pitchFamily="2" charset="0"/>
                </a:rPr>
                <a:t>Amount: </a:t>
              </a:r>
              <a:r>
                <a:rPr lang="en-IN" sz="2000">
                  <a:latin typeface="DM Sans" pitchFamily="2" charset="0"/>
                </a:rPr>
                <a:t>The transaction amount.</a:t>
              </a:r>
            </a:p>
            <a:p>
              <a:endParaRPr lang="en-IN" sz="2000">
                <a:latin typeface="DM Sans" pitchFamily="2" charset="0"/>
              </a:endParaRPr>
            </a:p>
            <a:p>
              <a:r>
                <a:rPr lang="en-IN" sz="2000">
                  <a:solidFill>
                    <a:srgbClr val="C00000"/>
                  </a:solidFill>
                  <a:latin typeface="DM Sans" pitchFamily="2" charset="0"/>
                </a:rPr>
                <a:t>Class: </a:t>
              </a:r>
              <a:r>
                <a:rPr lang="en-IN" sz="2000">
                  <a:latin typeface="DM Sans" pitchFamily="2" charset="0"/>
                </a:rPr>
                <a:t>The target variable, where '1' indicates a fraudulent transaction and '0' indicates a non-fraudulent transaction.</a:t>
              </a:r>
            </a:p>
            <a:p>
              <a:pPr marL="0" indent="0">
                <a:lnSpc>
                  <a:spcPts val="2450"/>
                </a:lnSpc>
                <a:buNone/>
              </a:pPr>
              <a:endParaRPr lang="en-US" sz="2000" dirty="0"/>
            </a:p>
          </p:txBody>
        </p:sp>
      </p:grpSp>
      <p:sp>
        <p:nvSpPr>
          <p:cNvPr id="10" name="Text 6"/>
          <p:cNvSpPr/>
          <p:nvPr/>
        </p:nvSpPr>
        <p:spPr>
          <a:xfrm>
            <a:off x="5271968" y="6649403"/>
            <a:ext cx="4100274" cy="313492"/>
          </a:xfrm>
          <a:prstGeom prst="rect">
            <a:avLst/>
          </a:prstGeom>
          <a:noFill/>
          <a:ln/>
        </p:spPr>
        <p:txBody>
          <a:bodyPr wrap="none" lIns="0" tIns="0" rIns="0" bIns="0" rtlCol="0" anchor="t"/>
          <a:lstStyle/>
          <a:p>
            <a:pPr marL="0" indent="0">
              <a:lnSpc>
                <a:spcPts val="2450"/>
              </a:lnSpc>
              <a:buNone/>
            </a:pP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31388" y="496848"/>
            <a:ext cx="4747617" cy="593527"/>
          </a:xfrm>
          <a:prstGeom prst="rect">
            <a:avLst/>
          </a:prstGeom>
          <a:noFill/>
          <a:ln/>
        </p:spPr>
        <p:txBody>
          <a:bodyPr wrap="none" lIns="0" tIns="0" rIns="0" bIns="0" rtlCol="0" anchor="t"/>
          <a:lstStyle/>
          <a:p>
            <a:pPr marL="0" indent="0">
              <a:lnSpc>
                <a:spcPts val="4650"/>
              </a:lnSpc>
              <a:buNone/>
            </a:pPr>
            <a:r>
              <a:rPr lang="en-US" sz="4400" dirty="0">
                <a:latin typeface="Footlight MT Light" panose="0204060206030A020304" pitchFamily="18" charset="0"/>
                <a:ea typeface="Dela Gothic One" pitchFamily="34" charset="-122"/>
                <a:cs typeface="Dela Gothic One" pitchFamily="34" charset="-120"/>
              </a:rPr>
              <a:t>Methodology</a:t>
            </a:r>
            <a:endParaRPr lang="en-US" sz="4400" dirty="0">
              <a:latin typeface="Footlight MT Light" panose="0204060206030A020304" pitchFamily="18" charset="0"/>
            </a:endParaRPr>
          </a:p>
        </p:txBody>
      </p:sp>
      <p:sp>
        <p:nvSpPr>
          <p:cNvPr id="3" name="Shape 1"/>
          <p:cNvSpPr/>
          <p:nvPr/>
        </p:nvSpPr>
        <p:spPr>
          <a:xfrm>
            <a:off x="890468" y="1451134"/>
            <a:ext cx="22860" cy="6281618"/>
          </a:xfrm>
          <a:prstGeom prst="roundRect">
            <a:avLst>
              <a:gd name="adj" fmla="val 331467"/>
            </a:avLst>
          </a:prstGeom>
          <a:solidFill>
            <a:srgbClr val="8D2424"/>
          </a:solidFill>
          <a:ln/>
        </p:spPr>
        <p:txBody>
          <a:bodyPr/>
          <a:lstStyle/>
          <a:p>
            <a:endParaRPr lang="en-IN"/>
          </a:p>
        </p:txBody>
      </p:sp>
      <p:sp>
        <p:nvSpPr>
          <p:cNvPr id="4" name="Shape 2"/>
          <p:cNvSpPr/>
          <p:nvPr/>
        </p:nvSpPr>
        <p:spPr>
          <a:xfrm>
            <a:off x="1081980" y="1845469"/>
            <a:ext cx="631388" cy="22860"/>
          </a:xfrm>
          <a:prstGeom prst="roundRect">
            <a:avLst>
              <a:gd name="adj" fmla="val 331467"/>
            </a:avLst>
          </a:prstGeom>
          <a:solidFill>
            <a:srgbClr val="8D2424"/>
          </a:solidFill>
          <a:ln/>
        </p:spPr>
        <p:txBody>
          <a:bodyPr/>
          <a:lstStyle/>
          <a:p>
            <a:endParaRPr lang="en-IN"/>
          </a:p>
        </p:txBody>
      </p:sp>
      <p:sp>
        <p:nvSpPr>
          <p:cNvPr id="5" name="Shape 3"/>
          <p:cNvSpPr/>
          <p:nvPr/>
        </p:nvSpPr>
        <p:spPr>
          <a:xfrm>
            <a:off x="698956" y="1654016"/>
            <a:ext cx="405884" cy="405884"/>
          </a:xfrm>
          <a:prstGeom prst="roundRect">
            <a:avLst>
              <a:gd name="adj" fmla="val 18669"/>
            </a:avLst>
          </a:prstGeom>
          <a:solidFill>
            <a:srgbClr val="740B0B"/>
          </a:solidFill>
          <a:ln w="7620">
            <a:solidFill>
              <a:srgbClr val="8D2424"/>
            </a:solidFill>
            <a:prstDash val="solid"/>
          </a:ln>
        </p:spPr>
        <p:txBody>
          <a:bodyPr/>
          <a:lstStyle/>
          <a:p>
            <a:endParaRPr lang="en-IN"/>
          </a:p>
        </p:txBody>
      </p:sp>
      <p:sp>
        <p:nvSpPr>
          <p:cNvPr id="6" name="Text 4"/>
          <p:cNvSpPr/>
          <p:nvPr/>
        </p:nvSpPr>
        <p:spPr>
          <a:xfrm>
            <a:off x="818138" y="1714500"/>
            <a:ext cx="167521" cy="284917"/>
          </a:xfrm>
          <a:prstGeom prst="rect">
            <a:avLst/>
          </a:prstGeom>
          <a:noFill/>
          <a:ln/>
        </p:spPr>
        <p:txBody>
          <a:bodyPr wrap="none" lIns="0" tIns="0" rIns="0" bIns="0" rtlCol="0" anchor="t"/>
          <a:lstStyle/>
          <a:p>
            <a:pPr marL="0" indent="0" algn="ctr">
              <a:lnSpc>
                <a:spcPts val="2200"/>
              </a:lnSpc>
              <a:buNone/>
            </a:pPr>
            <a:r>
              <a:rPr lang="en-US" sz="2200" dirty="0">
                <a:solidFill>
                  <a:srgbClr val="FFE5E5"/>
                </a:solidFill>
                <a:latin typeface="Dela Gothic One" pitchFamily="34" charset="0"/>
                <a:ea typeface="Dela Gothic One" pitchFamily="34" charset="-122"/>
                <a:cs typeface="Dela Gothic One" pitchFamily="34" charset="-120"/>
              </a:rPr>
              <a:t>1</a:t>
            </a:r>
            <a:endParaRPr lang="en-US" sz="2200" dirty="0"/>
          </a:p>
        </p:txBody>
      </p:sp>
      <p:sp>
        <p:nvSpPr>
          <p:cNvPr id="7" name="Text 5"/>
          <p:cNvSpPr/>
          <p:nvPr/>
        </p:nvSpPr>
        <p:spPr>
          <a:xfrm>
            <a:off x="1894166" y="1631513"/>
            <a:ext cx="2369266" cy="367904"/>
          </a:xfrm>
          <a:prstGeom prst="rect">
            <a:avLst/>
          </a:prstGeom>
          <a:noFill/>
          <a:ln/>
        </p:spPr>
        <p:txBody>
          <a:bodyPr wrap="none" lIns="0" tIns="0" rIns="0" bIns="0" rtlCol="0" anchor="t"/>
          <a:lstStyle/>
          <a:p>
            <a:pPr marL="0" indent="0" algn="l">
              <a:lnSpc>
                <a:spcPts val="2300"/>
              </a:lnSpc>
              <a:buNone/>
            </a:pPr>
            <a:r>
              <a:rPr lang="en-US" sz="2400">
                <a:latin typeface="High Tower Text" panose="02040502050506030303" pitchFamily="18" charset="0"/>
                <a:ea typeface="Dela Gothic One" pitchFamily="34" charset="-122"/>
                <a:cs typeface="Dela Gothic One" pitchFamily="34" charset="-120"/>
              </a:rPr>
              <a:t>Data Cleaning</a:t>
            </a:r>
            <a:endParaRPr lang="en-US" sz="2400" dirty="0">
              <a:latin typeface="High Tower Text" panose="02040502050506030303" pitchFamily="18" charset="0"/>
            </a:endParaRPr>
          </a:p>
        </p:txBody>
      </p:sp>
      <p:sp>
        <p:nvSpPr>
          <p:cNvPr id="8" name="Text 6"/>
          <p:cNvSpPr/>
          <p:nvPr/>
        </p:nvSpPr>
        <p:spPr>
          <a:xfrm>
            <a:off x="1894165" y="2036445"/>
            <a:ext cx="12081986" cy="593526"/>
          </a:xfrm>
          <a:prstGeom prst="rect">
            <a:avLst/>
          </a:prstGeom>
          <a:noFill/>
          <a:ln/>
        </p:spPr>
        <p:txBody>
          <a:bodyPr wrap="none" lIns="0" tIns="0" rIns="0" bIns="0" rtlCol="0" anchor="t"/>
          <a:lstStyle/>
          <a:p>
            <a:pPr marL="0" indent="0" algn="l">
              <a:lnSpc>
                <a:spcPts val="2250"/>
              </a:lnSpc>
              <a:buNone/>
            </a:pPr>
            <a:r>
              <a:rPr lang="en-US" dirty="0">
                <a:latin typeface="DM Sans" pitchFamily="34" charset="0"/>
                <a:ea typeface="DM Sans" pitchFamily="34" charset="-122"/>
                <a:cs typeface="DM Sans" pitchFamily="34" charset="-120"/>
              </a:rPr>
              <a:t>Irrelevant features were removed, 5% missing values introduced, and outliers addressed using Z-Score for </a:t>
            </a:r>
            <a:r>
              <a:rPr lang="en-US">
                <a:latin typeface="DM Sans" pitchFamily="34" charset="0"/>
                <a:ea typeface="DM Sans" pitchFamily="34" charset="-122"/>
                <a:cs typeface="DM Sans" pitchFamily="34" charset="-120"/>
              </a:rPr>
              <a:t>data </a:t>
            </a:r>
          </a:p>
          <a:p>
            <a:pPr marL="0" indent="0" algn="l">
              <a:lnSpc>
                <a:spcPts val="2250"/>
              </a:lnSpc>
              <a:buNone/>
            </a:pPr>
            <a:r>
              <a:rPr lang="en-US">
                <a:latin typeface="DM Sans" pitchFamily="34" charset="0"/>
                <a:ea typeface="DM Sans" pitchFamily="34" charset="-122"/>
                <a:cs typeface="DM Sans" pitchFamily="34" charset="-120"/>
              </a:rPr>
              <a:t>robustness</a:t>
            </a:r>
            <a:r>
              <a:rPr lang="en-US" dirty="0">
                <a:latin typeface="DM Sans" pitchFamily="34" charset="0"/>
                <a:ea typeface="DM Sans" pitchFamily="34" charset="-122"/>
                <a:cs typeface="DM Sans" pitchFamily="34" charset="-120"/>
              </a:rPr>
              <a:t>.</a:t>
            </a:r>
            <a:endParaRPr lang="en-US" dirty="0"/>
          </a:p>
        </p:txBody>
      </p:sp>
      <p:sp>
        <p:nvSpPr>
          <p:cNvPr id="9" name="Shape 7"/>
          <p:cNvSpPr/>
          <p:nvPr/>
        </p:nvSpPr>
        <p:spPr>
          <a:xfrm>
            <a:off x="1081980" y="3080147"/>
            <a:ext cx="631388" cy="22860"/>
          </a:xfrm>
          <a:prstGeom prst="roundRect">
            <a:avLst>
              <a:gd name="adj" fmla="val 331467"/>
            </a:avLst>
          </a:prstGeom>
          <a:solidFill>
            <a:srgbClr val="8D2424"/>
          </a:solidFill>
          <a:ln/>
        </p:spPr>
        <p:txBody>
          <a:bodyPr/>
          <a:lstStyle/>
          <a:p>
            <a:endParaRPr lang="en-IN"/>
          </a:p>
        </p:txBody>
      </p:sp>
      <p:sp>
        <p:nvSpPr>
          <p:cNvPr id="10" name="Shape 8"/>
          <p:cNvSpPr/>
          <p:nvPr/>
        </p:nvSpPr>
        <p:spPr>
          <a:xfrm>
            <a:off x="698956" y="2888694"/>
            <a:ext cx="405884" cy="405884"/>
          </a:xfrm>
          <a:prstGeom prst="roundRect">
            <a:avLst>
              <a:gd name="adj" fmla="val 18669"/>
            </a:avLst>
          </a:prstGeom>
          <a:solidFill>
            <a:srgbClr val="740B0B"/>
          </a:solidFill>
          <a:ln w="7620">
            <a:solidFill>
              <a:srgbClr val="8D2424"/>
            </a:solidFill>
            <a:prstDash val="solid"/>
          </a:ln>
        </p:spPr>
        <p:txBody>
          <a:bodyPr/>
          <a:lstStyle/>
          <a:p>
            <a:endParaRPr lang="en-IN"/>
          </a:p>
        </p:txBody>
      </p:sp>
      <p:sp>
        <p:nvSpPr>
          <p:cNvPr id="11" name="Text 9"/>
          <p:cNvSpPr/>
          <p:nvPr/>
        </p:nvSpPr>
        <p:spPr>
          <a:xfrm>
            <a:off x="782895" y="2949178"/>
            <a:ext cx="237887" cy="284917"/>
          </a:xfrm>
          <a:prstGeom prst="rect">
            <a:avLst/>
          </a:prstGeom>
          <a:noFill/>
          <a:ln/>
        </p:spPr>
        <p:txBody>
          <a:bodyPr wrap="none" lIns="0" tIns="0" rIns="0" bIns="0" rtlCol="0" anchor="t"/>
          <a:lstStyle/>
          <a:p>
            <a:pPr marL="0" indent="0" algn="ctr">
              <a:lnSpc>
                <a:spcPts val="2200"/>
              </a:lnSpc>
              <a:buNone/>
            </a:pPr>
            <a:r>
              <a:rPr lang="en-US" sz="2200" dirty="0">
                <a:solidFill>
                  <a:srgbClr val="FFE5E5"/>
                </a:solidFill>
                <a:latin typeface="Dela Gothic One" pitchFamily="34" charset="0"/>
                <a:ea typeface="Dela Gothic One" pitchFamily="34" charset="-122"/>
                <a:cs typeface="Dela Gothic One" pitchFamily="34" charset="-120"/>
              </a:rPr>
              <a:t>2</a:t>
            </a:r>
            <a:endParaRPr lang="en-US" sz="2200" dirty="0"/>
          </a:p>
        </p:txBody>
      </p:sp>
      <p:sp>
        <p:nvSpPr>
          <p:cNvPr id="12" name="Text 10"/>
          <p:cNvSpPr/>
          <p:nvPr/>
        </p:nvSpPr>
        <p:spPr>
          <a:xfrm>
            <a:off x="1894166" y="2866192"/>
            <a:ext cx="3044620" cy="299323"/>
          </a:xfrm>
          <a:prstGeom prst="rect">
            <a:avLst/>
          </a:prstGeom>
          <a:noFill/>
          <a:ln/>
        </p:spPr>
        <p:txBody>
          <a:bodyPr wrap="none" lIns="0" tIns="0" rIns="0" bIns="0" rtlCol="0" anchor="t"/>
          <a:lstStyle/>
          <a:p>
            <a:pPr marL="0" indent="0" algn="l">
              <a:lnSpc>
                <a:spcPts val="2300"/>
              </a:lnSpc>
              <a:buNone/>
            </a:pPr>
            <a:r>
              <a:rPr lang="en-US" sz="2400">
                <a:latin typeface="High Tower Text" panose="02040502050506030303" pitchFamily="18" charset="0"/>
                <a:ea typeface="Dela Gothic One" pitchFamily="34" charset="-122"/>
                <a:cs typeface="Dela Gothic One" pitchFamily="34" charset="-120"/>
              </a:rPr>
              <a:t>Data Transformation</a:t>
            </a:r>
            <a:endParaRPr lang="en-US" sz="2400" dirty="0">
              <a:latin typeface="High Tower Text" panose="02040502050506030303" pitchFamily="18" charset="0"/>
            </a:endParaRPr>
          </a:p>
        </p:txBody>
      </p:sp>
      <p:sp>
        <p:nvSpPr>
          <p:cNvPr id="13" name="Text 11"/>
          <p:cNvSpPr/>
          <p:nvPr/>
        </p:nvSpPr>
        <p:spPr>
          <a:xfrm>
            <a:off x="1894165" y="3271123"/>
            <a:ext cx="12081986" cy="593526"/>
          </a:xfrm>
          <a:prstGeom prst="rect">
            <a:avLst/>
          </a:prstGeom>
          <a:noFill/>
          <a:ln/>
        </p:spPr>
        <p:txBody>
          <a:bodyPr wrap="none" lIns="0" tIns="0" rIns="0" bIns="0" rtlCol="0" anchor="t"/>
          <a:lstStyle/>
          <a:p>
            <a:pPr marL="0" indent="0" algn="l">
              <a:lnSpc>
                <a:spcPts val="2250"/>
              </a:lnSpc>
              <a:buNone/>
            </a:pPr>
            <a:r>
              <a:rPr lang="en-US" dirty="0">
                <a:latin typeface="DM Sans" pitchFamily="34" charset="0"/>
                <a:ea typeface="DM Sans" pitchFamily="34" charset="-122"/>
                <a:cs typeface="DM Sans" pitchFamily="34" charset="-120"/>
              </a:rPr>
              <a:t>Features were scaled and normalized, including log transformation for skewed variables like transaction amount</a:t>
            </a:r>
            <a:r>
              <a:rPr lang="en-US">
                <a:latin typeface="DM Sans" pitchFamily="34" charset="0"/>
                <a:ea typeface="DM Sans" pitchFamily="34" charset="-122"/>
                <a:cs typeface="DM Sans" pitchFamily="34" charset="-120"/>
              </a:rPr>
              <a:t>, </a:t>
            </a:r>
          </a:p>
          <a:p>
            <a:pPr marL="0" indent="0" algn="l">
              <a:lnSpc>
                <a:spcPts val="2250"/>
              </a:lnSpc>
              <a:buNone/>
            </a:pPr>
            <a:r>
              <a:rPr lang="en-US">
                <a:latin typeface="DM Sans" pitchFamily="34" charset="0"/>
                <a:ea typeface="DM Sans" pitchFamily="34" charset="-122"/>
                <a:cs typeface="DM Sans" pitchFamily="34" charset="-120"/>
              </a:rPr>
              <a:t>ensuring </a:t>
            </a:r>
            <a:r>
              <a:rPr lang="en-US" dirty="0">
                <a:latin typeface="DM Sans" pitchFamily="34" charset="0"/>
                <a:ea typeface="DM Sans" pitchFamily="34" charset="-122"/>
                <a:cs typeface="DM Sans" pitchFamily="34" charset="-120"/>
              </a:rPr>
              <a:t>data comparability.</a:t>
            </a:r>
            <a:endParaRPr lang="en-US" dirty="0"/>
          </a:p>
        </p:txBody>
      </p:sp>
      <p:sp>
        <p:nvSpPr>
          <p:cNvPr id="14" name="Shape 12"/>
          <p:cNvSpPr/>
          <p:nvPr/>
        </p:nvSpPr>
        <p:spPr>
          <a:xfrm>
            <a:off x="1081980" y="4314825"/>
            <a:ext cx="631388" cy="22860"/>
          </a:xfrm>
          <a:prstGeom prst="roundRect">
            <a:avLst>
              <a:gd name="adj" fmla="val 331467"/>
            </a:avLst>
          </a:prstGeom>
          <a:solidFill>
            <a:srgbClr val="8D2424"/>
          </a:solidFill>
          <a:ln/>
        </p:spPr>
        <p:txBody>
          <a:bodyPr/>
          <a:lstStyle/>
          <a:p>
            <a:endParaRPr lang="en-IN"/>
          </a:p>
        </p:txBody>
      </p:sp>
      <p:sp>
        <p:nvSpPr>
          <p:cNvPr id="15" name="Shape 13"/>
          <p:cNvSpPr/>
          <p:nvPr/>
        </p:nvSpPr>
        <p:spPr>
          <a:xfrm>
            <a:off x="698956" y="4123372"/>
            <a:ext cx="405884" cy="405884"/>
          </a:xfrm>
          <a:prstGeom prst="roundRect">
            <a:avLst>
              <a:gd name="adj" fmla="val 18669"/>
            </a:avLst>
          </a:prstGeom>
          <a:solidFill>
            <a:srgbClr val="740B0B"/>
          </a:solidFill>
          <a:ln w="7620">
            <a:solidFill>
              <a:srgbClr val="8D2424"/>
            </a:solidFill>
            <a:prstDash val="solid"/>
          </a:ln>
        </p:spPr>
        <p:txBody>
          <a:bodyPr/>
          <a:lstStyle/>
          <a:p>
            <a:endParaRPr lang="en-IN"/>
          </a:p>
        </p:txBody>
      </p:sp>
      <p:sp>
        <p:nvSpPr>
          <p:cNvPr id="16" name="Text 14"/>
          <p:cNvSpPr/>
          <p:nvPr/>
        </p:nvSpPr>
        <p:spPr>
          <a:xfrm>
            <a:off x="776347" y="4183856"/>
            <a:ext cx="250984" cy="284917"/>
          </a:xfrm>
          <a:prstGeom prst="rect">
            <a:avLst/>
          </a:prstGeom>
          <a:noFill/>
          <a:ln/>
        </p:spPr>
        <p:txBody>
          <a:bodyPr wrap="none" lIns="0" tIns="0" rIns="0" bIns="0" rtlCol="0" anchor="t"/>
          <a:lstStyle/>
          <a:p>
            <a:pPr marL="0" indent="0" algn="ctr">
              <a:lnSpc>
                <a:spcPts val="2200"/>
              </a:lnSpc>
              <a:buNone/>
            </a:pPr>
            <a:r>
              <a:rPr lang="en-US" sz="2200" dirty="0">
                <a:solidFill>
                  <a:srgbClr val="FFE5E5"/>
                </a:solidFill>
                <a:latin typeface="Dela Gothic One" pitchFamily="34" charset="0"/>
                <a:ea typeface="Dela Gothic One" pitchFamily="34" charset="-122"/>
                <a:cs typeface="Dela Gothic One" pitchFamily="34" charset="-120"/>
              </a:rPr>
              <a:t>3</a:t>
            </a:r>
            <a:endParaRPr lang="en-US" sz="2200" dirty="0"/>
          </a:p>
        </p:txBody>
      </p:sp>
      <p:sp>
        <p:nvSpPr>
          <p:cNvPr id="17" name="Text 15"/>
          <p:cNvSpPr/>
          <p:nvPr/>
        </p:nvSpPr>
        <p:spPr>
          <a:xfrm>
            <a:off x="1894165" y="4100870"/>
            <a:ext cx="3731503" cy="610176"/>
          </a:xfrm>
          <a:prstGeom prst="rect">
            <a:avLst/>
          </a:prstGeom>
          <a:noFill/>
          <a:ln/>
        </p:spPr>
        <p:txBody>
          <a:bodyPr wrap="none" lIns="0" tIns="0" rIns="0" bIns="0" rtlCol="0" anchor="t"/>
          <a:lstStyle/>
          <a:p>
            <a:pPr marL="0" indent="0" algn="l">
              <a:lnSpc>
                <a:spcPts val="2300"/>
              </a:lnSpc>
              <a:buNone/>
            </a:pPr>
            <a:r>
              <a:rPr lang="en-US" sz="2400" dirty="0">
                <a:latin typeface="High Tower Text" panose="02040502050506030303" pitchFamily="18" charset="0"/>
                <a:ea typeface="Dela Gothic One" pitchFamily="34" charset="-122"/>
                <a:cs typeface="Dela Gothic One" pitchFamily="34" charset="-120"/>
              </a:rPr>
              <a:t>Exploratory </a:t>
            </a:r>
            <a:r>
              <a:rPr lang="en-US" sz="2400">
                <a:latin typeface="High Tower Text" panose="02040502050506030303" pitchFamily="18" charset="0"/>
                <a:ea typeface="Dela Gothic One" pitchFamily="34" charset="-122"/>
                <a:cs typeface="Dela Gothic One" pitchFamily="34" charset="-120"/>
              </a:rPr>
              <a:t>Data Analysis</a:t>
            </a:r>
            <a:endParaRPr lang="en-US" sz="2400" dirty="0">
              <a:latin typeface="High Tower Text" panose="02040502050506030303" pitchFamily="18" charset="0"/>
            </a:endParaRPr>
          </a:p>
        </p:txBody>
      </p:sp>
      <p:sp>
        <p:nvSpPr>
          <p:cNvPr id="18" name="Text 16"/>
          <p:cNvSpPr/>
          <p:nvPr/>
        </p:nvSpPr>
        <p:spPr>
          <a:xfrm>
            <a:off x="1894165" y="4505801"/>
            <a:ext cx="12081986" cy="593526"/>
          </a:xfrm>
          <a:prstGeom prst="rect">
            <a:avLst/>
          </a:prstGeom>
          <a:noFill/>
          <a:ln/>
        </p:spPr>
        <p:txBody>
          <a:bodyPr wrap="none" lIns="0" tIns="0" rIns="0" bIns="0" rtlCol="0" anchor="t"/>
          <a:lstStyle/>
          <a:p>
            <a:pPr marL="0" indent="0" algn="l">
              <a:lnSpc>
                <a:spcPts val="2250"/>
              </a:lnSpc>
              <a:buNone/>
            </a:pPr>
            <a:r>
              <a:rPr lang="en-US" dirty="0">
                <a:latin typeface="DM Sans" pitchFamily="34" charset="0"/>
                <a:ea typeface="DM Sans" pitchFamily="34" charset="-122"/>
                <a:cs typeface="DM Sans" pitchFamily="34" charset="-120"/>
              </a:rPr>
              <a:t>Descriptive statistics, correlation heatmaps, and fraud rate analysis were employed to pinpoint key fraud </a:t>
            </a:r>
            <a:r>
              <a:rPr lang="en-US">
                <a:latin typeface="DM Sans" pitchFamily="34" charset="0"/>
                <a:ea typeface="DM Sans" pitchFamily="34" charset="-122"/>
                <a:cs typeface="DM Sans" pitchFamily="34" charset="-120"/>
              </a:rPr>
              <a:t>indicators </a:t>
            </a:r>
          </a:p>
          <a:p>
            <a:pPr marL="0" indent="0" algn="l">
              <a:lnSpc>
                <a:spcPts val="2250"/>
              </a:lnSpc>
              <a:buNone/>
            </a:pPr>
            <a:r>
              <a:rPr lang="en-US">
                <a:latin typeface="DM Sans" pitchFamily="34" charset="0"/>
                <a:ea typeface="DM Sans" pitchFamily="34" charset="-122"/>
                <a:cs typeface="DM Sans" pitchFamily="34" charset="-120"/>
              </a:rPr>
              <a:t>and patterns</a:t>
            </a:r>
            <a:r>
              <a:rPr lang="en-US" dirty="0">
                <a:latin typeface="DM Sans" pitchFamily="34" charset="0"/>
                <a:ea typeface="DM Sans" pitchFamily="34" charset="-122"/>
                <a:cs typeface="DM Sans" pitchFamily="34" charset="-120"/>
              </a:rPr>
              <a:t>.</a:t>
            </a:r>
            <a:endParaRPr lang="en-US" dirty="0"/>
          </a:p>
        </p:txBody>
      </p:sp>
      <p:sp>
        <p:nvSpPr>
          <p:cNvPr id="19" name="Shape 17"/>
          <p:cNvSpPr/>
          <p:nvPr/>
        </p:nvSpPr>
        <p:spPr>
          <a:xfrm>
            <a:off x="1081980" y="5549503"/>
            <a:ext cx="631388" cy="22860"/>
          </a:xfrm>
          <a:prstGeom prst="roundRect">
            <a:avLst>
              <a:gd name="adj" fmla="val 331467"/>
            </a:avLst>
          </a:prstGeom>
          <a:solidFill>
            <a:srgbClr val="8D2424"/>
          </a:solidFill>
          <a:ln/>
        </p:spPr>
        <p:txBody>
          <a:bodyPr/>
          <a:lstStyle/>
          <a:p>
            <a:endParaRPr lang="en-IN"/>
          </a:p>
        </p:txBody>
      </p:sp>
      <p:sp>
        <p:nvSpPr>
          <p:cNvPr id="20" name="Shape 18"/>
          <p:cNvSpPr/>
          <p:nvPr/>
        </p:nvSpPr>
        <p:spPr>
          <a:xfrm>
            <a:off x="698956" y="5358051"/>
            <a:ext cx="405884" cy="405884"/>
          </a:xfrm>
          <a:prstGeom prst="roundRect">
            <a:avLst>
              <a:gd name="adj" fmla="val 18669"/>
            </a:avLst>
          </a:prstGeom>
          <a:solidFill>
            <a:srgbClr val="740B0B"/>
          </a:solidFill>
          <a:ln w="7620">
            <a:solidFill>
              <a:srgbClr val="8D2424"/>
            </a:solidFill>
            <a:prstDash val="solid"/>
          </a:ln>
        </p:spPr>
        <p:txBody>
          <a:bodyPr/>
          <a:lstStyle/>
          <a:p>
            <a:endParaRPr lang="en-IN"/>
          </a:p>
        </p:txBody>
      </p:sp>
      <p:sp>
        <p:nvSpPr>
          <p:cNvPr id="21" name="Text 19"/>
          <p:cNvSpPr/>
          <p:nvPr/>
        </p:nvSpPr>
        <p:spPr>
          <a:xfrm>
            <a:off x="770275" y="5418534"/>
            <a:ext cx="263247" cy="284917"/>
          </a:xfrm>
          <a:prstGeom prst="rect">
            <a:avLst/>
          </a:prstGeom>
          <a:noFill/>
          <a:ln/>
        </p:spPr>
        <p:txBody>
          <a:bodyPr wrap="none" lIns="0" tIns="0" rIns="0" bIns="0" rtlCol="0" anchor="t"/>
          <a:lstStyle/>
          <a:p>
            <a:pPr marL="0" indent="0" algn="ctr">
              <a:lnSpc>
                <a:spcPts val="2200"/>
              </a:lnSpc>
              <a:buNone/>
            </a:pPr>
            <a:r>
              <a:rPr lang="en-US" sz="2200" dirty="0">
                <a:solidFill>
                  <a:srgbClr val="FFE5E5"/>
                </a:solidFill>
                <a:latin typeface="Dela Gothic One" pitchFamily="34" charset="0"/>
                <a:ea typeface="Dela Gothic One" pitchFamily="34" charset="-122"/>
                <a:cs typeface="Dela Gothic One" pitchFamily="34" charset="-120"/>
              </a:rPr>
              <a:t>4</a:t>
            </a:r>
            <a:endParaRPr lang="en-US" sz="2200" dirty="0"/>
          </a:p>
        </p:txBody>
      </p:sp>
      <p:sp>
        <p:nvSpPr>
          <p:cNvPr id="22" name="Text 20"/>
          <p:cNvSpPr/>
          <p:nvPr/>
        </p:nvSpPr>
        <p:spPr>
          <a:xfrm>
            <a:off x="1894165" y="5335548"/>
            <a:ext cx="3628707" cy="610176"/>
          </a:xfrm>
          <a:prstGeom prst="rect">
            <a:avLst/>
          </a:prstGeom>
          <a:noFill/>
          <a:ln/>
        </p:spPr>
        <p:txBody>
          <a:bodyPr wrap="none" lIns="0" tIns="0" rIns="0" bIns="0" rtlCol="0" anchor="t"/>
          <a:lstStyle/>
          <a:p>
            <a:pPr marL="0" indent="0" algn="l">
              <a:lnSpc>
                <a:spcPts val="2300"/>
              </a:lnSpc>
              <a:buNone/>
            </a:pPr>
            <a:r>
              <a:rPr lang="en-US" sz="2400">
                <a:latin typeface="High Tower Text" panose="02040502050506030303" pitchFamily="18" charset="0"/>
                <a:ea typeface="Dela Gothic One" pitchFamily="34" charset="-122"/>
                <a:cs typeface="Dela Gothic One" pitchFamily="34" charset="-120"/>
              </a:rPr>
              <a:t>Dimensionality Reduction</a:t>
            </a:r>
            <a:endParaRPr lang="en-US" sz="2400" dirty="0">
              <a:latin typeface="High Tower Text" panose="02040502050506030303" pitchFamily="18" charset="0"/>
            </a:endParaRPr>
          </a:p>
        </p:txBody>
      </p:sp>
      <p:sp>
        <p:nvSpPr>
          <p:cNvPr id="23" name="Text 21"/>
          <p:cNvSpPr/>
          <p:nvPr/>
        </p:nvSpPr>
        <p:spPr>
          <a:xfrm>
            <a:off x="1894165" y="5740479"/>
            <a:ext cx="12081986" cy="593526"/>
          </a:xfrm>
          <a:prstGeom prst="rect">
            <a:avLst/>
          </a:prstGeom>
          <a:noFill/>
          <a:ln/>
        </p:spPr>
        <p:txBody>
          <a:bodyPr wrap="none" lIns="0" tIns="0" rIns="0" bIns="0" rtlCol="0" anchor="t"/>
          <a:lstStyle/>
          <a:p>
            <a:pPr marL="0" indent="0" algn="l">
              <a:lnSpc>
                <a:spcPts val="2250"/>
              </a:lnSpc>
              <a:buNone/>
            </a:pPr>
            <a:r>
              <a:rPr lang="en-US" dirty="0">
                <a:latin typeface="DM Sans" pitchFamily="34" charset="0"/>
                <a:ea typeface="DM Sans" pitchFamily="34" charset="-122"/>
                <a:cs typeface="DM Sans" pitchFamily="34" charset="-120"/>
              </a:rPr>
              <a:t>PCA reduced data dimensions, simplifying visualization and analysis of fraud versus non-fraud instances.</a:t>
            </a:r>
            <a:endParaRPr lang="en-US" dirty="0"/>
          </a:p>
        </p:txBody>
      </p:sp>
      <p:sp>
        <p:nvSpPr>
          <p:cNvPr id="24" name="Shape 22"/>
          <p:cNvSpPr/>
          <p:nvPr/>
        </p:nvSpPr>
        <p:spPr>
          <a:xfrm>
            <a:off x="1081980" y="6784181"/>
            <a:ext cx="631388" cy="22860"/>
          </a:xfrm>
          <a:prstGeom prst="roundRect">
            <a:avLst>
              <a:gd name="adj" fmla="val 331467"/>
            </a:avLst>
          </a:prstGeom>
          <a:solidFill>
            <a:srgbClr val="8D2424"/>
          </a:solidFill>
          <a:ln/>
        </p:spPr>
        <p:txBody>
          <a:bodyPr/>
          <a:lstStyle/>
          <a:p>
            <a:endParaRPr lang="en-IN"/>
          </a:p>
        </p:txBody>
      </p:sp>
      <p:sp>
        <p:nvSpPr>
          <p:cNvPr id="25" name="Shape 23"/>
          <p:cNvSpPr/>
          <p:nvPr/>
        </p:nvSpPr>
        <p:spPr>
          <a:xfrm>
            <a:off x="698956" y="6592729"/>
            <a:ext cx="405884" cy="405884"/>
          </a:xfrm>
          <a:prstGeom prst="roundRect">
            <a:avLst>
              <a:gd name="adj" fmla="val 18669"/>
            </a:avLst>
          </a:prstGeom>
          <a:solidFill>
            <a:srgbClr val="740B0B"/>
          </a:solidFill>
          <a:ln w="7620">
            <a:solidFill>
              <a:srgbClr val="8D2424"/>
            </a:solidFill>
            <a:prstDash val="solid"/>
          </a:ln>
        </p:spPr>
        <p:txBody>
          <a:bodyPr/>
          <a:lstStyle/>
          <a:p>
            <a:endParaRPr lang="en-IN"/>
          </a:p>
        </p:txBody>
      </p:sp>
      <p:sp>
        <p:nvSpPr>
          <p:cNvPr id="26" name="Text 24"/>
          <p:cNvSpPr/>
          <p:nvPr/>
        </p:nvSpPr>
        <p:spPr>
          <a:xfrm>
            <a:off x="775990" y="6653213"/>
            <a:ext cx="251817" cy="284917"/>
          </a:xfrm>
          <a:prstGeom prst="rect">
            <a:avLst/>
          </a:prstGeom>
          <a:noFill/>
          <a:ln/>
        </p:spPr>
        <p:txBody>
          <a:bodyPr wrap="none" lIns="0" tIns="0" rIns="0" bIns="0" rtlCol="0" anchor="t"/>
          <a:lstStyle/>
          <a:p>
            <a:pPr marL="0" indent="0" algn="ctr">
              <a:lnSpc>
                <a:spcPts val="2200"/>
              </a:lnSpc>
              <a:buNone/>
            </a:pPr>
            <a:r>
              <a:rPr lang="en-US" sz="2200" dirty="0">
                <a:solidFill>
                  <a:srgbClr val="FFE5E5"/>
                </a:solidFill>
                <a:latin typeface="Dela Gothic One" pitchFamily="34" charset="0"/>
                <a:ea typeface="Dela Gothic One" pitchFamily="34" charset="-122"/>
                <a:cs typeface="Dela Gothic One" pitchFamily="34" charset="-120"/>
              </a:rPr>
              <a:t>5</a:t>
            </a:r>
            <a:endParaRPr lang="en-US" sz="2200" dirty="0"/>
          </a:p>
        </p:txBody>
      </p:sp>
      <p:sp>
        <p:nvSpPr>
          <p:cNvPr id="27" name="Text 25"/>
          <p:cNvSpPr/>
          <p:nvPr/>
        </p:nvSpPr>
        <p:spPr>
          <a:xfrm>
            <a:off x="1894165" y="6570226"/>
            <a:ext cx="3064586" cy="610176"/>
          </a:xfrm>
          <a:prstGeom prst="rect">
            <a:avLst/>
          </a:prstGeom>
          <a:noFill/>
          <a:ln/>
        </p:spPr>
        <p:txBody>
          <a:bodyPr wrap="none" lIns="0" tIns="0" rIns="0" bIns="0" rtlCol="0" anchor="t"/>
          <a:lstStyle/>
          <a:p>
            <a:pPr marL="0" indent="0" algn="l">
              <a:lnSpc>
                <a:spcPts val="2300"/>
              </a:lnSpc>
              <a:buNone/>
            </a:pPr>
            <a:r>
              <a:rPr lang="en-US" sz="2400">
                <a:latin typeface="High Tower Text" panose="02040502050506030303" pitchFamily="18" charset="0"/>
                <a:ea typeface="Dela Gothic One" pitchFamily="34" charset="-122"/>
                <a:cs typeface="Dela Gothic One" pitchFamily="34" charset="-120"/>
              </a:rPr>
              <a:t>Multivariate Analysis</a:t>
            </a:r>
            <a:endParaRPr lang="en-US" sz="2400" dirty="0">
              <a:latin typeface="High Tower Text" panose="02040502050506030303" pitchFamily="18" charset="0"/>
            </a:endParaRPr>
          </a:p>
        </p:txBody>
      </p:sp>
      <p:sp>
        <p:nvSpPr>
          <p:cNvPr id="28" name="Text 26"/>
          <p:cNvSpPr/>
          <p:nvPr/>
        </p:nvSpPr>
        <p:spPr>
          <a:xfrm>
            <a:off x="1894165" y="6975157"/>
            <a:ext cx="12081986" cy="1187050"/>
          </a:xfrm>
          <a:prstGeom prst="rect">
            <a:avLst/>
          </a:prstGeom>
          <a:noFill/>
          <a:ln/>
        </p:spPr>
        <p:txBody>
          <a:bodyPr wrap="square" lIns="0" tIns="0" rIns="0" bIns="0" rtlCol="0" anchor="t"/>
          <a:lstStyle/>
          <a:p>
            <a:pPr marL="0" indent="0" algn="l">
              <a:lnSpc>
                <a:spcPts val="2250"/>
              </a:lnSpc>
              <a:buNone/>
            </a:pPr>
            <a:r>
              <a:rPr lang="en-US" dirty="0">
                <a:latin typeface="DM Sans" pitchFamily="34" charset="0"/>
                <a:ea typeface="DM Sans" pitchFamily="34" charset="-122"/>
                <a:cs typeface="DM Sans" pitchFamily="34" charset="-120"/>
              </a:rPr>
              <a:t>Clustering techniques were applied to principal components, revealing distinct patterns and separability of fraudulent transactions, particularly in features V10 and V12.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53177" y="513278"/>
            <a:ext cx="6339959" cy="613886"/>
          </a:xfrm>
          <a:prstGeom prst="rect">
            <a:avLst/>
          </a:prstGeom>
          <a:noFill/>
          <a:ln/>
        </p:spPr>
        <p:txBody>
          <a:bodyPr wrap="none" lIns="0" tIns="0" rIns="0" bIns="0" rtlCol="0" anchor="t"/>
          <a:lstStyle/>
          <a:p>
            <a:pPr marL="0" indent="0">
              <a:lnSpc>
                <a:spcPts val="4800"/>
              </a:lnSpc>
              <a:buNone/>
            </a:pPr>
            <a:r>
              <a:rPr lang="en-US" sz="4400" dirty="0">
                <a:latin typeface="Footlight MT Light" panose="0204060206030A020304" pitchFamily="18" charset="0"/>
                <a:ea typeface="Dela Gothic One" pitchFamily="34" charset="-122"/>
                <a:cs typeface="Dela Gothic One" pitchFamily="34" charset="-120"/>
              </a:rPr>
              <a:t>Results - Key Findings</a:t>
            </a:r>
            <a:endParaRPr lang="en-US" sz="4400" dirty="0">
              <a:latin typeface="Footlight MT Light" panose="0204060206030A020304" pitchFamily="18" charset="0"/>
            </a:endParaRPr>
          </a:p>
        </p:txBody>
      </p:sp>
      <p:sp>
        <p:nvSpPr>
          <p:cNvPr id="3" name="Text 1"/>
          <p:cNvSpPr/>
          <p:nvPr/>
        </p:nvSpPr>
        <p:spPr>
          <a:xfrm>
            <a:off x="596630" y="6703522"/>
            <a:ext cx="3765113" cy="306943"/>
          </a:xfrm>
          <a:prstGeom prst="rect">
            <a:avLst/>
          </a:prstGeom>
          <a:noFill/>
          <a:ln/>
        </p:spPr>
        <p:txBody>
          <a:bodyPr wrap="none" lIns="0" tIns="0" rIns="0" bIns="0" rtlCol="0" anchor="t"/>
          <a:lstStyle/>
          <a:p>
            <a:pPr marL="0" indent="0">
              <a:lnSpc>
                <a:spcPts val="2400"/>
              </a:lnSpc>
              <a:buNone/>
            </a:pPr>
            <a:r>
              <a:rPr lang="en-US" sz="2150">
                <a:solidFill>
                  <a:srgbClr val="C00000"/>
                </a:solidFill>
                <a:latin typeface="High Tower Text" panose="02040502050506030303" pitchFamily="18" charset="0"/>
                <a:ea typeface="Dela Gothic One" pitchFamily="34" charset="-122"/>
                <a:cs typeface="Dela Gothic One" pitchFamily="34" charset="-120"/>
              </a:rPr>
              <a:t>Boxplot of Transaction Amount</a:t>
            </a:r>
            <a:endParaRPr lang="en-US" sz="2150" dirty="0">
              <a:solidFill>
                <a:srgbClr val="C00000"/>
              </a:solidFill>
              <a:latin typeface="High Tower Text" panose="02040502050506030303" pitchFamily="18" charset="0"/>
            </a:endParaRPr>
          </a:p>
        </p:txBody>
      </p:sp>
      <p:pic>
        <p:nvPicPr>
          <p:cNvPr id="5" name="Image 0" descr="preencoded.png"/>
          <p:cNvPicPr>
            <a:picLocks noChangeAspect="1"/>
          </p:cNvPicPr>
          <p:nvPr/>
        </p:nvPicPr>
        <p:blipFill>
          <a:blip r:embed="rId3"/>
          <a:stretch>
            <a:fillRect/>
          </a:stretch>
        </p:blipFill>
        <p:spPr>
          <a:xfrm>
            <a:off x="410536" y="3231573"/>
            <a:ext cx="4137303" cy="3142178"/>
          </a:xfrm>
          <a:prstGeom prst="rect">
            <a:avLst/>
          </a:prstGeom>
        </p:spPr>
      </p:pic>
      <p:sp>
        <p:nvSpPr>
          <p:cNvPr id="6" name="Text 3"/>
          <p:cNvSpPr/>
          <p:nvPr/>
        </p:nvSpPr>
        <p:spPr>
          <a:xfrm>
            <a:off x="5648250" y="1290552"/>
            <a:ext cx="3060263" cy="306943"/>
          </a:xfrm>
          <a:prstGeom prst="rect">
            <a:avLst/>
          </a:prstGeom>
          <a:noFill/>
          <a:ln/>
        </p:spPr>
        <p:txBody>
          <a:bodyPr wrap="none" lIns="0" tIns="0" rIns="0" bIns="0" rtlCol="0" anchor="t"/>
          <a:lstStyle/>
          <a:p>
            <a:pPr marL="0" indent="0">
              <a:lnSpc>
                <a:spcPts val="2400"/>
              </a:lnSpc>
              <a:buNone/>
            </a:pPr>
            <a:r>
              <a:rPr lang="en-US" sz="2150">
                <a:solidFill>
                  <a:srgbClr val="C00000"/>
                </a:solidFill>
                <a:latin typeface="High Tower Text" panose="02040502050506030303" pitchFamily="18" charset="0"/>
                <a:ea typeface="Dela Gothic One" pitchFamily="34" charset="-122"/>
                <a:cs typeface="Dela Gothic One" pitchFamily="34" charset="-120"/>
              </a:rPr>
              <a:t>Correlation Heatmap</a:t>
            </a:r>
            <a:endParaRPr lang="en-US" sz="2150" dirty="0">
              <a:solidFill>
                <a:srgbClr val="C00000"/>
              </a:solidFill>
              <a:latin typeface="High Tower Text" panose="02040502050506030303" pitchFamily="18" charset="0"/>
            </a:endParaRPr>
          </a:p>
        </p:txBody>
      </p:sp>
      <p:pic>
        <p:nvPicPr>
          <p:cNvPr id="8" name="Image 1" descr="preencoded.png"/>
          <p:cNvPicPr>
            <a:picLocks noChangeAspect="1"/>
          </p:cNvPicPr>
          <p:nvPr/>
        </p:nvPicPr>
        <p:blipFill>
          <a:blip r:embed="rId4"/>
          <a:stretch>
            <a:fillRect/>
          </a:stretch>
        </p:blipFill>
        <p:spPr>
          <a:xfrm>
            <a:off x="5039027" y="1660484"/>
            <a:ext cx="4137303" cy="3142178"/>
          </a:xfrm>
          <a:prstGeom prst="rect">
            <a:avLst/>
          </a:prstGeom>
        </p:spPr>
      </p:pic>
      <p:sp>
        <p:nvSpPr>
          <p:cNvPr id="9" name="Text 5"/>
          <p:cNvSpPr/>
          <p:nvPr/>
        </p:nvSpPr>
        <p:spPr>
          <a:xfrm>
            <a:off x="5253395" y="7440811"/>
            <a:ext cx="4137303" cy="298609"/>
          </a:xfrm>
          <a:prstGeom prst="rect">
            <a:avLst/>
          </a:prstGeom>
          <a:noFill/>
          <a:ln/>
        </p:spPr>
        <p:txBody>
          <a:bodyPr wrap="none" lIns="0" tIns="0" rIns="0" bIns="0" rtlCol="0" anchor="t"/>
          <a:lstStyle/>
          <a:p>
            <a:pPr marL="0" indent="0">
              <a:lnSpc>
                <a:spcPts val="2350"/>
              </a:lnSpc>
              <a:buNone/>
            </a:pPr>
            <a:endParaRPr lang="en-US" sz="1450" dirty="0"/>
          </a:p>
        </p:txBody>
      </p:sp>
      <p:sp>
        <p:nvSpPr>
          <p:cNvPr id="10" name="Text 6"/>
          <p:cNvSpPr/>
          <p:nvPr/>
        </p:nvSpPr>
        <p:spPr>
          <a:xfrm>
            <a:off x="10384886" y="6703522"/>
            <a:ext cx="3529878" cy="306943"/>
          </a:xfrm>
          <a:prstGeom prst="rect">
            <a:avLst/>
          </a:prstGeom>
          <a:noFill/>
          <a:ln/>
        </p:spPr>
        <p:txBody>
          <a:bodyPr wrap="none" lIns="0" tIns="0" rIns="0" bIns="0" rtlCol="0" anchor="t"/>
          <a:lstStyle/>
          <a:p>
            <a:pPr marL="0" indent="0">
              <a:lnSpc>
                <a:spcPts val="2400"/>
              </a:lnSpc>
              <a:buNone/>
            </a:pPr>
            <a:r>
              <a:rPr lang="en-US" sz="2150">
                <a:solidFill>
                  <a:srgbClr val="C00000"/>
                </a:solidFill>
                <a:latin typeface="High Tower Text" panose="02040502050506030303" pitchFamily="18" charset="0"/>
                <a:ea typeface="Dela Gothic One" pitchFamily="34" charset="-122"/>
                <a:cs typeface="Dela Gothic One" pitchFamily="34" charset="-120"/>
              </a:rPr>
              <a:t>PCA: Fraud vs Non-Fraud</a:t>
            </a:r>
            <a:endParaRPr lang="en-US" sz="2150" dirty="0">
              <a:solidFill>
                <a:srgbClr val="C00000"/>
              </a:solidFill>
              <a:latin typeface="High Tower Text" panose="02040502050506030303" pitchFamily="18" charset="0"/>
            </a:endParaRPr>
          </a:p>
        </p:txBody>
      </p:sp>
      <p:pic>
        <p:nvPicPr>
          <p:cNvPr id="12" name="Image 2" descr="preencoded.png"/>
          <p:cNvPicPr>
            <a:picLocks noChangeAspect="1"/>
          </p:cNvPicPr>
          <p:nvPr/>
        </p:nvPicPr>
        <p:blipFill>
          <a:blip r:embed="rId5"/>
          <a:stretch>
            <a:fillRect/>
          </a:stretch>
        </p:blipFill>
        <p:spPr>
          <a:xfrm>
            <a:off x="9853612" y="3221037"/>
            <a:ext cx="4137303" cy="3142177"/>
          </a:xfrm>
          <a:prstGeom prst="rect">
            <a:avLst/>
          </a:prstGeom>
        </p:spPr>
      </p:pic>
      <p:sp>
        <p:nvSpPr>
          <p:cNvPr id="13" name="Text 2">
            <a:extLst>
              <a:ext uri="{FF2B5EF4-FFF2-40B4-BE49-F238E27FC236}">
                <a16:creationId xmlns:a16="http://schemas.microsoft.com/office/drawing/2014/main" id="{2302B4F3-1340-4B25-F525-DA156DCC1999}"/>
              </a:ext>
            </a:extLst>
          </p:cNvPr>
          <p:cNvSpPr/>
          <p:nvPr/>
        </p:nvSpPr>
        <p:spPr>
          <a:xfrm>
            <a:off x="1940870" y="6363214"/>
            <a:ext cx="807299" cy="313492"/>
          </a:xfrm>
          <a:prstGeom prst="rect">
            <a:avLst/>
          </a:prstGeom>
          <a:noFill/>
          <a:ln/>
        </p:spPr>
        <p:txBody>
          <a:bodyPr wrap="square" lIns="0" tIns="0" rIns="0" bIns="0" rtlCol="0" anchor="t"/>
          <a:lstStyle/>
          <a:p>
            <a:pPr marL="0" indent="0">
              <a:lnSpc>
                <a:spcPts val="2450"/>
              </a:lnSpc>
              <a:buNone/>
            </a:pPr>
            <a:r>
              <a:rPr lang="en-US" sz="1500" b="1">
                <a:latin typeface="DM Sans" pitchFamily="34" charset="0"/>
                <a:ea typeface="DM Sans" pitchFamily="34" charset="-122"/>
                <a:cs typeface="DM Sans" pitchFamily="34" charset="-120"/>
              </a:rPr>
              <a:t>Figure 1</a:t>
            </a:r>
            <a:endParaRPr lang="en-US" sz="1500" b="1" dirty="0"/>
          </a:p>
        </p:txBody>
      </p:sp>
      <p:sp>
        <p:nvSpPr>
          <p:cNvPr id="15" name="TextBox 14">
            <a:extLst>
              <a:ext uri="{FF2B5EF4-FFF2-40B4-BE49-F238E27FC236}">
                <a16:creationId xmlns:a16="http://schemas.microsoft.com/office/drawing/2014/main" id="{7C2BCB18-C95F-C508-578C-0C9F52877DE5}"/>
              </a:ext>
            </a:extLst>
          </p:cNvPr>
          <p:cNvSpPr txBox="1"/>
          <p:nvPr/>
        </p:nvSpPr>
        <p:spPr>
          <a:xfrm>
            <a:off x="457901" y="2149304"/>
            <a:ext cx="4042574" cy="923330"/>
          </a:xfrm>
          <a:prstGeom prst="rect">
            <a:avLst/>
          </a:prstGeom>
          <a:noFill/>
        </p:spPr>
        <p:txBody>
          <a:bodyPr wrap="square">
            <a:spAutoFit/>
          </a:bodyPr>
          <a:lstStyle/>
          <a:p>
            <a:r>
              <a:rPr lang="en-US">
                <a:latin typeface="DM Sans" pitchFamily="2" charset="0"/>
              </a:rPr>
              <a:t>Highlights the presence of extreme outliers in transaction amounts, indicating skewed data distribution.</a:t>
            </a:r>
            <a:endParaRPr lang="en-IN">
              <a:latin typeface="DM Sans" pitchFamily="2" charset="0"/>
            </a:endParaRPr>
          </a:p>
        </p:txBody>
      </p:sp>
      <p:sp>
        <p:nvSpPr>
          <p:cNvPr id="20" name="TextBox 19">
            <a:extLst>
              <a:ext uri="{FF2B5EF4-FFF2-40B4-BE49-F238E27FC236}">
                <a16:creationId xmlns:a16="http://schemas.microsoft.com/office/drawing/2014/main" id="{B393EEB9-2EAB-1C12-206E-A775B0AE1B2A}"/>
              </a:ext>
            </a:extLst>
          </p:cNvPr>
          <p:cNvSpPr txBox="1"/>
          <p:nvPr/>
        </p:nvSpPr>
        <p:spPr>
          <a:xfrm>
            <a:off x="5034221" y="5325658"/>
            <a:ext cx="4333009" cy="1200329"/>
          </a:xfrm>
          <a:prstGeom prst="rect">
            <a:avLst/>
          </a:prstGeom>
          <a:noFill/>
        </p:spPr>
        <p:txBody>
          <a:bodyPr wrap="square">
            <a:spAutoFit/>
          </a:bodyPr>
          <a:lstStyle/>
          <a:p>
            <a:r>
              <a:rPr lang="en-US">
                <a:latin typeface="DM Sans" pitchFamily="2" charset="0"/>
              </a:rPr>
              <a:t>Displays the relationships between features, showing minimal correlation of "Amount" and "Class" with the principal components.</a:t>
            </a:r>
            <a:endParaRPr lang="en-IN">
              <a:latin typeface="DM Sans" pitchFamily="2" charset="0"/>
            </a:endParaRPr>
          </a:p>
        </p:txBody>
      </p:sp>
      <p:sp>
        <p:nvSpPr>
          <p:cNvPr id="21" name="Text 2">
            <a:extLst>
              <a:ext uri="{FF2B5EF4-FFF2-40B4-BE49-F238E27FC236}">
                <a16:creationId xmlns:a16="http://schemas.microsoft.com/office/drawing/2014/main" id="{8B065F05-329D-A65A-9E4E-7AC154B28D40}"/>
              </a:ext>
            </a:extLst>
          </p:cNvPr>
          <p:cNvSpPr/>
          <p:nvPr/>
        </p:nvSpPr>
        <p:spPr>
          <a:xfrm>
            <a:off x="6525434" y="4836344"/>
            <a:ext cx="807299" cy="313492"/>
          </a:xfrm>
          <a:prstGeom prst="rect">
            <a:avLst/>
          </a:prstGeom>
          <a:noFill/>
          <a:ln/>
        </p:spPr>
        <p:txBody>
          <a:bodyPr wrap="square" lIns="0" tIns="0" rIns="0" bIns="0" rtlCol="0" anchor="t"/>
          <a:lstStyle/>
          <a:p>
            <a:pPr marL="0" indent="0">
              <a:lnSpc>
                <a:spcPts val="2450"/>
              </a:lnSpc>
              <a:buNone/>
            </a:pPr>
            <a:r>
              <a:rPr lang="en-US" sz="1500" b="1">
                <a:latin typeface="DM Sans" pitchFamily="34" charset="0"/>
                <a:ea typeface="DM Sans" pitchFamily="34" charset="-122"/>
                <a:cs typeface="DM Sans" pitchFamily="34" charset="-120"/>
              </a:rPr>
              <a:t>Figure 2</a:t>
            </a:r>
            <a:endParaRPr lang="en-US" sz="1500" b="1" dirty="0"/>
          </a:p>
        </p:txBody>
      </p:sp>
      <p:sp>
        <p:nvSpPr>
          <p:cNvPr id="22" name="Text 2">
            <a:extLst>
              <a:ext uri="{FF2B5EF4-FFF2-40B4-BE49-F238E27FC236}">
                <a16:creationId xmlns:a16="http://schemas.microsoft.com/office/drawing/2014/main" id="{BDC4AE77-8ED5-C48E-0936-8E58E1DB8B77}"/>
              </a:ext>
            </a:extLst>
          </p:cNvPr>
          <p:cNvSpPr/>
          <p:nvPr/>
        </p:nvSpPr>
        <p:spPr>
          <a:xfrm>
            <a:off x="11538358" y="6373751"/>
            <a:ext cx="807299" cy="313492"/>
          </a:xfrm>
          <a:prstGeom prst="rect">
            <a:avLst/>
          </a:prstGeom>
          <a:noFill/>
          <a:ln/>
        </p:spPr>
        <p:txBody>
          <a:bodyPr wrap="square" lIns="0" tIns="0" rIns="0" bIns="0" rtlCol="0" anchor="t"/>
          <a:lstStyle/>
          <a:p>
            <a:pPr marL="0" indent="0">
              <a:lnSpc>
                <a:spcPts val="2450"/>
              </a:lnSpc>
              <a:buNone/>
            </a:pPr>
            <a:r>
              <a:rPr lang="en-US" sz="1500" b="1">
                <a:latin typeface="DM Sans" pitchFamily="34" charset="0"/>
                <a:ea typeface="DM Sans" pitchFamily="34" charset="-122"/>
                <a:cs typeface="DM Sans" pitchFamily="34" charset="-120"/>
              </a:rPr>
              <a:t>Figure 3</a:t>
            </a:r>
            <a:endParaRPr lang="en-US" sz="1500" b="1" dirty="0"/>
          </a:p>
        </p:txBody>
      </p:sp>
      <p:sp>
        <p:nvSpPr>
          <p:cNvPr id="24" name="TextBox 23">
            <a:extLst>
              <a:ext uri="{FF2B5EF4-FFF2-40B4-BE49-F238E27FC236}">
                <a16:creationId xmlns:a16="http://schemas.microsoft.com/office/drawing/2014/main" id="{0757F792-B4A7-A6DB-BFFF-6E1B06B80397}"/>
              </a:ext>
            </a:extLst>
          </p:cNvPr>
          <p:cNvSpPr txBox="1"/>
          <p:nvPr/>
        </p:nvSpPr>
        <p:spPr>
          <a:xfrm>
            <a:off x="9667518" y="1931146"/>
            <a:ext cx="4561609" cy="1200329"/>
          </a:xfrm>
          <a:prstGeom prst="rect">
            <a:avLst/>
          </a:prstGeom>
          <a:noFill/>
        </p:spPr>
        <p:txBody>
          <a:bodyPr wrap="square">
            <a:spAutoFit/>
          </a:bodyPr>
          <a:lstStyle/>
          <a:p>
            <a:r>
              <a:rPr lang="en-US">
                <a:latin typeface="DM Sans" pitchFamily="2" charset="0"/>
              </a:rPr>
              <a:t>Visualizes fraud (red) and non-fraud (blue) transactions based on the first two principal components, showing clear clustering differences.</a:t>
            </a:r>
            <a:endParaRPr lang="en-IN">
              <a:latin typeface="DM Sans"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20375-A9ED-FC1D-DAD8-7C4F3621F5A6}"/>
            </a:ext>
          </a:extLst>
        </p:cNvPr>
        <p:cNvGrpSpPr/>
        <p:nvPr/>
      </p:nvGrpSpPr>
      <p:grpSpPr>
        <a:xfrm>
          <a:off x="0" y="0"/>
          <a:ext cx="0" cy="0"/>
          <a:chOff x="0" y="0"/>
          <a:chExt cx="0" cy="0"/>
        </a:xfrm>
      </p:grpSpPr>
      <p:sp>
        <p:nvSpPr>
          <p:cNvPr id="3" name="Text 1">
            <a:extLst>
              <a:ext uri="{FF2B5EF4-FFF2-40B4-BE49-F238E27FC236}">
                <a16:creationId xmlns:a16="http://schemas.microsoft.com/office/drawing/2014/main" id="{6F7D9A82-16B7-65DC-4C54-F435E6F103DA}"/>
              </a:ext>
            </a:extLst>
          </p:cNvPr>
          <p:cNvSpPr/>
          <p:nvPr/>
        </p:nvSpPr>
        <p:spPr>
          <a:xfrm>
            <a:off x="482554" y="1318946"/>
            <a:ext cx="5314301" cy="497365"/>
          </a:xfrm>
          <a:prstGeom prst="rect">
            <a:avLst/>
          </a:prstGeom>
          <a:noFill/>
          <a:ln/>
        </p:spPr>
        <p:txBody>
          <a:bodyPr wrap="none" lIns="0" tIns="0" rIns="0" bIns="0" rtlCol="0" anchor="t"/>
          <a:lstStyle/>
          <a:p>
            <a:pPr marL="0" indent="0">
              <a:lnSpc>
                <a:spcPts val="2500"/>
              </a:lnSpc>
              <a:buNone/>
            </a:pPr>
            <a:r>
              <a:rPr lang="en-US" sz="2000">
                <a:solidFill>
                  <a:srgbClr val="C00000"/>
                </a:solidFill>
                <a:latin typeface="High Tower Text" panose="02040502050506030303" pitchFamily="18" charset="0"/>
                <a:ea typeface="Dela Gothic One" pitchFamily="34" charset="-122"/>
                <a:cs typeface="Dela Gothic One" pitchFamily="34" charset="-120"/>
              </a:rPr>
              <a:t>Fraud Rate Across Transaction Amounts</a:t>
            </a:r>
            <a:endParaRPr lang="en-US" sz="2000" dirty="0">
              <a:solidFill>
                <a:srgbClr val="C00000"/>
              </a:solidFill>
              <a:latin typeface="High Tower Text" panose="02040502050506030303" pitchFamily="18" charset="0"/>
            </a:endParaRPr>
          </a:p>
        </p:txBody>
      </p:sp>
      <p:sp>
        <p:nvSpPr>
          <p:cNvPr id="5" name="Text 3">
            <a:extLst>
              <a:ext uri="{FF2B5EF4-FFF2-40B4-BE49-F238E27FC236}">
                <a16:creationId xmlns:a16="http://schemas.microsoft.com/office/drawing/2014/main" id="{85F3A3BB-B9D0-7A15-E86E-C6CF32D36960}"/>
              </a:ext>
            </a:extLst>
          </p:cNvPr>
          <p:cNvSpPr/>
          <p:nvPr/>
        </p:nvSpPr>
        <p:spPr>
          <a:xfrm>
            <a:off x="685919" y="3622119"/>
            <a:ext cx="4100274" cy="313492"/>
          </a:xfrm>
          <a:prstGeom prst="rect">
            <a:avLst/>
          </a:prstGeom>
          <a:noFill/>
          <a:ln/>
        </p:spPr>
        <p:txBody>
          <a:bodyPr wrap="none" lIns="0" tIns="0" rIns="0" bIns="0" rtlCol="0" anchor="t"/>
          <a:lstStyle/>
          <a:p>
            <a:pPr marL="0" indent="0">
              <a:lnSpc>
                <a:spcPts val="2450"/>
              </a:lnSpc>
              <a:buNone/>
            </a:pPr>
            <a:endParaRPr lang="en-US" sz="1500" dirty="0"/>
          </a:p>
        </p:txBody>
      </p:sp>
      <p:pic>
        <p:nvPicPr>
          <p:cNvPr id="6" name="Image 0" descr="preencoded.png">
            <a:extLst>
              <a:ext uri="{FF2B5EF4-FFF2-40B4-BE49-F238E27FC236}">
                <a16:creationId xmlns:a16="http://schemas.microsoft.com/office/drawing/2014/main" id="{AD9547F9-EEB4-CAC0-5048-89CF0812282D}"/>
              </a:ext>
            </a:extLst>
          </p:cNvPr>
          <p:cNvPicPr>
            <a:picLocks noChangeAspect="1"/>
          </p:cNvPicPr>
          <p:nvPr/>
        </p:nvPicPr>
        <p:blipFill>
          <a:blip r:embed="rId3"/>
          <a:stretch>
            <a:fillRect/>
          </a:stretch>
        </p:blipFill>
        <p:spPr>
          <a:xfrm>
            <a:off x="449176" y="1775989"/>
            <a:ext cx="4424160" cy="3110837"/>
          </a:xfrm>
          <a:prstGeom prst="rect">
            <a:avLst/>
          </a:prstGeom>
        </p:spPr>
      </p:pic>
      <p:pic>
        <p:nvPicPr>
          <p:cNvPr id="9" name="Image 1" descr="preencoded.png">
            <a:extLst>
              <a:ext uri="{FF2B5EF4-FFF2-40B4-BE49-F238E27FC236}">
                <a16:creationId xmlns:a16="http://schemas.microsoft.com/office/drawing/2014/main" id="{CFC31EA5-753E-7B50-64B3-1651BB154EC9}"/>
              </a:ext>
            </a:extLst>
          </p:cNvPr>
          <p:cNvPicPr>
            <a:picLocks noChangeAspect="1"/>
          </p:cNvPicPr>
          <p:nvPr/>
        </p:nvPicPr>
        <p:blipFill>
          <a:blip r:embed="rId4"/>
          <a:stretch>
            <a:fillRect/>
          </a:stretch>
        </p:blipFill>
        <p:spPr>
          <a:xfrm>
            <a:off x="5458116" y="4079797"/>
            <a:ext cx="4100274" cy="2883098"/>
          </a:xfrm>
          <a:prstGeom prst="rect">
            <a:avLst/>
          </a:prstGeom>
        </p:spPr>
      </p:pic>
      <p:sp>
        <p:nvSpPr>
          <p:cNvPr id="10" name="Text 6">
            <a:extLst>
              <a:ext uri="{FF2B5EF4-FFF2-40B4-BE49-F238E27FC236}">
                <a16:creationId xmlns:a16="http://schemas.microsoft.com/office/drawing/2014/main" id="{99AB4F89-2DA8-5B71-D123-BA732595D4BE}"/>
              </a:ext>
            </a:extLst>
          </p:cNvPr>
          <p:cNvSpPr/>
          <p:nvPr/>
        </p:nvSpPr>
        <p:spPr>
          <a:xfrm>
            <a:off x="5271968" y="6649403"/>
            <a:ext cx="4100274" cy="313492"/>
          </a:xfrm>
          <a:prstGeom prst="rect">
            <a:avLst/>
          </a:prstGeom>
          <a:noFill/>
          <a:ln/>
        </p:spPr>
        <p:txBody>
          <a:bodyPr wrap="none" lIns="0" tIns="0" rIns="0" bIns="0" rtlCol="0" anchor="t"/>
          <a:lstStyle/>
          <a:p>
            <a:pPr marL="0" indent="0">
              <a:lnSpc>
                <a:spcPts val="2450"/>
              </a:lnSpc>
              <a:buNone/>
            </a:pPr>
            <a:endParaRPr lang="en-US" sz="1500" dirty="0"/>
          </a:p>
        </p:txBody>
      </p:sp>
      <p:sp>
        <p:nvSpPr>
          <p:cNvPr id="11" name="Text 7">
            <a:extLst>
              <a:ext uri="{FF2B5EF4-FFF2-40B4-BE49-F238E27FC236}">
                <a16:creationId xmlns:a16="http://schemas.microsoft.com/office/drawing/2014/main" id="{D800A7E0-75F0-57CE-F6E9-43767940D7B1}"/>
              </a:ext>
            </a:extLst>
          </p:cNvPr>
          <p:cNvSpPr/>
          <p:nvPr/>
        </p:nvSpPr>
        <p:spPr>
          <a:xfrm>
            <a:off x="9558390" y="1194148"/>
            <a:ext cx="2578656" cy="322302"/>
          </a:xfrm>
          <a:prstGeom prst="rect">
            <a:avLst/>
          </a:prstGeom>
          <a:noFill/>
          <a:ln/>
        </p:spPr>
        <p:txBody>
          <a:bodyPr wrap="none" lIns="0" tIns="0" rIns="0" bIns="0" rtlCol="0" anchor="t"/>
          <a:lstStyle/>
          <a:p>
            <a:pPr marL="0" indent="0">
              <a:lnSpc>
                <a:spcPts val="2500"/>
              </a:lnSpc>
              <a:buNone/>
            </a:pPr>
            <a:r>
              <a:rPr lang="en-US" sz="2000">
                <a:solidFill>
                  <a:srgbClr val="C00000"/>
                </a:solidFill>
                <a:latin typeface="High Tower Text" panose="02040502050506030303" pitchFamily="18" charset="0"/>
                <a:ea typeface="Dela Gothic One" pitchFamily="34" charset="-122"/>
                <a:cs typeface="Dela Gothic One" pitchFamily="34" charset="-120"/>
              </a:rPr>
              <a:t>Fraudulent vs. Non-Fraudulent Transaction</a:t>
            </a:r>
            <a:endParaRPr lang="en-US" sz="2000" dirty="0">
              <a:solidFill>
                <a:srgbClr val="C00000"/>
              </a:solidFill>
              <a:latin typeface="High Tower Text" panose="02040502050506030303" pitchFamily="18" charset="0"/>
            </a:endParaRPr>
          </a:p>
        </p:txBody>
      </p:sp>
      <p:pic>
        <p:nvPicPr>
          <p:cNvPr id="13" name="Image 2" descr="preencoded.png">
            <a:extLst>
              <a:ext uri="{FF2B5EF4-FFF2-40B4-BE49-F238E27FC236}">
                <a16:creationId xmlns:a16="http://schemas.microsoft.com/office/drawing/2014/main" id="{FF969FBD-B096-FEEA-11CF-9C2425076080}"/>
              </a:ext>
            </a:extLst>
          </p:cNvPr>
          <p:cNvPicPr>
            <a:picLocks noChangeAspect="1"/>
          </p:cNvPicPr>
          <p:nvPr/>
        </p:nvPicPr>
        <p:blipFill>
          <a:blip r:embed="rId5"/>
          <a:stretch>
            <a:fillRect/>
          </a:stretch>
        </p:blipFill>
        <p:spPr>
          <a:xfrm>
            <a:off x="9858017" y="1707300"/>
            <a:ext cx="4323207" cy="3039853"/>
          </a:xfrm>
          <a:prstGeom prst="rect">
            <a:avLst/>
          </a:prstGeom>
        </p:spPr>
      </p:pic>
      <p:sp>
        <p:nvSpPr>
          <p:cNvPr id="15" name="Text 2">
            <a:extLst>
              <a:ext uri="{FF2B5EF4-FFF2-40B4-BE49-F238E27FC236}">
                <a16:creationId xmlns:a16="http://schemas.microsoft.com/office/drawing/2014/main" id="{1DDE11A4-E28C-83A4-7B0A-F6AE7A632297}"/>
              </a:ext>
            </a:extLst>
          </p:cNvPr>
          <p:cNvSpPr/>
          <p:nvPr/>
        </p:nvSpPr>
        <p:spPr>
          <a:xfrm>
            <a:off x="2332406" y="5205676"/>
            <a:ext cx="807299" cy="313492"/>
          </a:xfrm>
          <a:prstGeom prst="rect">
            <a:avLst/>
          </a:prstGeom>
          <a:noFill/>
          <a:ln/>
        </p:spPr>
        <p:txBody>
          <a:bodyPr wrap="square" lIns="0" tIns="0" rIns="0" bIns="0" rtlCol="0" anchor="t"/>
          <a:lstStyle/>
          <a:p>
            <a:pPr marL="0" indent="0">
              <a:lnSpc>
                <a:spcPts val="2450"/>
              </a:lnSpc>
              <a:buNone/>
            </a:pPr>
            <a:r>
              <a:rPr lang="en-US" sz="1500" b="1">
                <a:latin typeface="DM Sans" pitchFamily="34" charset="0"/>
                <a:ea typeface="DM Sans" pitchFamily="34" charset="-122"/>
                <a:cs typeface="DM Sans" pitchFamily="34" charset="-120"/>
              </a:rPr>
              <a:t>Figure 1</a:t>
            </a:r>
            <a:endParaRPr lang="en-US" sz="1500" b="1" dirty="0"/>
          </a:p>
        </p:txBody>
      </p:sp>
      <p:sp>
        <p:nvSpPr>
          <p:cNvPr id="16" name="Text 2">
            <a:extLst>
              <a:ext uri="{FF2B5EF4-FFF2-40B4-BE49-F238E27FC236}">
                <a16:creationId xmlns:a16="http://schemas.microsoft.com/office/drawing/2014/main" id="{2F51E6A6-7041-C2F2-FFEF-4176D0C634CE}"/>
              </a:ext>
            </a:extLst>
          </p:cNvPr>
          <p:cNvSpPr/>
          <p:nvPr/>
        </p:nvSpPr>
        <p:spPr>
          <a:xfrm>
            <a:off x="7055820" y="7016990"/>
            <a:ext cx="807299" cy="313492"/>
          </a:xfrm>
          <a:prstGeom prst="rect">
            <a:avLst/>
          </a:prstGeom>
          <a:noFill/>
          <a:ln/>
        </p:spPr>
        <p:txBody>
          <a:bodyPr wrap="square" lIns="0" tIns="0" rIns="0" bIns="0" rtlCol="0" anchor="t"/>
          <a:lstStyle/>
          <a:p>
            <a:pPr marL="0" indent="0">
              <a:lnSpc>
                <a:spcPts val="2450"/>
              </a:lnSpc>
              <a:buNone/>
            </a:pPr>
            <a:r>
              <a:rPr lang="en-US" sz="1500" b="1">
                <a:latin typeface="DM Sans" pitchFamily="34" charset="0"/>
                <a:ea typeface="DM Sans" pitchFamily="34" charset="-122"/>
                <a:cs typeface="DM Sans" pitchFamily="34" charset="-120"/>
              </a:rPr>
              <a:t>Figure 2</a:t>
            </a:r>
            <a:endParaRPr lang="en-US" sz="1500" b="1" dirty="0"/>
          </a:p>
        </p:txBody>
      </p:sp>
      <p:sp>
        <p:nvSpPr>
          <p:cNvPr id="17" name="Text 2">
            <a:extLst>
              <a:ext uri="{FF2B5EF4-FFF2-40B4-BE49-F238E27FC236}">
                <a16:creationId xmlns:a16="http://schemas.microsoft.com/office/drawing/2014/main" id="{F54290F7-4979-9FD9-9EE0-BFC481DE75F0}"/>
              </a:ext>
            </a:extLst>
          </p:cNvPr>
          <p:cNvSpPr/>
          <p:nvPr/>
        </p:nvSpPr>
        <p:spPr>
          <a:xfrm>
            <a:off x="11838517" y="4822788"/>
            <a:ext cx="807299" cy="313492"/>
          </a:xfrm>
          <a:prstGeom prst="rect">
            <a:avLst/>
          </a:prstGeom>
          <a:noFill/>
          <a:ln/>
        </p:spPr>
        <p:txBody>
          <a:bodyPr wrap="square" lIns="0" tIns="0" rIns="0" bIns="0" rtlCol="0" anchor="t"/>
          <a:lstStyle/>
          <a:p>
            <a:pPr marL="0" indent="0">
              <a:lnSpc>
                <a:spcPts val="2450"/>
              </a:lnSpc>
              <a:buNone/>
            </a:pPr>
            <a:r>
              <a:rPr lang="en-US" sz="1500" b="1">
                <a:latin typeface="DM Sans" pitchFamily="34" charset="0"/>
                <a:ea typeface="DM Sans" pitchFamily="34" charset="-122"/>
                <a:cs typeface="DM Sans" pitchFamily="34" charset="-120"/>
              </a:rPr>
              <a:t>Figure 3</a:t>
            </a:r>
            <a:endParaRPr lang="en-US" sz="1500" b="1" dirty="0"/>
          </a:p>
        </p:txBody>
      </p:sp>
      <p:sp>
        <p:nvSpPr>
          <p:cNvPr id="20" name="TextBox 19">
            <a:extLst>
              <a:ext uri="{FF2B5EF4-FFF2-40B4-BE49-F238E27FC236}">
                <a16:creationId xmlns:a16="http://schemas.microsoft.com/office/drawing/2014/main" id="{4A72F112-19CE-BD45-4757-FB2F4083F9F8}"/>
              </a:ext>
            </a:extLst>
          </p:cNvPr>
          <p:cNvSpPr txBox="1"/>
          <p:nvPr/>
        </p:nvSpPr>
        <p:spPr>
          <a:xfrm>
            <a:off x="323877" y="5545630"/>
            <a:ext cx="4973992" cy="584775"/>
          </a:xfrm>
          <a:prstGeom prst="rect">
            <a:avLst/>
          </a:prstGeom>
          <a:noFill/>
        </p:spPr>
        <p:txBody>
          <a:bodyPr wrap="square">
            <a:spAutoFit/>
          </a:bodyPr>
          <a:lstStyle/>
          <a:p>
            <a:pPr algn="just"/>
            <a:r>
              <a:rPr lang="en-US" sz="1600">
                <a:latin typeface="DM Sans" pitchFamily="2" charset="0"/>
              </a:rPr>
              <a:t>Shows that mid-range transactions ($500-$1000) have the highest fraud rate.</a:t>
            </a:r>
            <a:endParaRPr lang="en-IN" sz="1600">
              <a:latin typeface="DM Sans" pitchFamily="2" charset="0"/>
            </a:endParaRPr>
          </a:p>
        </p:txBody>
      </p:sp>
      <p:sp>
        <p:nvSpPr>
          <p:cNvPr id="25" name="Text 1">
            <a:extLst>
              <a:ext uri="{FF2B5EF4-FFF2-40B4-BE49-F238E27FC236}">
                <a16:creationId xmlns:a16="http://schemas.microsoft.com/office/drawing/2014/main" id="{ACE458B1-F844-77B9-7C0A-3CCD6230A5CE}"/>
              </a:ext>
            </a:extLst>
          </p:cNvPr>
          <p:cNvSpPr/>
          <p:nvPr/>
        </p:nvSpPr>
        <p:spPr>
          <a:xfrm>
            <a:off x="5358816" y="7389468"/>
            <a:ext cx="4399901" cy="497365"/>
          </a:xfrm>
          <a:prstGeom prst="rect">
            <a:avLst/>
          </a:prstGeom>
          <a:noFill/>
          <a:ln/>
        </p:spPr>
        <p:txBody>
          <a:bodyPr wrap="none" lIns="0" tIns="0" rIns="0" bIns="0" rtlCol="0" anchor="t"/>
          <a:lstStyle/>
          <a:p>
            <a:pPr marL="0" indent="0">
              <a:lnSpc>
                <a:spcPts val="2500"/>
              </a:lnSpc>
              <a:buNone/>
            </a:pPr>
            <a:r>
              <a:rPr lang="en-US" sz="2000">
                <a:solidFill>
                  <a:srgbClr val="C00000"/>
                </a:solidFill>
                <a:latin typeface="High Tower Text" panose="02040502050506030303" pitchFamily="18" charset="0"/>
                <a:ea typeface="Dela Gothic One" pitchFamily="34" charset="-122"/>
                <a:cs typeface="Dela Gothic One" pitchFamily="34" charset="-120"/>
              </a:rPr>
              <a:t>Distribution of Transaction Amounts</a:t>
            </a:r>
            <a:endParaRPr lang="en-US" sz="2000" dirty="0">
              <a:solidFill>
                <a:srgbClr val="C00000"/>
              </a:solidFill>
              <a:latin typeface="High Tower Text" panose="02040502050506030303" pitchFamily="18" charset="0"/>
            </a:endParaRPr>
          </a:p>
        </p:txBody>
      </p:sp>
      <p:sp>
        <p:nvSpPr>
          <p:cNvPr id="29" name="TextBox 28">
            <a:extLst>
              <a:ext uri="{FF2B5EF4-FFF2-40B4-BE49-F238E27FC236}">
                <a16:creationId xmlns:a16="http://schemas.microsoft.com/office/drawing/2014/main" id="{1A32F643-D004-85E0-D87E-F3AA0E32E0FB}"/>
              </a:ext>
            </a:extLst>
          </p:cNvPr>
          <p:cNvSpPr txBox="1"/>
          <p:nvPr/>
        </p:nvSpPr>
        <p:spPr>
          <a:xfrm>
            <a:off x="5458116" y="3048264"/>
            <a:ext cx="4201303" cy="830997"/>
          </a:xfrm>
          <a:prstGeom prst="rect">
            <a:avLst/>
          </a:prstGeom>
          <a:noFill/>
        </p:spPr>
        <p:txBody>
          <a:bodyPr wrap="square">
            <a:spAutoFit/>
          </a:bodyPr>
          <a:lstStyle/>
          <a:p>
            <a:r>
              <a:rPr lang="en-US" sz="1600">
                <a:latin typeface="DM Sans" pitchFamily="2" charset="0"/>
              </a:rPr>
              <a:t>Highlights the highly skewed distribution of transaction amounts, with most transactions being low-value.</a:t>
            </a:r>
            <a:endParaRPr lang="en-IN" sz="1600">
              <a:latin typeface="DM Sans" pitchFamily="2" charset="0"/>
            </a:endParaRPr>
          </a:p>
        </p:txBody>
      </p:sp>
      <p:sp>
        <p:nvSpPr>
          <p:cNvPr id="33" name="TextBox 32">
            <a:extLst>
              <a:ext uri="{FF2B5EF4-FFF2-40B4-BE49-F238E27FC236}">
                <a16:creationId xmlns:a16="http://schemas.microsoft.com/office/drawing/2014/main" id="{68B37CF5-82F5-E70E-3B66-6242D48ABDE6}"/>
              </a:ext>
            </a:extLst>
          </p:cNvPr>
          <p:cNvSpPr txBox="1"/>
          <p:nvPr/>
        </p:nvSpPr>
        <p:spPr>
          <a:xfrm>
            <a:off x="9779614" y="5299408"/>
            <a:ext cx="4480012" cy="830997"/>
          </a:xfrm>
          <a:prstGeom prst="rect">
            <a:avLst/>
          </a:prstGeom>
          <a:noFill/>
        </p:spPr>
        <p:txBody>
          <a:bodyPr wrap="square">
            <a:spAutoFit/>
          </a:bodyPr>
          <a:lstStyle/>
          <a:p>
            <a:r>
              <a:rPr lang="en-US" sz="1600">
                <a:latin typeface="DM Sans" pitchFamily="2" charset="0"/>
              </a:rPr>
              <a:t>Depicts the significant imbalance, with fraudulent transactions being extremely rare compared to non-fraudulent ones.</a:t>
            </a:r>
            <a:endParaRPr lang="en-IN" sz="1600">
              <a:latin typeface="DM Sans" pitchFamily="2" charset="0"/>
            </a:endParaRPr>
          </a:p>
        </p:txBody>
      </p:sp>
    </p:spTree>
    <p:extLst>
      <p:ext uri="{BB962C8B-B14F-4D97-AF65-F5344CB8AC3E}">
        <p14:creationId xmlns:p14="http://schemas.microsoft.com/office/powerpoint/2010/main" val="142270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2648C-2C08-9F61-9035-6893D138AB84}"/>
            </a:ext>
          </a:extLst>
        </p:cNvPr>
        <p:cNvGrpSpPr/>
        <p:nvPr/>
      </p:nvGrpSpPr>
      <p:grpSpPr>
        <a:xfrm>
          <a:off x="0" y="0"/>
          <a:ext cx="0" cy="0"/>
          <a:chOff x="0" y="0"/>
          <a:chExt cx="0" cy="0"/>
        </a:xfrm>
      </p:grpSpPr>
      <p:pic>
        <p:nvPicPr>
          <p:cNvPr id="1028" name="Picture 4" descr="No description has been provided for this image">
            <a:extLst>
              <a:ext uri="{FF2B5EF4-FFF2-40B4-BE49-F238E27FC236}">
                <a16:creationId xmlns:a16="http://schemas.microsoft.com/office/drawing/2014/main" id="{FC33DD4D-046B-3C88-F636-F03B9929E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86" y="1415878"/>
            <a:ext cx="6263448" cy="59686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51A5942-5BAD-3A55-A4A8-C19C47EB6155}"/>
              </a:ext>
            </a:extLst>
          </p:cNvPr>
          <p:cNvSpPr txBox="1"/>
          <p:nvPr/>
        </p:nvSpPr>
        <p:spPr>
          <a:xfrm>
            <a:off x="763286" y="223472"/>
            <a:ext cx="7954688" cy="1015663"/>
          </a:xfrm>
          <a:prstGeom prst="rect">
            <a:avLst/>
          </a:prstGeom>
          <a:noFill/>
        </p:spPr>
        <p:txBody>
          <a:bodyPr wrap="square">
            <a:spAutoFit/>
          </a:bodyPr>
          <a:lstStyle/>
          <a:p>
            <a:pPr algn="l"/>
            <a:r>
              <a:rPr lang="en-US" sz="4400" i="0">
                <a:effectLst/>
                <a:latin typeface="Footlight MT Light" panose="0204060206030A020304" pitchFamily="18" charset="0"/>
              </a:rPr>
              <a:t>Pair Plot for Multivariate Insights</a:t>
            </a:r>
          </a:p>
          <a:p>
            <a:pPr algn="l"/>
            <a:r>
              <a:rPr lang="en-US" sz="1600">
                <a:latin typeface="Footlight MT Light" panose="0204060206030A020304" pitchFamily="18" charset="0"/>
              </a:rPr>
              <a:t>R</a:t>
            </a:r>
            <a:r>
              <a:rPr lang="en-US" sz="1600" i="0">
                <a:effectLst/>
                <a:latin typeface="Footlight MT Light" panose="0204060206030A020304" pitchFamily="18" charset="0"/>
              </a:rPr>
              <a:t>elationships between multiple variables in a dataset.</a:t>
            </a:r>
          </a:p>
        </p:txBody>
      </p:sp>
      <p:sp>
        <p:nvSpPr>
          <p:cNvPr id="11" name="TextBox 10">
            <a:extLst>
              <a:ext uri="{FF2B5EF4-FFF2-40B4-BE49-F238E27FC236}">
                <a16:creationId xmlns:a16="http://schemas.microsoft.com/office/drawing/2014/main" id="{CB1256FE-D30A-A856-4B9B-FFB0EB8FC029}"/>
              </a:ext>
            </a:extLst>
          </p:cNvPr>
          <p:cNvSpPr txBox="1"/>
          <p:nvPr/>
        </p:nvSpPr>
        <p:spPr>
          <a:xfrm>
            <a:off x="7407797" y="1415878"/>
            <a:ext cx="6886937" cy="5078313"/>
          </a:xfrm>
          <a:prstGeom prst="rect">
            <a:avLst/>
          </a:prstGeom>
          <a:noFill/>
        </p:spPr>
        <p:txBody>
          <a:bodyPr wrap="square">
            <a:spAutoFit/>
          </a:bodyPr>
          <a:lstStyle/>
          <a:p>
            <a:r>
              <a:rPr lang="en-US">
                <a:latin typeface="DM Sans" pitchFamily="2" charset="0"/>
              </a:rPr>
              <a:t>Highlights how different classes (red and blue) are positioned relative to each other in those dimensions. </a:t>
            </a:r>
            <a:endParaRPr lang="en-IN">
              <a:latin typeface="DM Sans" pitchFamily="2" charset="0"/>
            </a:endParaRPr>
          </a:p>
          <a:p>
            <a:endParaRPr lang="en-IN" b="1">
              <a:latin typeface="DM Sans" pitchFamily="2" charset="0"/>
            </a:endParaRPr>
          </a:p>
          <a:p>
            <a:endParaRPr lang="en-IN">
              <a:latin typeface="DM Sans" pitchFamily="2" charset="0"/>
            </a:endParaRPr>
          </a:p>
          <a:p>
            <a:r>
              <a:rPr lang="en-IN" b="1">
                <a:latin typeface="DM Sans" pitchFamily="2" charset="0"/>
              </a:rPr>
              <a:t>Scatter Plots:</a:t>
            </a:r>
          </a:p>
          <a:p>
            <a:r>
              <a:rPr lang="en-IN">
                <a:latin typeface="DM Sans" pitchFamily="2" charset="0"/>
              </a:rPr>
              <a:t>Display relationships between feature pairs.</a:t>
            </a:r>
          </a:p>
          <a:p>
            <a:r>
              <a:rPr lang="en-IN">
                <a:latin typeface="DM Sans" pitchFamily="2" charset="0"/>
              </a:rPr>
              <a:t>   - </a:t>
            </a:r>
            <a:r>
              <a:rPr lang="en-IN" i="1">
                <a:latin typeface="DM Sans" pitchFamily="2" charset="0"/>
              </a:rPr>
              <a:t>V1</a:t>
            </a:r>
            <a:r>
              <a:rPr lang="en-IN">
                <a:latin typeface="DM Sans" pitchFamily="2" charset="0"/>
              </a:rPr>
              <a:t> and </a:t>
            </a:r>
            <a:r>
              <a:rPr lang="en-IN" i="1">
                <a:latin typeface="DM Sans" pitchFamily="2" charset="0"/>
              </a:rPr>
              <a:t>V2</a:t>
            </a:r>
            <a:r>
              <a:rPr lang="en-IN">
                <a:latin typeface="DM Sans" pitchFamily="2" charset="0"/>
              </a:rPr>
              <a:t> show dispersed patterns, while </a:t>
            </a:r>
            <a:r>
              <a:rPr lang="en-IN" i="1">
                <a:latin typeface="DM Sans" pitchFamily="2" charset="0"/>
              </a:rPr>
              <a:t>V3</a:t>
            </a:r>
            <a:r>
              <a:rPr lang="en-IN">
                <a:latin typeface="DM Sans" pitchFamily="2" charset="0"/>
              </a:rPr>
              <a:t> vs. </a:t>
            </a:r>
            <a:r>
              <a:rPr lang="en-IN" i="1">
                <a:latin typeface="DM Sans" pitchFamily="2" charset="0"/>
              </a:rPr>
              <a:t>V4</a:t>
            </a:r>
            <a:r>
              <a:rPr lang="en-IN">
                <a:latin typeface="DM Sans" pitchFamily="2" charset="0"/>
              </a:rPr>
              <a:t> and </a:t>
            </a:r>
            <a:r>
              <a:rPr lang="en-IN" i="1">
                <a:latin typeface="DM Sans" pitchFamily="2" charset="0"/>
              </a:rPr>
              <a:t>V4</a:t>
            </a:r>
            <a:r>
              <a:rPr lang="en-IN">
                <a:latin typeface="DM Sans" pitchFamily="2" charset="0"/>
              </a:rPr>
              <a:t> vs. </a:t>
            </a:r>
            <a:r>
              <a:rPr lang="en-IN" i="1">
                <a:latin typeface="DM Sans" pitchFamily="2" charset="0"/>
              </a:rPr>
              <a:t>V5</a:t>
            </a:r>
            <a:r>
              <a:rPr lang="en-IN">
                <a:latin typeface="DM Sans" pitchFamily="2" charset="0"/>
              </a:rPr>
              <a:t> hint at possible class separation.</a:t>
            </a:r>
          </a:p>
          <a:p>
            <a:endParaRPr lang="en-IN">
              <a:latin typeface="DM Sans" pitchFamily="2" charset="0"/>
            </a:endParaRPr>
          </a:p>
          <a:p>
            <a:r>
              <a:rPr lang="en-IN" b="1">
                <a:latin typeface="DM Sans" pitchFamily="2" charset="0"/>
              </a:rPr>
              <a:t>Class Differentiation: </a:t>
            </a:r>
          </a:p>
          <a:p>
            <a:r>
              <a:rPr lang="en-IN">
                <a:latin typeface="DM Sans" pitchFamily="2" charset="0"/>
              </a:rPr>
              <a:t>Blue (Class 0) and Red (Class 1) dots help visualize fraud vs. non-fraud.</a:t>
            </a:r>
          </a:p>
          <a:p>
            <a:r>
              <a:rPr lang="en-IN">
                <a:latin typeface="DM Sans" pitchFamily="2" charset="0"/>
              </a:rPr>
              <a:t>   - Some clustering of red dots in </a:t>
            </a:r>
            <a:r>
              <a:rPr lang="en-IN" i="1">
                <a:latin typeface="DM Sans" pitchFamily="2" charset="0"/>
              </a:rPr>
              <a:t>V3, V4</a:t>
            </a:r>
            <a:r>
              <a:rPr lang="en-IN">
                <a:latin typeface="DM Sans" pitchFamily="2" charset="0"/>
              </a:rPr>
              <a:t>, and </a:t>
            </a:r>
            <a:r>
              <a:rPr lang="en-IN" i="1">
                <a:latin typeface="DM Sans" pitchFamily="2" charset="0"/>
              </a:rPr>
              <a:t>V5</a:t>
            </a:r>
            <a:r>
              <a:rPr lang="en-IN">
                <a:latin typeface="DM Sans" pitchFamily="2" charset="0"/>
              </a:rPr>
              <a:t> suggests these features may help detect fraud.</a:t>
            </a:r>
          </a:p>
          <a:p>
            <a:endParaRPr lang="en-IN">
              <a:latin typeface="DM Sans" pitchFamily="2" charset="0"/>
            </a:endParaRPr>
          </a:p>
          <a:p>
            <a:r>
              <a:rPr lang="en-IN" b="1">
                <a:latin typeface="DM Sans" pitchFamily="2" charset="0"/>
              </a:rPr>
              <a:t>Insights: </a:t>
            </a:r>
          </a:p>
          <a:p>
            <a:r>
              <a:rPr lang="en-IN">
                <a:latin typeface="DM Sans" pitchFamily="2" charset="0"/>
              </a:rPr>
              <a:t>Patterns suggest that certain feature combinations may improve fraud detection</a:t>
            </a:r>
          </a:p>
        </p:txBody>
      </p:sp>
    </p:spTree>
    <p:extLst>
      <p:ext uri="{BB962C8B-B14F-4D97-AF65-F5344CB8AC3E}">
        <p14:creationId xmlns:p14="http://schemas.microsoft.com/office/powerpoint/2010/main" val="224478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AD4F-03C5-FCD1-FACD-8F6665BF840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C272C963-C39B-A305-96BE-3E9CB42229F2}"/>
              </a:ext>
            </a:extLst>
          </p:cNvPr>
          <p:cNvSpPr txBox="1"/>
          <p:nvPr/>
        </p:nvSpPr>
        <p:spPr>
          <a:xfrm>
            <a:off x="763286" y="504027"/>
            <a:ext cx="10968050" cy="769441"/>
          </a:xfrm>
          <a:prstGeom prst="rect">
            <a:avLst/>
          </a:prstGeom>
          <a:noFill/>
        </p:spPr>
        <p:txBody>
          <a:bodyPr wrap="square">
            <a:spAutoFit/>
          </a:bodyPr>
          <a:lstStyle/>
          <a:p>
            <a:pPr algn="l"/>
            <a:r>
              <a:rPr lang="en-US" sz="4400" i="0">
                <a:effectLst/>
                <a:latin typeface="Footlight MT Light" panose="0204060206030A020304" pitchFamily="18" charset="0"/>
              </a:rPr>
              <a:t>t-SNE for High Dimensional Visualization</a:t>
            </a:r>
          </a:p>
        </p:txBody>
      </p:sp>
      <p:sp>
        <p:nvSpPr>
          <p:cNvPr id="11" name="TextBox 10">
            <a:extLst>
              <a:ext uri="{FF2B5EF4-FFF2-40B4-BE49-F238E27FC236}">
                <a16:creationId xmlns:a16="http://schemas.microsoft.com/office/drawing/2014/main" id="{A7BAC68D-B16A-448A-8DEE-5002C3C78C81}"/>
              </a:ext>
            </a:extLst>
          </p:cNvPr>
          <p:cNvSpPr txBox="1"/>
          <p:nvPr/>
        </p:nvSpPr>
        <p:spPr>
          <a:xfrm>
            <a:off x="7407797" y="1935285"/>
            <a:ext cx="6886937" cy="4801314"/>
          </a:xfrm>
          <a:prstGeom prst="rect">
            <a:avLst/>
          </a:prstGeom>
          <a:noFill/>
        </p:spPr>
        <p:txBody>
          <a:bodyPr wrap="square">
            <a:spAutoFit/>
          </a:bodyPr>
          <a:lstStyle/>
          <a:p>
            <a:r>
              <a:rPr lang="en-US" b="1"/>
              <a:t>t-SNE (t-Distributed Stochastic Neighbor Embedding)</a:t>
            </a:r>
            <a:r>
              <a:rPr lang="en-US"/>
              <a:t>:</a:t>
            </a:r>
          </a:p>
          <a:p>
            <a:pPr marL="285750" indent="-285750">
              <a:buFont typeface="Arial" panose="020B0604020202020204" pitchFamily="34" charset="0"/>
              <a:buChar char="•"/>
            </a:pPr>
            <a:r>
              <a:rPr lang="en-US">
                <a:latin typeface="DM Sans" pitchFamily="2" charset="0"/>
              </a:rPr>
              <a:t>Commonly used for visualizing clusters in complex datasets, especially with labeled data (here, fraud vs. non-fraud).</a:t>
            </a:r>
          </a:p>
          <a:p>
            <a:pPr marL="285750" indent="-285750">
              <a:buFont typeface="Arial" panose="020B0604020202020204" pitchFamily="34" charset="0"/>
              <a:buChar char="•"/>
            </a:pPr>
            <a:endParaRPr lang="en-IN">
              <a:latin typeface="DM Sans" pitchFamily="2" charset="0"/>
            </a:endParaRPr>
          </a:p>
          <a:p>
            <a:r>
              <a:rPr lang="en-IN" b="1">
                <a:latin typeface="DM Sans" pitchFamily="2" charset="0"/>
              </a:rPr>
              <a:t>Clusters and Separation: </a:t>
            </a:r>
          </a:p>
          <a:p>
            <a:pPr marL="285750" indent="-285750">
              <a:buFont typeface="Arial" panose="020B0604020202020204" pitchFamily="34" charset="0"/>
              <a:buChar char="•"/>
            </a:pPr>
            <a:r>
              <a:rPr lang="en-US">
                <a:latin typeface="DM Sans" pitchFamily="2" charset="0"/>
              </a:rPr>
              <a:t>Non-fraud cases (blue) are densely clustered, indicating similarity among these samples.</a:t>
            </a:r>
          </a:p>
          <a:p>
            <a:pPr marL="285750" indent="-285750">
              <a:buFont typeface="Arial" panose="020B0604020202020204" pitchFamily="34" charset="0"/>
              <a:buChar char="•"/>
            </a:pPr>
            <a:r>
              <a:rPr lang="en-US">
                <a:latin typeface="DM Sans" pitchFamily="2" charset="0"/>
              </a:rPr>
              <a:t>Fraud cases (red) are scattered and sparse, indicating they have distinct features from the</a:t>
            </a:r>
          </a:p>
          <a:p>
            <a:pPr marL="285750" indent="-285750">
              <a:buFont typeface="Arial" panose="020B0604020202020204" pitchFamily="34" charset="0"/>
              <a:buChar char="•"/>
            </a:pPr>
            <a:r>
              <a:rPr lang="en-US">
                <a:latin typeface="DM Sans" pitchFamily="2" charset="0"/>
              </a:rPr>
              <a:t>Majority class (non-fraud).</a:t>
            </a:r>
          </a:p>
          <a:p>
            <a:endParaRPr lang="en-IN">
              <a:latin typeface="DM Sans" pitchFamily="2" charset="0"/>
            </a:endParaRPr>
          </a:p>
          <a:p>
            <a:r>
              <a:rPr lang="en-IN" b="1">
                <a:latin typeface="DM Sans" pitchFamily="2" charset="0"/>
              </a:rPr>
              <a:t>Purpose of Visualization</a:t>
            </a:r>
          </a:p>
          <a:p>
            <a:pPr marL="285750" indent="-285750">
              <a:buFont typeface="Arial" panose="020B0604020202020204" pitchFamily="34" charset="0"/>
              <a:buChar char="•"/>
            </a:pPr>
            <a:r>
              <a:rPr lang="en-US">
                <a:latin typeface="DM Sans" pitchFamily="2" charset="0"/>
              </a:rPr>
              <a:t>Highlights the imbalance in fraud detection data (few red dots vs. many blue dots).</a:t>
            </a:r>
          </a:p>
          <a:p>
            <a:pPr marL="285750" indent="-285750">
              <a:buFont typeface="Arial" panose="020B0604020202020204" pitchFamily="34" charset="0"/>
              <a:buChar char="•"/>
            </a:pPr>
            <a:r>
              <a:rPr lang="en-US">
                <a:latin typeface="DM Sans" pitchFamily="2" charset="0"/>
              </a:rPr>
              <a:t>Shows that fraud cases are harder to isolate due to overlap with non-fraud clusters, suggesting a challenge in detecting fraudulent activity in the dataset.</a:t>
            </a:r>
            <a:endParaRPr lang="en-IN">
              <a:latin typeface="DM Sans" pitchFamily="2" charset="0"/>
            </a:endParaRPr>
          </a:p>
        </p:txBody>
      </p:sp>
      <p:pic>
        <p:nvPicPr>
          <p:cNvPr id="2050" name="Picture 2" descr="No description has been provided for this image">
            <a:extLst>
              <a:ext uri="{FF2B5EF4-FFF2-40B4-BE49-F238E27FC236}">
                <a16:creationId xmlns:a16="http://schemas.microsoft.com/office/drawing/2014/main" id="{D59F343A-4F05-444E-4974-FFD7B323B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15" y="1623146"/>
            <a:ext cx="6836785" cy="542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156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3860</TotalTime>
  <Words>1314</Words>
  <Application>Microsoft Office PowerPoint</Application>
  <PresentationFormat>Custom</PresentationFormat>
  <Paragraphs>162</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Bell MT</vt:lpstr>
      <vt:lpstr>Century Gothic</vt:lpstr>
      <vt:lpstr>Arial</vt:lpstr>
      <vt:lpstr>Footlight MT Light</vt:lpstr>
      <vt:lpstr>DM Sans</vt:lpstr>
      <vt:lpstr>Dela Gothic One</vt:lpstr>
      <vt:lpstr>Garamond</vt:lpstr>
      <vt:lpstr>High Tower Text</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shahana </cp:lastModifiedBy>
  <cp:revision>12</cp:revision>
  <dcterms:created xsi:type="dcterms:W3CDTF">2024-11-14T07:05:58Z</dcterms:created>
  <dcterms:modified xsi:type="dcterms:W3CDTF">2024-12-08T16:21:10Z</dcterms:modified>
</cp:coreProperties>
</file>