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7" roundtripDataSignature="AMtx7miD4Z8MI5os60S/Zd3zPYxRFsUL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pic>
        <p:nvPicPr>
          <p:cNvPr id="18" name="Google Shape;18;p13"/>
          <p:cNvPicPr preferRelativeResize="0"/>
          <p:nvPr/>
        </p:nvPicPr>
        <p:blipFill rotWithShape="1">
          <a:blip r:embed="rId2">
            <a:alphaModFix/>
          </a:blip>
          <a:srcRect b="0" l="0" r="0" t="0"/>
          <a:stretch/>
        </p:blipFill>
        <p:spPr>
          <a:xfrm>
            <a:off x="0" y="0"/>
            <a:ext cx="12208932" cy="6858000"/>
          </a:xfrm>
          <a:prstGeom prst="rect">
            <a:avLst/>
          </a:prstGeom>
          <a:noFill/>
          <a:ln>
            <a:noFill/>
          </a:ln>
        </p:spPr>
      </p:pic>
      <p:sp>
        <p:nvSpPr>
          <p:cNvPr id="19" name="Google Shape;19;p13"/>
          <p:cNvSpPr txBox="1"/>
          <p:nvPr>
            <p:ph type="ctrTitle"/>
          </p:nvPr>
        </p:nvSpPr>
        <p:spPr>
          <a:xfrm>
            <a:off x="624417" y="1196975"/>
            <a:ext cx="10943100" cy="1082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 type="subTitle"/>
          </p:nvPr>
        </p:nvSpPr>
        <p:spPr>
          <a:xfrm>
            <a:off x="626533" y="2422525"/>
            <a:ext cx="10949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lt1"/>
              </a:buClr>
              <a:buSzPts val="3200"/>
              <a:buFont typeface="Arial"/>
              <a:buNone/>
              <a:defRPr>
                <a:solidFill>
                  <a:schemeClr val="lt1"/>
                </a:solidFill>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1" name="Google Shape;21;p13"/>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2"/>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2"/>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3"/>
          <p:cNvSpPr txBox="1"/>
          <p:nvPr>
            <p:ph type="title"/>
          </p:nvPr>
        </p:nvSpPr>
        <p:spPr>
          <a:xfrm rot="5400000">
            <a:off x="7242150" y="1787550"/>
            <a:ext cx="59373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 type="body"/>
          </p:nvPr>
        </p:nvSpPr>
        <p:spPr>
          <a:xfrm rot="5400000">
            <a:off x="1654100" y="-854100"/>
            <a:ext cx="5937300" cy="802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3"/>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5"/>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1" y="1709738"/>
            <a:ext cx="10515600" cy="2852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1851"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8" name="Google Shape;38;p16"/>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609600" y="1174750"/>
            <a:ext cx="53847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2" type="body"/>
          </p:nvPr>
        </p:nvSpPr>
        <p:spPr>
          <a:xfrm>
            <a:off x="6197600" y="1174750"/>
            <a:ext cx="53847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40317"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840317" y="1681163"/>
            <a:ext cx="51582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40317" y="2505075"/>
            <a:ext cx="51582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681163"/>
            <a:ext cx="5183700" cy="823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505075"/>
            <a:ext cx="51837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40317" y="457200"/>
            <a:ext cx="3932700"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 type="body"/>
          </p:nvPr>
        </p:nvSpPr>
        <p:spPr>
          <a:xfrm>
            <a:off x="5183717"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20"/>
          <p:cNvSpPr txBox="1"/>
          <p:nvPr>
            <p:ph idx="2" type="body"/>
          </p:nvPr>
        </p:nvSpPr>
        <p:spPr>
          <a:xfrm>
            <a:off x="840317" y="2057400"/>
            <a:ext cx="39327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40317" y="457200"/>
            <a:ext cx="3932700"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p:nvPr>
            <p:ph idx="2" type="pic"/>
          </p:nvPr>
        </p:nvSpPr>
        <p:spPr>
          <a:xfrm>
            <a:off x="5183717" y="987425"/>
            <a:ext cx="6172200" cy="4873500"/>
          </a:xfrm>
          <a:prstGeom prst="rect">
            <a:avLst/>
          </a:prstGeom>
          <a:noFill/>
          <a:ln>
            <a:noFill/>
          </a:ln>
        </p:spPr>
      </p:sp>
      <p:sp>
        <p:nvSpPr>
          <p:cNvPr id="71" name="Google Shape;71;p21"/>
          <p:cNvSpPr txBox="1"/>
          <p:nvPr>
            <p:ph idx="1" type="body"/>
          </p:nvPr>
        </p:nvSpPr>
        <p:spPr>
          <a:xfrm>
            <a:off x="840317" y="2057400"/>
            <a:ext cx="39327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1">
            <a:alphaModFix/>
          </a:blip>
          <a:srcRect b="0" l="0" r="0" t="0"/>
          <a:stretch/>
        </p:blipFill>
        <p:spPr>
          <a:xfrm>
            <a:off x="0" y="0"/>
            <a:ext cx="12208932" cy="6858000"/>
          </a:xfrm>
          <a:prstGeom prst="rect">
            <a:avLst/>
          </a:prstGeom>
          <a:noFill/>
          <a:ln>
            <a:noFill/>
          </a:ln>
        </p:spPr>
      </p:pic>
      <p:sp>
        <p:nvSpPr>
          <p:cNvPr id="11" name="Google Shape;11;p12"/>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12" name="Google Shape;12;p12"/>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0" type="dt"/>
          </p:nvPr>
        </p:nvSpPr>
        <p:spPr>
          <a:xfrm>
            <a:off x="609600" y="6245225"/>
            <a:ext cx="28449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2"/>
          <p:cNvSpPr txBox="1"/>
          <p:nvPr>
            <p:ph idx="12" type="sldNum"/>
          </p:nvPr>
        </p:nvSpPr>
        <p:spPr>
          <a:xfrm>
            <a:off x="8737600" y="6245225"/>
            <a:ext cx="28449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6" name="Google Shape;16;p12"/>
          <p:cNvPicPr preferRelativeResize="0"/>
          <p:nvPr/>
        </p:nvPicPr>
        <p:blipFill rotWithShape="1">
          <a:blip r:embed="rId2">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owasp.org/" TargetMode="External"/><Relationship Id="rId4" Type="http://schemas.openxmlformats.org/officeDocument/2006/relationships/hyperlink" Target="https://www.researchgate.net/publication/328319758_Understanding_and_Detecting_Keylogger_Attacks_in_Cloud_Computing_Environments" TargetMode="External"/><Relationship Id="rId5"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70983" y="1512218"/>
            <a:ext cx="9144000" cy="977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chemeClr val="dk1"/>
                </a:solidFill>
                <a:latin typeface="Arial"/>
                <a:ea typeface="Arial"/>
                <a:cs typeface="Arial"/>
                <a:sym typeface="Arial"/>
              </a:rPr>
              <a:t>KEY LOGGER AND SECURITY</a:t>
            </a:r>
            <a:endParaRPr b="1">
              <a:solidFill>
                <a:schemeClr val="dk1"/>
              </a:solidFill>
              <a:latin typeface="Arial"/>
              <a:ea typeface="Arial"/>
              <a:cs typeface="Arial"/>
              <a:sym typeface="Arial"/>
            </a:endParaRPr>
          </a:p>
        </p:txBody>
      </p:sp>
      <p:sp>
        <p:nvSpPr>
          <p:cNvPr id="92" name="Google Shape;92;p1"/>
          <p:cNvSpPr txBox="1"/>
          <p:nvPr/>
        </p:nvSpPr>
        <p:spPr>
          <a:xfrm>
            <a:off x="3117525" y="4586379"/>
            <a:ext cx="7980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4C99"/>
                </a:solidFill>
                <a:latin typeface="Arial"/>
                <a:ea typeface="Arial"/>
                <a:cs typeface="Arial"/>
                <a:sym typeface="Arial"/>
              </a:rPr>
              <a:t>Presente</a:t>
            </a:r>
            <a:r>
              <a:rPr b="1" i="0" lang="en-US" sz="2000" u="none" cap="none" strike="noStrike">
                <a:solidFill>
                  <a:srgbClr val="004C99"/>
                </a:solidFill>
                <a:latin typeface="Arial"/>
                <a:ea typeface="Arial"/>
                <a:cs typeface="Arial"/>
                <a:sym typeface="Arial"/>
              </a:rPr>
              <a:t>d By:</a:t>
            </a:r>
            <a:endParaRPr b="1" i="0" sz="2000" u="none" cap="none" strike="noStrike">
              <a:solidFill>
                <a:srgbClr val="004C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lang="en-US" sz="2000">
                <a:solidFill>
                  <a:srgbClr val="004C99"/>
                </a:solidFill>
              </a:rPr>
              <a:t>SHAHANA MUMTHAZ T </a:t>
            </a:r>
            <a:r>
              <a:rPr b="1" i="0" lang="en-US" sz="2000" u="none" cap="none" strike="noStrike">
                <a:solidFill>
                  <a:srgbClr val="004C99"/>
                </a:solidFill>
                <a:latin typeface="Arial"/>
                <a:ea typeface="Arial"/>
                <a:cs typeface="Arial"/>
                <a:sym typeface="Arial"/>
              </a:rPr>
              <a:t>-SSM College of Engineering-B.E-CSE</a:t>
            </a:r>
            <a:endParaRPr b="1" i="0" sz="2000" u="none" cap="none" strike="noStrike">
              <a:solidFill>
                <a:srgbClr val="004C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References</a:t>
            </a:r>
            <a:endParaRPr/>
          </a:p>
        </p:txBody>
      </p:sp>
      <p:sp>
        <p:nvSpPr>
          <p:cNvPr id="146" name="Google Shape;146;p1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400"/>
              <a:buFont typeface="Arial"/>
              <a:buChar char="•"/>
            </a:pPr>
            <a:r>
              <a:rPr lang="en-US" sz="1400"/>
              <a:t>Here are some references for understanding keyloggers and security:</a:t>
            </a:r>
            <a:endParaRPr sz="1400"/>
          </a:p>
          <a:p>
            <a:pPr indent="-342900" lvl="0" marL="342900" rtl="0" algn="l">
              <a:lnSpc>
                <a:spcPct val="100000"/>
              </a:lnSpc>
              <a:spcBef>
                <a:spcPts val="280"/>
              </a:spcBef>
              <a:spcAft>
                <a:spcPts val="0"/>
              </a:spcAft>
              <a:buClr>
                <a:schemeClr val="dk1"/>
              </a:buClr>
              <a:buSzPts val="1400"/>
              <a:buFont typeface="Arial"/>
              <a:buChar char="•"/>
            </a:pPr>
            <a:r>
              <a:rPr b="1" lang="en-US" sz="1400"/>
              <a:t>Article</a:t>
            </a:r>
            <a:r>
              <a:rPr lang="en-US" sz="1400"/>
              <a:t>: "What Is a Keylogger?" by NortonLifeLock</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Link: https://us.norton.com/internetsecurity-privacy-what-is-a-keylogger.html</a:t>
            </a:r>
            <a:endParaRPr sz="1200"/>
          </a:p>
          <a:p>
            <a:pPr indent="-285750" lvl="1" marL="742950" rtl="0" algn="l">
              <a:lnSpc>
                <a:spcPct val="100000"/>
              </a:lnSpc>
              <a:spcBef>
                <a:spcPts val="240"/>
              </a:spcBef>
              <a:spcAft>
                <a:spcPts val="0"/>
              </a:spcAft>
              <a:buClr>
                <a:schemeClr val="dk1"/>
              </a:buClr>
              <a:buSzPts val="1200"/>
              <a:buFont typeface="Arial"/>
              <a:buChar char="–"/>
            </a:pPr>
            <a:r>
              <a:rPr lang="en-US" sz="1200"/>
              <a:t>Description: This article provides a comprehensive overview of keyloggers, including their types, uses, and methods of prevention.</a:t>
            </a:r>
            <a:endParaRPr sz="1200"/>
          </a:p>
          <a:p>
            <a:pPr indent="-342900" lvl="0" marL="342900" rtl="0" algn="l">
              <a:lnSpc>
                <a:spcPct val="100000"/>
              </a:lnSpc>
              <a:spcBef>
                <a:spcPts val="280"/>
              </a:spcBef>
              <a:spcAft>
                <a:spcPts val="0"/>
              </a:spcAft>
              <a:buClr>
                <a:schemeClr val="dk1"/>
              </a:buClr>
              <a:buSzPts val="1400"/>
              <a:buFont typeface="Arial"/>
              <a:buChar char="•"/>
            </a:pPr>
            <a:r>
              <a:rPr b="1" lang="en-US" sz="1400"/>
              <a:t>Book</a:t>
            </a:r>
            <a:r>
              <a:rPr lang="en-US" sz="1400"/>
              <a:t>: "The Web Application Hacker's Handbook: Finding and Exploiting Security Flaws" by Dafydd Stuttard and Marcus Pinto</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Description: This book covers various web security issues, including keyloggers and other attack vectors, providing insights into how they work and how to defend against them.</a:t>
            </a:r>
            <a:endParaRPr sz="1200"/>
          </a:p>
          <a:p>
            <a:pPr indent="-342900" lvl="0" marL="342900" rtl="0" algn="l">
              <a:lnSpc>
                <a:spcPct val="100000"/>
              </a:lnSpc>
              <a:spcBef>
                <a:spcPts val="280"/>
              </a:spcBef>
              <a:spcAft>
                <a:spcPts val="0"/>
              </a:spcAft>
              <a:buClr>
                <a:schemeClr val="dk1"/>
              </a:buClr>
              <a:buSzPts val="1400"/>
              <a:buFont typeface="Arial"/>
              <a:buChar char="•"/>
            </a:pPr>
            <a:r>
              <a:rPr b="1" lang="en-US" sz="1400"/>
              <a:t>Website</a:t>
            </a:r>
            <a:r>
              <a:rPr lang="en-US" sz="1400"/>
              <a:t>: OWASP (Open Web Application Security Project)</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Link: </a:t>
            </a:r>
            <a:r>
              <a:rPr lang="en-US" sz="1200" u="sng">
                <a:solidFill>
                  <a:schemeClr val="hlink"/>
                </a:solidFill>
                <a:hlinkClick r:id="rId3"/>
              </a:rPr>
              <a:t>https://owasp.org/</a:t>
            </a:r>
            <a:endParaRPr sz="1200"/>
          </a:p>
          <a:p>
            <a:pPr indent="-285750" lvl="1" marL="742950" rtl="0" algn="l">
              <a:lnSpc>
                <a:spcPct val="100000"/>
              </a:lnSpc>
              <a:spcBef>
                <a:spcPts val="240"/>
              </a:spcBef>
              <a:spcAft>
                <a:spcPts val="0"/>
              </a:spcAft>
              <a:buClr>
                <a:schemeClr val="dk1"/>
              </a:buClr>
              <a:buSzPts val="1200"/>
              <a:buFont typeface="Arial"/>
              <a:buChar char="–"/>
            </a:pPr>
            <a:r>
              <a:rPr lang="en-US" sz="1200"/>
              <a:t>Description: OWASP is a nonprofit organization focused on improving software security. Their website offers a wealth of resources, including guides, tools, and best practices for securing web applications and preventing attacks such as keylogging.</a:t>
            </a:r>
            <a:endParaRPr sz="1200"/>
          </a:p>
          <a:p>
            <a:pPr indent="-342900" lvl="0" marL="342900" rtl="0" algn="l">
              <a:lnSpc>
                <a:spcPct val="100000"/>
              </a:lnSpc>
              <a:spcBef>
                <a:spcPts val="280"/>
              </a:spcBef>
              <a:spcAft>
                <a:spcPts val="0"/>
              </a:spcAft>
              <a:buClr>
                <a:schemeClr val="dk1"/>
              </a:buClr>
              <a:buSzPts val="1400"/>
              <a:buFont typeface="Arial"/>
              <a:buChar char="•"/>
            </a:pPr>
            <a:r>
              <a:rPr b="1" lang="en-US" sz="1400"/>
              <a:t>Article</a:t>
            </a:r>
            <a:r>
              <a:rPr lang="en-US" sz="1400"/>
              <a:t>: "How to Detect and Remove Keyloggers" by TechJunkie</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Link: https://www.techjunkie.com/detect-remove-keyloggers/</a:t>
            </a:r>
            <a:endParaRPr sz="1200"/>
          </a:p>
          <a:p>
            <a:pPr indent="-285750" lvl="1" marL="742950" rtl="0" algn="l">
              <a:lnSpc>
                <a:spcPct val="100000"/>
              </a:lnSpc>
              <a:spcBef>
                <a:spcPts val="240"/>
              </a:spcBef>
              <a:spcAft>
                <a:spcPts val="0"/>
              </a:spcAft>
              <a:buClr>
                <a:schemeClr val="dk1"/>
              </a:buClr>
              <a:buSzPts val="1200"/>
              <a:buFont typeface="Arial"/>
              <a:buChar char="–"/>
            </a:pPr>
            <a:r>
              <a:rPr lang="en-US" sz="1200"/>
              <a:t>Description: This article discusses methods for detecting and removing keyloggers from your system, as well as preventive measures to protect against them.</a:t>
            </a:r>
            <a:endParaRPr sz="1200"/>
          </a:p>
          <a:p>
            <a:pPr indent="-342900" lvl="0" marL="342900" rtl="0" algn="l">
              <a:lnSpc>
                <a:spcPct val="100000"/>
              </a:lnSpc>
              <a:spcBef>
                <a:spcPts val="280"/>
              </a:spcBef>
              <a:spcAft>
                <a:spcPts val="0"/>
              </a:spcAft>
              <a:buClr>
                <a:schemeClr val="dk1"/>
              </a:buClr>
              <a:buSzPts val="1400"/>
              <a:buFont typeface="Arial"/>
              <a:buChar char="•"/>
            </a:pPr>
            <a:r>
              <a:rPr b="1" lang="en-US" sz="1400"/>
              <a:t>Research Paper</a:t>
            </a:r>
            <a:r>
              <a:rPr lang="en-US" sz="1400"/>
              <a:t>: "Understanding and Detecting Keylogger Attacks in Cloud Computing Environments" by Xun Yi et al.</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Link: </a:t>
            </a:r>
            <a:r>
              <a:rPr lang="en-US" sz="1200" u="sng">
                <a:solidFill>
                  <a:schemeClr val="hlink"/>
                </a:solidFill>
                <a:hlinkClick r:id="rId4"/>
              </a:rPr>
              <a:t>https://www.researchgate.net/publication/328319758_Understanding_and_Detecting_Keylogger_Attacks_in_Cloud_Computing_Environments</a:t>
            </a:r>
            <a:endParaRPr sz="1200"/>
          </a:p>
          <a:p>
            <a:pPr indent="-285750" lvl="1" marL="742950" rtl="0" algn="l">
              <a:lnSpc>
                <a:spcPct val="100000"/>
              </a:lnSpc>
              <a:spcBef>
                <a:spcPts val="240"/>
              </a:spcBef>
              <a:spcAft>
                <a:spcPts val="0"/>
              </a:spcAft>
              <a:buClr>
                <a:schemeClr val="dk1"/>
              </a:buClr>
              <a:buSzPts val="1200"/>
              <a:buFont typeface="Arial"/>
              <a:buChar char="–"/>
            </a:pPr>
            <a:r>
              <a:rPr lang="en-US" sz="1200"/>
              <a:t>Description: This research paper explores keylogger attacks in cloud computing environments, offering insights into their detection and mitigation strategies.</a:t>
            </a:r>
            <a:endParaRPr sz="1200"/>
          </a:p>
          <a:p>
            <a:pPr indent="-342900" lvl="0" marL="342900" rtl="0" algn="l">
              <a:lnSpc>
                <a:spcPct val="100000"/>
              </a:lnSpc>
              <a:spcBef>
                <a:spcPts val="280"/>
              </a:spcBef>
              <a:spcAft>
                <a:spcPts val="0"/>
              </a:spcAft>
              <a:buClr>
                <a:schemeClr val="dk1"/>
              </a:buClr>
              <a:buSzPts val="1400"/>
              <a:buFont typeface="Arial"/>
              <a:buChar char="•"/>
            </a:pPr>
            <a:r>
              <a:rPr b="1" lang="en-US" sz="1400"/>
              <a:t>Video</a:t>
            </a:r>
            <a:r>
              <a:rPr lang="en-US" sz="1400"/>
              <a:t>: "How to Protect Yourself Against Keyloggers" by Malwarebytes</a:t>
            </a:r>
            <a:endParaRPr sz="1400"/>
          </a:p>
          <a:p>
            <a:pPr indent="-285750" lvl="1" marL="742950" rtl="0" algn="l">
              <a:lnSpc>
                <a:spcPct val="100000"/>
              </a:lnSpc>
              <a:spcBef>
                <a:spcPts val="240"/>
              </a:spcBef>
              <a:spcAft>
                <a:spcPts val="0"/>
              </a:spcAft>
              <a:buClr>
                <a:schemeClr val="dk1"/>
              </a:buClr>
              <a:buSzPts val="1200"/>
              <a:buFont typeface="Arial"/>
              <a:buChar char="–"/>
            </a:pPr>
            <a:r>
              <a:rPr lang="en-US" sz="1200"/>
              <a:t>Link: </a:t>
            </a:r>
            <a:r>
              <a:rPr lang="en-US" sz="1200" u="sng">
                <a:solidFill>
                  <a:schemeClr val="hlink"/>
                </a:solidFill>
                <a:hlinkClick r:id="rId5"/>
              </a:rPr>
              <a:t>https://www.youtube.com/watch?v=NTBfGmpFjPw</a:t>
            </a:r>
            <a:endParaRPr sz="1200"/>
          </a:p>
          <a:p>
            <a:pPr indent="-285750" lvl="1" marL="742950" rtl="0" algn="l">
              <a:lnSpc>
                <a:spcPct val="100000"/>
              </a:lnSpc>
              <a:spcBef>
                <a:spcPts val="240"/>
              </a:spcBef>
              <a:spcAft>
                <a:spcPts val="0"/>
              </a:spcAft>
              <a:buClr>
                <a:schemeClr val="dk1"/>
              </a:buClr>
              <a:buSzPts val="1200"/>
              <a:buFont typeface="Arial"/>
              <a:buChar char="–"/>
            </a:pPr>
            <a:r>
              <a:rPr lang="en-US" sz="1200"/>
              <a:t>Description: This video from Malwarebytes provides practical tips and advice on how to protect yourself against keyloggers and other types of malware.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463041" y="2766218"/>
            <a:ext cx="9298800" cy="1325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2060"/>
                </a:solidFill>
                <a:latin typeface="Arial"/>
                <a:ea typeface="Arial"/>
                <a:cs typeface="Arial"/>
                <a:sym typeface="Arial"/>
              </a:rPr>
              <a:t>THANK YOU</a:t>
            </a:r>
            <a:endParaRPr b="1">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49573" y="558468"/>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solidFill>
                  <a:srgbClr val="002060"/>
                </a:solidFill>
                <a:latin typeface="Arial"/>
                <a:ea typeface="Arial"/>
                <a:cs typeface="Arial"/>
                <a:sym typeface="Arial"/>
              </a:rPr>
              <a:t>OUTLINE</a:t>
            </a:r>
            <a:endParaRPr b="1">
              <a:solidFill>
                <a:srgbClr val="002060"/>
              </a:solidFill>
              <a:latin typeface="Arial"/>
              <a:ea typeface="Arial"/>
              <a:cs typeface="Arial"/>
              <a:sym typeface="Arial"/>
            </a:endParaRPr>
          </a:p>
        </p:txBody>
      </p:sp>
      <p:sp>
        <p:nvSpPr>
          <p:cNvPr id="98" name="Google Shape;98;p2"/>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Arial"/>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Result (Output Image)</a:t>
            </a:r>
            <a:endParaRPr b="1" sz="2000">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Future Scope</a:t>
            </a:r>
            <a:endParaRPr b="1" sz="2000">
              <a:latin typeface="Arial"/>
              <a:ea typeface="Arial"/>
              <a:cs typeface="Arial"/>
              <a:sym typeface="Arial"/>
            </a:endParaRPr>
          </a:p>
          <a:p>
            <a:pPr indent="-305435" lvl="0" marL="305435" rtl="0" algn="l">
              <a:lnSpc>
                <a:spcPct val="100000"/>
              </a:lnSpc>
              <a:spcBef>
                <a:spcPts val="400"/>
              </a:spcBef>
              <a:spcAft>
                <a:spcPts val="0"/>
              </a:spcAft>
              <a:buClr>
                <a:schemeClr val="dk1"/>
              </a:buClr>
              <a:buSzPts val="2000"/>
              <a:buFont typeface="Arial"/>
              <a:buChar char="•"/>
            </a:pPr>
            <a:r>
              <a:rPr b="1" lang="en-US" sz="2000">
                <a:latin typeface="Arial"/>
                <a:ea typeface="Arial"/>
                <a:cs typeface="Arial"/>
                <a:sym typeface="Arial"/>
              </a:rPr>
              <a:t>References</a:t>
            </a:r>
            <a:endParaRPr>
              <a:latin typeface="Arial"/>
              <a:ea typeface="Arial"/>
              <a:cs typeface="Arial"/>
              <a:sym typeface="Arial"/>
            </a:endParaRPr>
          </a:p>
          <a:p>
            <a:pPr indent="-102234" lvl="0" marL="305435" rtl="0" algn="l">
              <a:lnSpc>
                <a:spcPct val="100000"/>
              </a:lnSpc>
              <a:spcBef>
                <a:spcPts val="640"/>
              </a:spcBef>
              <a:spcAft>
                <a:spcPts val="0"/>
              </a:spcAft>
              <a:buClr>
                <a:schemeClr val="dk1"/>
              </a:buClr>
              <a:buSzPts val="3200"/>
              <a:buFont typeface="Arial"/>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Problem Statement</a:t>
            </a:r>
            <a:endParaRPr sz="4400"/>
          </a:p>
        </p:txBody>
      </p:sp>
      <p:sp>
        <p:nvSpPr>
          <p:cNvPr id="104" name="Google Shape;104;p3"/>
          <p:cNvSpPr txBox="1"/>
          <p:nvPr>
            <p:ph idx="1" type="body"/>
          </p:nvPr>
        </p:nvSpPr>
        <p:spPr>
          <a:xfrm>
            <a:off x="452403" y="1237632"/>
            <a:ext cx="11029500" cy="4673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00000"/>
              </a:lnSpc>
              <a:spcBef>
                <a:spcPts val="0"/>
              </a:spcBef>
              <a:spcAft>
                <a:spcPts val="0"/>
              </a:spcAft>
              <a:buClr>
                <a:schemeClr val="dk1"/>
              </a:buClr>
              <a:buSzPct val="100000"/>
              <a:buFont typeface="Arial"/>
              <a:buChar char="•"/>
            </a:pPr>
            <a:r>
              <a:rPr b="1" lang="en-US" sz="3200"/>
              <a:t>Key Logger Problem Statement:</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Problem: Develop a key logger application capable of recording keystrokes made by users on a computer system without their knowledge or consent.</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Requirements:</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Capture all keystrokes including letters, numbers, symbols, and special keys.</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Store the captured keystrokes securely without detection by the user.</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Implement stealth mode to run silently in the background without any visible indication to the user.</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Ensure the key logger is capable of bypassing antivirus and security software detection.</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Provide an interface for the attacker to retrieve the recorded keystrokes remotely.</a:t>
            </a:r>
            <a:endParaRPr sz="3200"/>
          </a:p>
          <a:p>
            <a:pPr indent="-342900" lvl="0" marL="342900" rtl="0" algn="l">
              <a:lnSpc>
                <a:spcPct val="100000"/>
              </a:lnSpc>
              <a:spcBef>
                <a:spcPts val="400"/>
              </a:spcBef>
              <a:spcAft>
                <a:spcPts val="0"/>
              </a:spcAft>
              <a:buClr>
                <a:schemeClr val="dk1"/>
              </a:buClr>
              <a:buSzPct val="100000"/>
              <a:buFont typeface="Arial"/>
              <a:buChar char="•"/>
            </a:pPr>
            <a:r>
              <a:rPr lang="en-US" sz="3200"/>
              <a:t>Ensure compatibility with various operating systems including Windows, macOS, and Linux.</a:t>
            </a:r>
            <a:endParaRPr sz="3200"/>
          </a:p>
          <a:p>
            <a:pPr indent="-178433" lvl="0" marL="305435" rtl="0" algn="l">
              <a:lnSpc>
                <a:spcPct val="100000"/>
              </a:lnSpc>
              <a:spcBef>
                <a:spcPts val="400"/>
              </a:spcBef>
              <a:spcAft>
                <a:spcPts val="0"/>
              </a:spcAft>
              <a:buClr>
                <a:schemeClr val="dk1"/>
              </a:buClr>
              <a:buSzPct val="1000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Proposed Solution</a:t>
            </a:r>
            <a:endParaRPr sz="4400"/>
          </a:p>
        </p:txBody>
      </p:sp>
      <p:sp>
        <p:nvSpPr>
          <p:cNvPr id="110" name="Google Shape;110;p4"/>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29234" lvl="0" marL="305435" rtl="0" algn="l">
              <a:lnSpc>
                <a:spcPct val="100000"/>
              </a:lnSpc>
              <a:spcBef>
                <a:spcPts val="0"/>
              </a:spcBef>
              <a:spcAft>
                <a:spcPts val="0"/>
              </a:spcAft>
              <a:buClr>
                <a:schemeClr val="dk1"/>
              </a:buClr>
              <a:buSzPts val="1200"/>
              <a:buFont typeface="Arial"/>
              <a:buNone/>
            </a:pPr>
            <a:r>
              <a:t/>
            </a:r>
            <a:endParaRPr b="1" sz="1200">
              <a:latin typeface="Calibri"/>
              <a:ea typeface="Calibri"/>
              <a:cs typeface="Calibri"/>
              <a:sym typeface="Calibri"/>
            </a:endParaRPr>
          </a:p>
          <a:p>
            <a:pPr indent="0" lvl="0" marL="0" rtl="0" algn="l">
              <a:lnSpc>
                <a:spcPct val="100000"/>
              </a:lnSpc>
              <a:spcBef>
                <a:spcPts val="240"/>
              </a:spcBef>
              <a:spcAft>
                <a:spcPts val="0"/>
              </a:spcAft>
              <a:buClr>
                <a:schemeClr val="dk1"/>
              </a:buClr>
              <a:buSzPts val="1200"/>
              <a:buFont typeface="Arial"/>
              <a:buNone/>
            </a:pPr>
            <a:r>
              <a:rPr lang="en-US" sz="1200"/>
              <a:t>To propose a security solution against key loggers, here are several measures that can be implemented:</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Antivirus/Anti-Malware Software</a:t>
            </a:r>
            <a:r>
              <a:rPr lang="en-US" sz="1200"/>
              <a:t>: Use reputable antivirus and anti-malware software that includes features to detect and remove key loggers. Regularly update the software to ensure it can recognize the latest threats.</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Firewall</a:t>
            </a:r>
            <a:r>
              <a:rPr lang="en-US" sz="1200"/>
              <a:t>: Employ a firewall to monitor and control incoming and outgoing network traffic. This can prevent unauthorized access to your system and help block communication between a key logger and its operator.</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Security Updates and Patches</a:t>
            </a:r>
            <a:r>
              <a:rPr lang="en-US" sz="1200"/>
              <a:t>: Keep your operating system, software applications, and drivers up-to-date with the latest security patches. Vulnerabilities in outdated software can be exploited by key loggers and other malware.</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User Awareness Training</a:t>
            </a:r>
            <a:r>
              <a:rPr lang="en-US" sz="1200"/>
              <a:t>: Educate users about the dangers of key loggers and how to recognize suspicious behavior. Encourage them to be cautious when clicking on links or downloading attachments from unknown sources, as these can be vectors for malware infection.</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Use Virtual Keyboards</a:t>
            </a:r>
            <a:r>
              <a:rPr lang="en-US" sz="1200"/>
              <a:t>: When entering sensitive information such as passwords or credit card numbers, use the virtual keyboard provided by the operating system or security software. Virtual keyboards can help bypass key loggers as they don't rely on physical keystrokes.</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Behavior-Based Detection</a:t>
            </a:r>
            <a:r>
              <a:rPr lang="en-US" sz="1200"/>
              <a:t>: Implement security solutions that use behavior-based detection techniques to identify and block malicious activity, including key logging behavior. This can help detect previously unknown key loggers based on their actions rather than relying solely on signature-based detection.</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Two-Factor Authentication (2FA)</a:t>
            </a:r>
            <a:r>
              <a:rPr lang="en-US" sz="1200"/>
              <a:t>: Enable two-factor authentication whenever possible, especially for accessing sensitive accounts or systems. Even if a key logger captures your password, it will be useless without the second factor (e.g., a code sent to your phone).</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Encryption</a:t>
            </a:r>
            <a:r>
              <a:rPr lang="en-US" sz="1200"/>
              <a:t>: Encrypt sensitive data both at rest and in transit to protect it from being intercepted or captured by key loggers. This includes using encrypted connections (e.g., HTTPS) when browsing the web and encrypting files stored on your computer.</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Regular System Scans</a:t>
            </a:r>
            <a:r>
              <a:rPr lang="en-US" sz="1200"/>
              <a:t>: Perform regular scans of your system using antivirus or anti-malware software to detect and remove any key loggers or other malware that may be present.</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Secure Configuration</a:t>
            </a:r>
            <a:r>
              <a:rPr lang="en-US" sz="1200"/>
              <a:t>: Configure your system and network devices securely, following best practices such as disabling unnecessary services, limiting user privileges, and using strong passwords..</a:t>
            </a:r>
            <a:endParaRPr sz="1200"/>
          </a:p>
          <a:p>
            <a:pPr indent="0" lvl="0" marL="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581192" y="662572"/>
            <a:ext cx="11029500" cy="53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16" name="Google Shape;116;p5"/>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F0F0F"/>
              </a:buClr>
              <a:buSzPts val="1800"/>
              <a:buFont typeface="Arial"/>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0" lvl="0" marL="0" rtl="0" algn="l">
              <a:lnSpc>
                <a:spcPct val="100000"/>
              </a:lnSpc>
              <a:spcBef>
                <a:spcPts val="360"/>
              </a:spcBef>
              <a:spcAft>
                <a:spcPts val="0"/>
              </a:spcAft>
              <a:buClr>
                <a:srgbClr val="0F0F0F"/>
              </a:buClr>
              <a:buSzPts val="1800"/>
              <a:buFont typeface="Arial"/>
              <a:buNone/>
            </a:pPr>
            <a:r>
              <a:rPr b="1" lang="en-US" sz="1800">
                <a:solidFill>
                  <a:srgbClr val="0F0F0F"/>
                </a:solidFill>
              </a:rPr>
              <a:t>         System requirements Library requirements:</a:t>
            </a:r>
            <a:endParaRPr b="1" sz="1800">
              <a:solidFill>
                <a:srgbClr val="0F0F0F"/>
              </a:solidFill>
            </a:endParaRPr>
          </a:p>
          <a:p>
            <a:pPr indent="0" lvl="0" marL="0" rtl="0" algn="l">
              <a:lnSpc>
                <a:spcPct val="100000"/>
              </a:lnSpc>
              <a:spcBef>
                <a:spcPts val="360"/>
              </a:spcBef>
              <a:spcAft>
                <a:spcPts val="0"/>
              </a:spcAft>
              <a:buClr>
                <a:srgbClr val="0F0F0F"/>
              </a:buClr>
              <a:buSzPts val="1800"/>
              <a:buFont typeface="Arial"/>
              <a:buNone/>
            </a:pPr>
            <a:r>
              <a:rPr b="1" lang="en-US" sz="1800">
                <a:solidFill>
                  <a:srgbClr val="0F0F0F"/>
                </a:solidFill>
              </a:rPr>
              <a:t>               1. </a:t>
            </a:r>
            <a:r>
              <a:rPr lang="en-US" sz="1800">
                <a:solidFill>
                  <a:srgbClr val="0F0F0F"/>
                </a:solidFill>
              </a:rPr>
              <a:t>python IDLE</a:t>
            </a:r>
            <a:endParaRPr sz="1800">
              <a:solidFill>
                <a:srgbClr val="0F0F0F"/>
              </a:solidFill>
            </a:endParaRPr>
          </a:p>
          <a:p>
            <a:pPr indent="0" lvl="0" marL="0" rtl="0" algn="l">
              <a:lnSpc>
                <a:spcPct val="100000"/>
              </a:lnSpc>
              <a:spcBef>
                <a:spcPts val="360"/>
              </a:spcBef>
              <a:spcAft>
                <a:spcPts val="0"/>
              </a:spcAft>
              <a:buClr>
                <a:srgbClr val="0F0F0F"/>
              </a:buClr>
              <a:buSzPts val="1800"/>
              <a:buFont typeface="Arial"/>
              <a:buNone/>
            </a:pPr>
            <a:r>
              <a:rPr b="1" lang="en-US" sz="1800">
                <a:solidFill>
                  <a:srgbClr val="0F0F0F"/>
                </a:solidFill>
              </a:rPr>
              <a:t>               2. </a:t>
            </a:r>
            <a:r>
              <a:rPr lang="en-US" sz="1800">
                <a:solidFill>
                  <a:srgbClr val="0F0F0F"/>
                </a:solidFill>
              </a:rPr>
              <a:t>Pynput library </a:t>
            </a:r>
            <a:endParaRPr sz="1800">
              <a:solidFill>
                <a:srgbClr val="0F0F0F"/>
              </a:solidFill>
            </a:endParaRPr>
          </a:p>
          <a:p>
            <a:pPr indent="0" lvl="0" marL="0" rtl="0" algn="l">
              <a:lnSpc>
                <a:spcPct val="100000"/>
              </a:lnSpc>
              <a:spcBef>
                <a:spcPts val="360"/>
              </a:spcBef>
              <a:spcAft>
                <a:spcPts val="0"/>
              </a:spcAft>
              <a:buClr>
                <a:schemeClr val="dk1"/>
              </a:buClr>
              <a:buSzPts val="1800"/>
              <a:buFont typeface="Arial"/>
              <a:buNone/>
            </a:pPr>
            <a:r>
              <a:t/>
            </a:r>
            <a:endParaRPr sz="1800">
              <a:solidFill>
                <a:srgbClr val="0F0F0F"/>
              </a:solidFill>
            </a:endParaRPr>
          </a:p>
          <a:p>
            <a:pPr indent="0" lvl="0" marL="0" rtl="0" algn="l">
              <a:lnSpc>
                <a:spcPct val="100000"/>
              </a:lnSpc>
              <a:spcBef>
                <a:spcPts val="360"/>
              </a:spcBef>
              <a:spcAft>
                <a:spcPts val="0"/>
              </a:spcAft>
              <a:buClr>
                <a:schemeClr val="dk1"/>
              </a:buClr>
              <a:buSzPts val="1800"/>
              <a:buFont typeface="Arial"/>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Algorithm &amp; Deployment</a:t>
            </a:r>
            <a:endParaRPr/>
          </a:p>
        </p:txBody>
      </p:sp>
      <p:sp>
        <p:nvSpPr>
          <p:cNvPr id="122" name="Google Shape;122;p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lang="en-US" sz="1600"/>
              <a:t>The provided code is a basic key logger implemented using Python's tkinter for the GUI, pynput for monitoring keyboard events, and json for saving the keystrokes into a JSON file. Below is an algorithmic explanation of how the code works:</a:t>
            </a:r>
            <a:endParaRPr sz="1600"/>
          </a:p>
          <a:p>
            <a:pPr indent="-342900" lvl="0" marL="342900" rtl="0" algn="l">
              <a:lnSpc>
                <a:spcPct val="100000"/>
              </a:lnSpc>
              <a:spcBef>
                <a:spcPts val="320"/>
              </a:spcBef>
              <a:spcAft>
                <a:spcPts val="0"/>
              </a:spcAft>
              <a:buClr>
                <a:schemeClr val="dk1"/>
              </a:buClr>
              <a:buSzPts val="1600"/>
              <a:buFont typeface="Arial"/>
              <a:buChar char="•"/>
            </a:pPr>
            <a:r>
              <a:rPr b="1" lang="en-US" sz="1600"/>
              <a:t>Import Required Libraries</a:t>
            </a:r>
            <a:r>
              <a:rPr lang="en-US" sz="1600"/>
              <a:t>: Import the necessary libraries including tkinter for GUI, pynput for keyboard monitoring, and json for handling JSON files.</a:t>
            </a:r>
            <a:endParaRPr sz="1600"/>
          </a:p>
          <a:p>
            <a:pPr indent="-342900" lvl="0" marL="342900" rtl="0" algn="l">
              <a:lnSpc>
                <a:spcPct val="100000"/>
              </a:lnSpc>
              <a:spcBef>
                <a:spcPts val="320"/>
              </a:spcBef>
              <a:spcAft>
                <a:spcPts val="0"/>
              </a:spcAft>
              <a:buClr>
                <a:schemeClr val="dk1"/>
              </a:buClr>
              <a:buSzPts val="1600"/>
              <a:buFont typeface="Arial"/>
              <a:buChar char="•"/>
            </a:pPr>
            <a:r>
              <a:rPr b="1" lang="en-US" sz="1600"/>
              <a:t>Global Variables</a:t>
            </a:r>
            <a:r>
              <a:rPr lang="en-US" sz="1600"/>
              <a:t>: Initialize global variables such as keys_used, flag, and keys. keys_used stores the list of keys pressed, flag is used to differentiate between key press and key hold events, and keys stores the concatenated string representation of keys pressed.</a:t>
            </a:r>
            <a:endParaRPr sz="1600"/>
          </a:p>
          <a:p>
            <a:pPr indent="-342900" lvl="0" marL="342900" rtl="0" algn="l">
              <a:lnSpc>
                <a:spcPct val="100000"/>
              </a:lnSpc>
              <a:spcBef>
                <a:spcPts val="320"/>
              </a:spcBef>
              <a:spcAft>
                <a:spcPts val="0"/>
              </a:spcAft>
              <a:buClr>
                <a:schemeClr val="dk1"/>
              </a:buClr>
              <a:buSzPts val="1600"/>
              <a:buFont typeface="Arial"/>
              <a:buChar char="•"/>
            </a:pPr>
            <a:r>
              <a:rPr b="1" lang="en-US" sz="1600"/>
              <a:t>Function Definitions</a:t>
            </a:r>
            <a:r>
              <a:rPr lang="en-US" sz="1600"/>
              <a:t>:</a:t>
            </a:r>
            <a:endParaRPr sz="1600"/>
          </a:p>
          <a:p>
            <a:pPr indent="-285750" lvl="1" marL="742950" rtl="0" algn="l">
              <a:lnSpc>
                <a:spcPct val="100000"/>
              </a:lnSpc>
              <a:spcBef>
                <a:spcPts val="280"/>
              </a:spcBef>
              <a:spcAft>
                <a:spcPts val="0"/>
              </a:spcAft>
              <a:buClr>
                <a:schemeClr val="dk1"/>
              </a:buClr>
              <a:buSzPts val="1400"/>
              <a:buFont typeface="Arial"/>
              <a:buChar char="–"/>
            </a:pPr>
            <a:r>
              <a:rPr lang="en-US" sz="1400"/>
              <a:t>generate_text_log(key): This function writes the pressed keys to a text file named 'key_log.txt'.</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generate_json_file(keys_used): This function generates a JSON file named 'key_log.json' containing the list of keys pressed.</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on_press(key): This function is called when a key is pressed. It appends the pressed or held key to the keys_used list and generates the JSON file.</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on_release(key): This function is called when a key is released. It appends the released key to the keys_used list, updates the keys variable, and generates both JSON and text log files.</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start_keylogger(): This function starts the keylogger by initializing the keyboard listener and updating the GUI accordingly.</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stop_keylogger(): This function stops the keylogger by stopping the keyboard listener and updating the GUI accordingly.</a:t>
            </a:r>
            <a:endParaRPr sz="1400"/>
          </a:p>
          <a:p>
            <a:pPr indent="-342900" lvl="0" marL="342900" rtl="0" algn="l">
              <a:lnSpc>
                <a:spcPct val="100000"/>
              </a:lnSpc>
              <a:spcBef>
                <a:spcPts val="320"/>
              </a:spcBef>
              <a:spcAft>
                <a:spcPts val="0"/>
              </a:spcAft>
              <a:buClr>
                <a:schemeClr val="dk1"/>
              </a:buClr>
              <a:buSzPts val="1600"/>
              <a:buFont typeface="Arial"/>
              <a:buChar char="•"/>
            </a:pPr>
            <a:r>
              <a:rPr b="1" lang="en-US" sz="1600"/>
              <a:t>GUI Setup</a:t>
            </a:r>
            <a:r>
              <a:rPr lang="en-US" sz="1600"/>
              <a:t>:</a:t>
            </a:r>
            <a:endParaRPr sz="1600"/>
          </a:p>
          <a:p>
            <a:pPr indent="-285750" lvl="1" marL="742950" rtl="0" algn="l">
              <a:lnSpc>
                <a:spcPct val="100000"/>
              </a:lnSpc>
              <a:spcBef>
                <a:spcPts val="280"/>
              </a:spcBef>
              <a:spcAft>
                <a:spcPts val="0"/>
              </a:spcAft>
              <a:buClr>
                <a:schemeClr val="dk1"/>
              </a:buClr>
              <a:buSzPts val="1400"/>
              <a:buFont typeface="Arial"/>
              <a:buChar char="–"/>
            </a:pPr>
            <a:r>
              <a:rPr lang="en-US" sz="1400"/>
              <a:t>Create a tkinter window titled "Keylogger".</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Create a label widget displaying instructions to start the keylogger.</a:t>
            </a:r>
            <a:endParaRPr sz="1400"/>
          </a:p>
          <a:p>
            <a:pPr indent="-285750" lvl="1" marL="742950" rtl="0" algn="l">
              <a:lnSpc>
                <a:spcPct val="100000"/>
              </a:lnSpc>
              <a:spcBef>
                <a:spcPts val="280"/>
              </a:spcBef>
              <a:spcAft>
                <a:spcPts val="0"/>
              </a:spcAft>
              <a:buClr>
                <a:schemeClr val="dk1"/>
              </a:buClr>
              <a:buSzPts val="1400"/>
              <a:buFont typeface="Arial"/>
              <a:buChar char="–"/>
            </a:pPr>
            <a:r>
              <a:rPr lang="en-US" sz="1400"/>
              <a:t>Create "Start" and "Stop" buttons to start and stop the keylogger respectively.</a:t>
            </a:r>
            <a:endParaRPr sz="1400"/>
          </a:p>
          <a:p>
            <a:pPr indent="-342900" lvl="0" marL="342900" rtl="0" algn="l">
              <a:lnSpc>
                <a:spcPct val="100000"/>
              </a:lnSpc>
              <a:spcBef>
                <a:spcPts val="320"/>
              </a:spcBef>
              <a:spcAft>
                <a:spcPts val="0"/>
              </a:spcAft>
              <a:buClr>
                <a:schemeClr val="dk1"/>
              </a:buClr>
              <a:buSzPts val="1600"/>
              <a:buFont typeface="Arial"/>
              <a:buChar char="•"/>
            </a:pPr>
            <a:r>
              <a:rPr b="1" lang="en-US" sz="1600"/>
              <a:t>Main Loop</a:t>
            </a:r>
            <a:r>
              <a:rPr lang="en-US" sz="1600"/>
              <a:t>: Start the tkinter event loop with root.mainloop().</a:t>
            </a:r>
            <a:endParaRPr sz="1600"/>
          </a:p>
          <a:p>
            <a:pPr indent="-203833" lvl="0" marL="305435" rtl="0" algn="l">
              <a:lnSpc>
                <a:spcPct val="100000"/>
              </a:lnSpc>
              <a:spcBef>
                <a:spcPts val="320"/>
              </a:spcBef>
              <a:spcAft>
                <a:spcPts val="0"/>
              </a:spcAft>
              <a:buClr>
                <a:schemeClr val="dk1"/>
              </a:buClr>
              <a:buSzPts val="1600"/>
              <a:buFont typeface="Arial"/>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Result</a:t>
            </a:r>
            <a:endParaRPr/>
          </a:p>
        </p:txBody>
      </p:sp>
      <p:sp>
        <p:nvSpPr>
          <p:cNvPr id="128" name="Google Shape;128;p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Arial"/>
              <a:buChar char="•"/>
            </a:pPr>
            <a:r>
              <a:rPr lang="en-US" sz="2400"/>
              <a:t>Keyloggers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sz="2400"/>
          </a:p>
          <a:p>
            <a:pPr indent="-342900" lvl="0" marL="342900" rtl="0" algn="l">
              <a:lnSpc>
                <a:spcPct val="100000"/>
              </a:lnSpc>
              <a:spcBef>
                <a:spcPts val="480"/>
              </a:spcBef>
              <a:spcAft>
                <a:spcPts val="0"/>
              </a:spcAft>
              <a:buClr>
                <a:schemeClr val="dk1"/>
              </a:buClr>
              <a:buSzPts val="2400"/>
              <a:buFont typeface="Arial"/>
              <a:buChar char="•"/>
            </a:pPr>
            <a:r>
              <a:rPr lang="en-US" sz="2400"/>
              <a:t>In terms of security, keyloggers pose a significant threat as they can compromise the confidentiality and integrity of sensitive information. Preventive measures against keyloggers include using reputable antivirus software, keeping systems and software updated, being cautious of phishing emails and suspicious websites, and using virtual keyboards for entering sensitive information like passwords.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609600" y="190500"/>
            <a:ext cx="10972800" cy="582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SzPct val="35353"/>
              <a:buNone/>
            </a:pPr>
            <a:r>
              <a:rPr b="1" lang="en-US" sz="4400">
                <a:solidFill>
                  <a:schemeClr val="accent1"/>
                </a:solidFill>
                <a:latin typeface="Arial"/>
                <a:ea typeface="Arial"/>
                <a:cs typeface="Arial"/>
                <a:sym typeface="Arial"/>
              </a:rPr>
              <a:t>Conclusion</a:t>
            </a:r>
            <a:endParaRPr/>
          </a:p>
        </p:txBody>
      </p:sp>
      <p:sp>
        <p:nvSpPr>
          <p:cNvPr id="134" name="Google Shape;134;p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rmAutofit/>
          </a:bodyPr>
          <a:lstStyle/>
          <a:p>
            <a:pPr indent="-305435" lvl="0" marL="305435" rtl="0" algn="l">
              <a:lnSpc>
                <a:spcPct val="100000"/>
              </a:lnSpc>
              <a:spcBef>
                <a:spcPts val="0"/>
              </a:spcBef>
              <a:spcAft>
                <a:spcPts val="0"/>
              </a:spcAft>
              <a:buClr>
                <a:schemeClr val="dk1"/>
              </a:buClr>
              <a:buSzPts val="2000"/>
              <a:buFont typeface="Arial"/>
              <a:buChar char="•"/>
            </a:pPr>
            <a:r>
              <a:rPr lang="en-US" sz="2000"/>
              <a:t>In conclusion, keyloggers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keylogger attacks, it is imperative to employ robust cybersecurity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keylogger threats. By remaining vigilant and proactive in addressing cybersecurity risks, individuals and organizations can effectively mitigate the dangers posed by keyloggers and enhance overall digital security posture.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b="1" sz="1100"/>
          </a:p>
          <a:p>
            <a:pPr indent="-342900" lvl="0" marL="342900" rtl="0" algn="l">
              <a:lnSpc>
                <a:spcPct val="100000"/>
              </a:lnSpc>
              <a:spcBef>
                <a:spcPts val="240"/>
              </a:spcBef>
              <a:spcAft>
                <a:spcPts val="0"/>
              </a:spcAft>
              <a:buClr>
                <a:schemeClr val="dk1"/>
              </a:buClr>
              <a:buSzPts val="1200"/>
              <a:buFont typeface="Arial"/>
              <a:buChar char="•"/>
            </a:pPr>
            <a:r>
              <a:rPr lang="en-US" sz="1200"/>
              <a:t>The future scopes for keyloggers and security can evolve in several directions, both in terms of threats and countermeasures. Here are some potential future directions:</a:t>
            </a:r>
            <a:endParaRPr sz="1200"/>
          </a:p>
          <a:p>
            <a:pPr indent="-342900" lvl="0" marL="342900" rtl="0" algn="l">
              <a:lnSpc>
                <a:spcPct val="100000"/>
              </a:lnSpc>
              <a:spcBef>
                <a:spcPts val="240"/>
              </a:spcBef>
              <a:spcAft>
                <a:spcPts val="0"/>
              </a:spcAft>
              <a:buClr>
                <a:schemeClr val="dk1"/>
              </a:buClr>
              <a:buSzPts val="1200"/>
              <a:buFont typeface="Arial"/>
              <a:buChar char="•"/>
            </a:pPr>
            <a:r>
              <a:rPr b="1" lang="en-US" sz="1200"/>
              <a:t>Advanced Keylogger Technologies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Keyloggers could become more sophisticated, utilizing machine learning algorithms to better understand context and discern valuable information from keystrokes.</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Integration with other forms of surveillance, such as webcam and microphone access, to capture a more comprehensive picture of user activity.</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Utilization of hardware-based keyloggers, which can be harder to detect and remove compared to software-based ones.</a:t>
            </a:r>
            <a:endParaRPr sz="1000"/>
          </a:p>
          <a:p>
            <a:pPr indent="-342900" lvl="0" marL="342900" rtl="0" algn="l">
              <a:lnSpc>
                <a:spcPct val="100000"/>
              </a:lnSpc>
              <a:spcBef>
                <a:spcPts val="240"/>
              </a:spcBef>
              <a:spcAft>
                <a:spcPts val="0"/>
              </a:spcAft>
              <a:buClr>
                <a:schemeClr val="dk1"/>
              </a:buClr>
              <a:buSzPts val="1200"/>
              <a:buFont typeface="Arial"/>
              <a:buChar char="•"/>
            </a:pPr>
            <a:r>
              <a:rPr b="1" lang="en-US" sz="1200"/>
              <a:t>Targeting IoT Devices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With the increasing prevalence of Internet of Things (IoT) devices, keyloggers may start targeting these devices to capture sensitive information such as passwords and personal data entered through smart home systems, wearables, and other connected devices.</a:t>
            </a:r>
            <a:endParaRPr sz="1000"/>
          </a:p>
          <a:p>
            <a:pPr indent="-342900" lvl="0" marL="342900" rtl="0" algn="l">
              <a:lnSpc>
                <a:spcPct val="100000"/>
              </a:lnSpc>
              <a:spcBef>
                <a:spcPts val="240"/>
              </a:spcBef>
              <a:spcAft>
                <a:spcPts val="0"/>
              </a:spcAft>
              <a:buClr>
                <a:schemeClr val="dk1"/>
              </a:buClr>
              <a:buSzPts val="1200"/>
              <a:buFont typeface="Arial"/>
              <a:buChar char="•"/>
            </a:pPr>
            <a:r>
              <a:rPr b="1" lang="en-US" sz="1200"/>
              <a:t>Stealth and Evasion Techniques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Keyloggers may employ more advanced evasion techniques to avoid detection by antivirus software and intrusion detection systems.</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Encrypted communication channels could be used to exfiltrate captured data, making it harder for security systems to detect malicious activity.</a:t>
            </a:r>
            <a:endParaRPr sz="1000"/>
          </a:p>
          <a:p>
            <a:pPr indent="-342900" lvl="0" marL="342900" rtl="0" algn="l">
              <a:lnSpc>
                <a:spcPct val="100000"/>
              </a:lnSpc>
              <a:spcBef>
                <a:spcPts val="240"/>
              </a:spcBef>
              <a:spcAft>
                <a:spcPts val="0"/>
              </a:spcAft>
              <a:buClr>
                <a:schemeClr val="dk1"/>
              </a:buClr>
              <a:buSzPts val="1200"/>
              <a:buFont typeface="Arial"/>
              <a:buChar char="•"/>
            </a:pPr>
            <a:r>
              <a:rPr b="1" lang="en-US" sz="1200"/>
              <a:t>Countermeasures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Enhanced behavioral analysis techniques could be developed to detect anomalous keyboard behavior and identify potential keylogger activity.</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Integration of hardware-based security mechanisms into devices to prevent physical access to keyboards and other input devices.</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Development of secure input methods that can protect sensitive data even in the presence of keyloggers, such as virtual keyboards and two-factor authentication.</a:t>
            </a:r>
            <a:endParaRPr sz="1000"/>
          </a:p>
          <a:p>
            <a:pPr indent="-342900" lvl="0" marL="342900" rtl="0" algn="l">
              <a:lnSpc>
                <a:spcPct val="100000"/>
              </a:lnSpc>
              <a:spcBef>
                <a:spcPts val="240"/>
              </a:spcBef>
              <a:spcAft>
                <a:spcPts val="0"/>
              </a:spcAft>
              <a:buClr>
                <a:schemeClr val="dk1"/>
              </a:buClr>
              <a:buSzPts val="1200"/>
              <a:buFont typeface="Arial"/>
              <a:buChar char="•"/>
            </a:pPr>
            <a:r>
              <a:rPr b="1" lang="en-US" sz="1200"/>
              <a:t>Legal and Ethical Considerations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Continued legal efforts to criminalize the creation, distribution, and use of keyloggers and other malicious software.</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Ethical debates surrounding the use of keyloggers for legitimate purposes such as parental control or employee monitoring, and the potential invasion of privacy.</a:t>
            </a:r>
            <a:endParaRPr sz="1000"/>
          </a:p>
          <a:p>
            <a:pPr indent="-342900" lvl="0" marL="342900" rtl="0" algn="l">
              <a:lnSpc>
                <a:spcPct val="100000"/>
              </a:lnSpc>
              <a:spcBef>
                <a:spcPts val="240"/>
              </a:spcBef>
              <a:spcAft>
                <a:spcPts val="0"/>
              </a:spcAft>
              <a:buClr>
                <a:schemeClr val="dk1"/>
              </a:buClr>
              <a:buSzPts val="1200"/>
              <a:buFont typeface="Arial"/>
              <a:buChar char="•"/>
            </a:pPr>
            <a:r>
              <a:rPr b="1" lang="en-US" sz="1200"/>
              <a:t>Education and Awareness</a:t>
            </a:r>
            <a:r>
              <a:rPr lang="en-US" sz="1200"/>
              <a:t>:</a:t>
            </a:r>
            <a:endParaRPr sz="1200"/>
          </a:p>
          <a:p>
            <a:pPr indent="-285750" lvl="1" marL="742950" rtl="0" algn="l">
              <a:lnSpc>
                <a:spcPct val="100000"/>
              </a:lnSpc>
              <a:spcBef>
                <a:spcPts val="200"/>
              </a:spcBef>
              <a:spcAft>
                <a:spcPts val="0"/>
              </a:spcAft>
              <a:buClr>
                <a:schemeClr val="dk1"/>
              </a:buClr>
              <a:buSzPts val="1000"/>
              <a:buFont typeface="Arial"/>
              <a:buChar char="–"/>
            </a:pPr>
            <a:r>
              <a:rPr lang="en-US" sz="1000"/>
              <a:t>Increased emphasis on educating users about the risks of keyloggers and other forms of malware, and promoting best practices for maintaining cybersecurity hygiene.</a:t>
            </a:r>
            <a:endParaRPr sz="1000"/>
          </a:p>
          <a:p>
            <a:pPr indent="-285750" lvl="1" marL="742950" rtl="0" algn="l">
              <a:lnSpc>
                <a:spcPct val="100000"/>
              </a:lnSpc>
              <a:spcBef>
                <a:spcPts val="200"/>
              </a:spcBef>
              <a:spcAft>
                <a:spcPts val="0"/>
              </a:spcAft>
              <a:buClr>
                <a:schemeClr val="dk1"/>
              </a:buClr>
              <a:buSzPts val="1000"/>
              <a:buFont typeface="Arial"/>
              <a:buChar char="–"/>
            </a:pPr>
            <a:r>
              <a:rPr lang="en-US" sz="1000"/>
              <a:t>Training programs for cybersecurity professionals to stay updated on evolving threats and develop effective countermeasures against keyloggers and other emerging threats.</a:t>
            </a:r>
            <a:endParaRPr sz="1000"/>
          </a:p>
          <a:p>
            <a:pPr indent="-241934" lvl="0" marL="305435" rtl="0" algn="l">
              <a:lnSpc>
                <a:spcPct val="100000"/>
              </a:lnSpc>
              <a:spcBef>
                <a:spcPts val="200"/>
              </a:spcBef>
              <a:spcAft>
                <a:spcPts val="0"/>
              </a:spcAft>
              <a:buClr>
                <a:schemeClr val="dk1"/>
              </a:buClr>
              <a:buSzPts val="1000"/>
              <a:buFont typeface="Arial"/>
              <a:buNone/>
            </a:pPr>
            <a:r>
              <a:t/>
            </a:r>
            <a:endParaRPr sz="1000"/>
          </a:p>
        </p:txBody>
      </p:sp>
      <p:sp>
        <p:nvSpPr>
          <p:cNvPr id="140" name="Google Shape;140;p9"/>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1" i="0" sz="44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