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35999738" cy="25199975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16" autoAdjust="0"/>
    <p:restoredTop sz="96723" autoAdjust="0"/>
  </p:normalViewPr>
  <p:slideViewPr>
    <p:cSldViewPr snapToGrid="0">
      <p:cViewPr varScale="1">
        <p:scale>
          <a:sx n="41" d="100"/>
          <a:sy n="41" d="100"/>
        </p:scale>
        <p:origin x="261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ste\Desktop\&#1508;&#1512;&#1493;&#1497;&#1511;&#1496;%20&#1490;&#1502;&#1512;%20&#1496;&#1500;%20&#1493;&#1513;&#1495;&#1512;%20&#1511;&#1489;&#1510;&#1497;%20&#1506;&#1489;&#1493;&#1491;&#1492;\&#1502;&#1505;&#1502;&#1499;&#1497;%20&#1508;&#1512;&#1493;&#1497;&#1511;&#1496;%20&#1504;&#1493;&#1505;&#1508;&#1497;&#1501;\&#1490;&#1512;&#1508;&#1497;&#1501;%20&#1500;&#1495;&#1497;&#1497;&#1513;&#1504;&#1497;&#1501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ste\Desktop\&#1508;&#1512;&#1493;&#1497;&#1511;&#1496;%20&#1490;&#1502;&#1512;%20&#1496;&#1500;%20&#1493;&#1513;&#1495;&#1512;%20&#1511;&#1489;&#1510;&#1497;%20&#1506;&#1489;&#1493;&#1491;&#1492;\&#1502;&#1505;&#1502;&#1499;&#1497;%20&#1508;&#1512;&#1493;&#1497;&#1511;&#1496;%20&#1504;&#1493;&#1505;&#1508;&#1497;&#1501;\&#1490;&#1512;&#1508;&#1497;&#1501;%20&#1500;&#1495;&#1497;&#1497;&#1513;&#1504;&#1497;&#1501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Distance of the </a:t>
            </a:r>
            <a:r>
              <a:rPr lang="en-US" sz="3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frame 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center as a function of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'[גרפים לחיישנים.xlsx]Sheet1'!$A$2:$A$47</c:f>
              <c:numCache>
                <c:formatCode>General</c:formatCode>
                <c:ptCount val="4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</c:numCache>
            </c:numRef>
          </c:xVal>
          <c:yVal>
            <c:numRef>
              <c:f>'[גרפים לחיישנים.xlsx]Sheet1'!$B$2:$B$47</c:f>
              <c:numCache>
                <c:formatCode>General</c:formatCode>
                <c:ptCount val="46"/>
                <c:pt idx="0">
                  <c:v>0.2</c:v>
                </c:pt>
                <c:pt idx="1">
                  <c:v>0.26</c:v>
                </c:pt>
                <c:pt idx="2">
                  <c:v>0.26</c:v>
                </c:pt>
                <c:pt idx="3">
                  <c:v>0.34</c:v>
                </c:pt>
                <c:pt idx="4">
                  <c:v>0.46</c:v>
                </c:pt>
                <c:pt idx="5">
                  <c:v>0.54</c:v>
                </c:pt>
                <c:pt idx="6">
                  <c:v>0.66</c:v>
                </c:pt>
                <c:pt idx="7">
                  <c:v>0.83</c:v>
                </c:pt>
                <c:pt idx="8">
                  <c:v>0.98</c:v>
                </c:pt>
                <c:pt idx="9">
                  <c:v>1.1399999999999999</c:v>
                </c:pt>
                <c:pt idx="10">
                  <c:v>1.31</c:v>
                </c:pt>
                <c:pt idx="11">
                  <c:v>1.5</c:v>
                </c:pt>
                <c:pt idx="12">
                  <c:v>1.68</c:v>
                </c:pt>
                <c:pt idx="13">
                  <c:v>1.87</c:v>
                </c:pt>
                <c:pt idx="14">
                  <c:v>2</c:v>
                </c:pt>
                <c:pt idx="15">
                  <c:v>2.19</c:v>
                </c:pt>
                <c:pt idx="16">
                  <c:v>2.37</c:v>
                </c:pt>
                <c:pt idx="17">
                  <c:v>2.48</c:v>
                </c:pt>
                <c:pt idx="18">
                  <c:v>2.46</c:v>
                </c:pt>
                <c:pt idx="19">
                  <c:v>2.19</c:v>
                </c:pt>
                <c:pt idx="20">
                  <c:v>1.9</c:v>
                </c:pt>
                <c:pt idx="21">
                  <c:v>1.59</c:v>
                </c:pt>
                <c:pt idx="22">
                  <c:v>1.3</c:v>
                </c:pt>
                <c:pt idx="23">
                  <c:v>0.97</c:v>
                </c:pt>
                <c:pt idx="24">
                  <c:v>0.7</c:v>
                </c:pt>
                <c:pt idx="25">
                  <c:v>0.47</c:v>
                </c:pt>
                <c:pt idx="26">
                  <c:v>0.34</c:v>
                </c:pt>
                <c:pt idx="27">
                  <c:v>0.28000000000000003</c:v>
                </c:pt>
                <c:pt idx="28">
                  <c:v>0.42</c:v>
                </c:pt>
                <c:pt idx="29">
                  <c:v>0.61</c:v>
                </c:pt>
                <c:pt idx="30">
                  <c:v>0.8</c:v>
                </c:pt>
                <c:pt idx="31">
                  <c:v>0.97</c:v>
                </c:pt>
                <c:pt idx="32">
                  <c:v>1.1399999999999999</c:v>
                </c:pt>
                <c:pt idx="33">
                  <c:v>1.34</c:v>
                </c:pt>
                <c:pt idx="34">
                  <c:v>1.51</c:v>
                </c:pt>
                <c:pt idx="35">
                  <c:v>1.73</c:v>
                </c:pt>
                <c:pt idx="36">
                  <c:v>1.6</c:v>
                </c:pt>
                <c:pt idx="37">
                  <c:v>1.31</c:v>
                </c:pt>
                <c:pt idx="38">
                  <c:v>1.01</c:v>
                </c:pt>
                <c:pt idx="39">
                  <c:v>0.75</c:v>
                </c:pt>
                <c:pt idx="40">
                  <c:v>0.6</c:v>
                </c:pt>
                <c:pt idx="41">
                  <c:v>0.55000000000000004</c:v>
                </c:pt>
                <c:pt idx="42">
                  <c:v>0.56000000000000005</c:v>
                </c:pt>
                <c:pt idx="43">
                  <c:v>0.56000000000000005</c:v>
                </c:pt>
                <c:pt idx="44">
                  <c:v>0.49</c:v>
                </c:pt>
                <c:pt idx="45">
                  <c:v>0.46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D1C-4B21-8C84-0B4A645F80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5720159"/>
        <c:axId val="925715839"/>
      </c:scatterChart>
      <c:valAx>
        <c:axId val="9257201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Time</a:t>
                </a:r>
                <a:r>
                  <a:rPr lang="en-US" sz="2000" baseline="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(Sec)</a:t>
                </a:r>
                <a:endParaRPr lang="en-US" sz="20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c:rich>
          </c:tx>
          <c:layout>
            <c:manualLayout>
              <c:xMode val="edge"/>
              <c:yMode val="edge"/>
              <c:x val="0.46574818902246029"/>
              <c:y val="0.900795161184477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925715839"/>
        <c:crosses val="autoZero"/>
        <c:crossBetween val="midCat"/>
      </c:valAx>
      <c:valAx>
        <c:axId val="925715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Distance (m)</a:t>
                </a:r>
                <a:endParaRPr lang="en-US" sz="24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9257201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Angle</a:t>
            </a:r>
            <a:endParaRPr lang="en-US" sz="1800" dirty="0">
              <a:latin typeface="David" panose="020E0502060401010101" pitchFamily="34" charset="-79"/>
              <a:cs typeface="David" panose="020E0502060401010101" pitchFamily="34" charset="-79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angle[deg]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Sheet2!$A$2:$A$107</c:f>
              <c:numCache>
                <c:formatCode>General</c:formatCode>
                <c:ptCount val="10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</c:numCache>
            </c:numRef>
          </c:xVal>
          <c:yVal>
            <c:numRef>
              <c:f>Sheet2!$B$2:$B$107</c:f>
              <c:numCache>
                <c:formatCode>General</c:formatCode>
                <c:ptCount val="106"/>
                <c:pt idx="0">
                  <c:v>289.078125</c:v>
                </c:pt>
                <c:pt idx="1">
                  <c:v>285.046875</c:v>
                </c:pt>
                <c:pt idx="2">
                  <c:v>281.28125</c:v>
                </c:pt>
                <c:pt idx="3">
                  <c:v>281.46875</c:v>
                </c:pt>
                <c:pt idx="4">
                  <c:v>282.765625</c:v>
                </c:pt>
                <c:pt idx="5">
                  <c:v>284.328125</c:v>
                </c:pt>
                <c:pt idx="6">
                  <c:v>288.1875</c:v>
                </c:pt>
                <c:pt idx="7">
                  <c:v>297.390625</c:v>
                </c:pt>
                <c:pt idx="8">
                  <c:v>308.421875</c:v>
                </c:pt>
                <c:pt idx="9">
                  <c:v>323.140625</c:v>
                </c:pt>
                <c:pt idx="10">
                  <c:v>328.03125</c:v>
                </c:pt>
                <c:pt idx="11">
                  <c:v>332.328125</c:v>
                </c:pt>
                <c:pt idx="12">
                  <c:v>329.859375</c:v>
                </c:pt>
                <c:pt idx="13">
                  <c:v>331.265625</c:v>
                </c:pt>
                <c:pt idx="14">
                  <c:v>333.453125</c:v>
                </c:pt>
                <c:pt idx="15">
                  <c:v>335.90625</c:v>
                </c:pt>
                <c:pt idx="16">
                  <c:v>341.984375</c:v>
                </c:pt>
                <c:pt idx="17">
                  <c:v>348.203125</c:v>
                </c:pt>
                <c:pt idx="18">
                  <c:v>356.375</c:v>
                </c:pt>
                <c:pt idx="19">
                  <c:v>1.140625</c:v>
                </c:pt>
                <c:pt idx="20">
                  <c:v>360.234375</c:v>
                </c:pt>
                <c:pt idx="21">
                  <c:v>5.21875</c:v>
                </c:pt>
                <c:pt idx="22">
                  <c:v>4.640625</c:v>
                </c:pt>
                <c:pt idx="23">
                  <c:v>13.921875</c:v>
                </c:pt>
                <c:pt idx="24">
                  <c:v>21.75</c:v>
                </c:pt>
                <c:pt idx="25">
                  <c:v>28.015625</c:v>
                </c:pt>
                <c:pt idx="26">
                  <c:v>30.25</c:v>
                </c:pt>
                <c:pt idx="27">
                  <c:v>31.125</c:v>
                </c:pt>
                <c:pt idx="28">
                  <c:v>34.03125</c:v>
                </c:pt>
                <c:pt idx="29">
                  <c:v>37.140625</c:v>
                </c:pt>
                <c:pt idx="30">
                  <c:v>44.0625</c:v>
                </c:pt>
                <c:pt idx="31">
                  <c:v>53.84375</c:v>
                </c:pt>
                <c:pt idx="32">
                  <c:v>60.09375</c:v>
                </c:pt>
                <c:pt idx="33">
                  <c:v>65.484375</c:v>
                </c:pt>
                <c:pt idx="34">
                  <c:v>66.296875</c:v>
                </c:pt>
                <c:pt idx="35">
                  <c:v>66.265625</c:v>
                </c:pt>
                <c:pt idx="36">
                  <c:v>65.375</c:v>
                </c:pt>
                <c:pt idx="37">
                  <c:v>64.671875</c:v>
                </c:pt>
                <c:pt idx="38">
                  <c:v>60.875</c:v>
                </c:pt>
                <c:pt idx="39">
                  <c:v>61.953125</c:v>
                </c:pt>
                <c:pt idx="40">
                  <c:v>63.234375</c:v>
                </c:pt>
                <c:pt idx="41">
                  <c:v>68.859375</c:v>
                </c:pt>
                <c:pt idx="42">
                  <c:v>67.859375</c:v>
                </c:pt>
                <c:pt idx="43">
                  <c:v>64.75</c:v>
                </c:pt>
                <c:pt idx="44">
                  <c:v>61.40625</c:v>
                </c:pt>
                <c:pt idx="45">
                  <c:v>62.625</c:v>
                </c:pt>
                <c:pt idx="46">
                  <c:v>113.09375</c:v>
                </c:pt>
                <c:pt idx="47">
                  <c:v>110.0625</c:v>
                </c:pt>
                <c:pt idx="48">
                  <c:v>111.796875</c:v>
                </c:pt>
                <c:pt idx="49">
                  <c:v>111.390625</c:v>
                </c:pt>
                <c:pt idx="50">
                  <c:v>113.390625</c:v>
                </c:pt>
                <c:pt idx="51">
                  <c:v>117.6875</c:v>
                </c:pt>
                <c:pt idx="52">
                  <c:v>115.28125</c:v>
                </c:pt>
                <c:pt idx="53">
                  <c:v>113</c:v>
                </c:pt>
                <c:pt idx="54">
                  <c:v>113.828125</c:v>
                </c:pt>
                <c:pt idx="55">
                  <c:v>115.71875</c:v>
                </c:pt>
                <c:pt idx="56">
                  <c:v>119.796875</c:v>
                </c:pt>
                <c:pt idx="57">
                  <c:v>122.0625</c:v>
                </c:pt>
                <c:pt idx="58">
                  <c:v>129.21875</c:v>
                </c:pt>
                <c:pt idx="59">
                  <c:v>135.78125</c:v>
                </c:pt>
                <c:pt idx="60">
                  <c:v>142.765625</c:v>
                </c:pt>
                <c:pt idx="61">
                  <c:v>149.5625</c:v>
                </c:pt>
                <c:pt idx="62">
                  <c:v>149.671875</c:v>
                </c:pt>
                <c:pt idx="63">
                  <c:v>147.828125</c:v>
                </c:pt>
                <c:pt idx="64">
                  <c:v>155.65625</c:v>
                </c:pt>
                <c:pt idx="65">
                  <c:v>161.703125</c:v>
                </c:pt>
                <c:pt idx="66">
                  <c:v>161.40625</c:v>
                </c:pt>
                <c:pt idx="67">
                  <c:v>163.953125</c:v>
                </c:pt>
                <c:pt idx="68">
                  <c:v>161.734375</c:v>
                </c:pt>
                <c:pt idx="69">
                  <c:v>166.90625</c:v>
                </c:pt>
                <c:pt idx="70">
                  <c:v>167.359375</c:v>
                </c:pt>
                <c:pt idx="71">
                  <c:v>169</c:v>
                </c:pt>
                <c:pt idx="72">
                  <c:v>166.0625</c:v>
                </c:pt>
                <c:pt idx="73">
                  <c:v>172.21875</c:v>
                </c:pt>
                <c:pt idx="74">
                  <c:v>171.875</c:v>
                </c:pt>
                <c:pt idx="75">
                  <c:v>172.484375</c:v>
                </c:pt>
                <c:pt idx="76">
                  <c:v>177.734375</c:v>
                </c:pt>
                <c:pt idx="77">
                  <c:v>180.640625</c:v>
                </c:pt>
                <c:pt idx="78">
                  <c:v>177.875</c:v>
                </c:pt>
                <c:pt idx="79">
                  <c:v>177.671875</c:v>
                </c:pt>
                <c:pt idx="80">
                  <c:v>180.84375</c:v>
                </c:pt>
                <c:pt idx="81">
                  <c:v>182.28125</c:v>
                </c:pt>
                <c:pt idx="82">
                  <c:v>185.796875</c:v>
                </c:pt>
                <c:pt idx="83">
                  <c:v>189.078125</c:v>
                </c:pt>
                <c:pt idx="84">
                  <c:v>190.109375</c:v>
                </c:pt>
                <c:pt idx="85">
                  <c:v>193.359375</c:v>
                </c:pt>
                <c:pt idx="86">
                  <c:v>196.53125</c:v>
                </c:pt>
                <c:pt idx="87">
                  <c:v>200.5</c:v>
                </c:pt>
                <c:pt idx="88">
                  <c:v>202.78125</c:v>
                </c:pt>
                <c:pt idx="89">
                  <c:v>205.5625</c:v>
                </c:pt>
                <c:pt idx="90">
                  <c:v>206.109375</c:v>
                </c:pt>
                <c:pt idx="91">
                  <c:v>211.609375</c:v>
                </c:pt>
                <c:pt idx="92">
                  <c:v>212.28125</c:v>
                </c:pt>
                <c:pt idx="93">
                  <c:v>211.5</c:v>
                </c:pt>
                <c:pt idx="94">
                  <c:v>212.453125</c:v>
                </c:pt>
                <c:pt idx="95">
                  <c:v>213.28125</c:v>
                </c:pt>
                <c:pt idx="96">
                  <c:v>211.78125</c:v>
                </c:pt>
                <c:pt idx="97">
                  <c:v>252.265625</c:v>
                </c:pt>
                <c:pt idx="98">
                  <c:v>253.265625</c:v>
                </c:pt>
                <c:pt idx="99">
                  <c:v>258.84375</c:v>
                </c:pt>
                <c:pt idx="100">
                  <c:v>259.75</c:v>
                </c:pt>
                <c:pt idx="101">
                  <c:v>258.453125</c:v>
                </c:pt>
                <c:pt idx="102">
                  <c:v>259.625</c:v>
                </c:pt>
                <c:pt idx="103">
                  <c:v>262.03125</c:v>
                </c:pt>
                <c:pt idx="104">
                  <c:v>262.390625</c:v>
                </c:pt>
                <c:pt idx="105">
                  <c:v>266.1875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D21-46A3-A67B-CFBA9F79C0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0232575"/>
        <c:axId val="760234015"/>
      </c:scatterChart>
      <c:valAx>
        <c:axId val="7602325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Measurement</a:t>
                </a:r>
                <a:r>
                  <a:rPr lang="en-US" sz="2400" baseline="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num</a:t>
                </a:r>
                <a:endParaRPr lang="en-US" sz="24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60234015"/>
        <c:crosses val="autoZero"/>
        <c:crossBetween val="midCat"/>
      </c:valAx>
      <c:valAx>
        <c:axId val="760234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Angle</a:t>
                </a:r>
                <a:r>
                  <a:rPr lang="en-US" sz="1800" baseline="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(deg)</a:t>
                </a:r>
                <a:endParaRPr lang="en-US" sz="18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602325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Distance (under 150 mm)</a:t>
            </a:r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Distance [mm]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Sheet2!$A$2:$A$107</c:f>
              <c:numCache>
                <c:formatCode>General</c:formatCode>
                <c:ptCount val="10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</c:numCache>
            </c:numRef>
          </c:xVal>
          <c:yVal>
            <c:numRef>
              <c:f>Sheet2!$C$2:$C$107</c:f>
              <c:numCache>
                <c:formatCode>General</c:formatCode>
                <c:ptCount val="106"/>
                <c:pt idx="0">
                  <c:v>146.5</c:v>
                </c:pt>
                <c:pt idx="1">
                  <c:v>147.75</c:v>
                </c:pt>
                <c:pt idx="2">
                  <c:v>149.75</c:v>
                </c:pt>
                <c:pt idx="3">
                  <c:v>149.25</c:v>
                </c:pt>
                <c:pt idx="4">
                  <c:v>148.5</c:v>
                </c:pt>
                <c:pt idx="5">
                  <c:v>148.25</c:v>
                </c:pt>
                <c:pt idx="6">
                  <c:v>147</c:v>
                </c:pt>
                <c:pt idx="7">
                  <c:v>144.5</c:v>
                </c:pt>
                <c:pt idx="8">
                  <c:v>146.5</c:v>
                </c:pt>
                <c:pt idx="9">
                  <c:v>146.75</c:v>
                </c:pt>
                <c:pt idx="10">
                  <c:v>147.5</c:v>
                </c:pt>
                <c:pt idx="11">
                  <c:v>144</c:v>
                </c:pt>
                <c:pt idx="12">
                  <c:v>143</c:v>
                </c:pt>
                <c:pt idx="13">
                  <c:v>141.25</c:v>
                </c:pt>
                <c:pt idx="14">
                  <c:v>141.75</c:v>
                </c:pt>
                <c:pt idx="15">
                  <c:v>144.5</c:v>
                </c:pt>
                <c:pt idx="16">
                  <c:v>146.5</c:v>
                </c:pt>
                <c:pt idx="17">
                  <c:v>146.5</c:v>
                </c:pt>
                <c:pt idx="18">
                  <c:v>143.25</c:v>
                </c:pt>
                <c:pt idx="19">
                  <c:v>140</c:v>
                </c:pt>
                <c:pt idx="20">
                  <c:v>143.75</c:v>
                </c:pt>
                <c:pt idx="21">
                  <c:v>141.75</c:v>
                </c:pt>
                <c:pt idx="22">
                  <c:v>148.25</c:v>
                </c:pt>
                <c:pt idx="23">
                  <c:v>146.75</c:v>
                </c:pt>
                <c:pt idx="24">
                  <c:v>145.75</c:v>
                </c:pt>
                <c:pt idx="25">
                  <c:v>147.25</c:v>
                </c:pt>
                <c:pt idx="26">
                  <c:v>148</c:v>
                </c:pt>
                <c:pt idx="27">
                  <c:v>148.5</c:v>
                </c:pt>
                <c:pt idx="28">
                  <c:v>148</c:v>
                </c:pt>
                <c:pt idx="29">
                  <c:v>148.5</c:v>
                </c:pt>
                <c:pt idx="30">
                  <c:v>148</c:v>
                </c:pt>
                <c:pt idx="31">
                  <c:v>148.25</c:v>
                </c:pt>
                <c:pt idx="32">
                  <c:v>149</c:v>
                </c:pt>
                <c:pt idx="33">
                  <c:v>145.5</c:v>
                </c:pt>
                <c:pt idx="34">
                  <c:v>143.5</c:v>
                </c:pt>
                <c:pt idx="35">
                  <c:v>143.5</c:v>
                </c:pt>
                <c:pt idx="36">
                  <c:v>145.25</c:v>
                </c:pt>
                <c:pt idx="37">
                  <c:v>143.5</c:v>
                </c:pt>
                <c:pt idx="38">
                  <c:v>146</c:v>
                </c:pt>
                <c:pt idx="39">
                  <c:v>145.25</c:v>
                </c:pt>
                <c:pt idx="40">
                  <c:v>145.5</c:v>
                </c:pt>
                <c:pt idx="41">
                  <c:v>141.5</c:v>
                </c:pt>
                <c:pt idx="42">
                  <c:v>145</c:v>
                </c:pt>
                <c:pt idx="43">
                  <c:v>145.5</c:v>
                </c:pt>
                <c:pt idx="44">
                  <c:v>143.25</c:v>
                </c:pt>
                <c:pt idx="45">
                  <c:v>140.75</c:v>
                </c:pt>
                <c:pt idx="46">
                  <c:v>139.75</c:v>
                </c:pt>
                <c:pt idx="47">
                  <c:v>142.75</c:v>
                </c:pt>
                <c:pt idx="48">
                  <c:v>147</c:v>
                </c:pt>
                <c:pt idx="49">
                  <c:v>148.5</c:v>
                </c:pt>
                <c:pt idx="50">
                  <c:v>149.75</c:v>
                </c:pt>
                <c:pt idx="51">
                  <c:v>146.5</c:v>
                </c:pt>
                <c:pt idx="52">
                  <c:v>148.75</c:v>
                </c:pt>
                <c:pt idx="53">
                  <c:v>149.75</c:v>
                </c:pt>
                <c:pt idx="54">
                  <c:v>149.25</c:v>
                </c:pt>
                <c:pt idx="55">
                  <c:v>148</c:v>
                </c:pt>
                <c:pt idx="56">
                  <c:v>147.5</c:v>
                </c:pt>
                <c:pt idx="57">
                  <c:v>148.25</c:v>
                </c:pt>
                <c:pt idx="58">
                  <c:v>149.5</c:v>
                </c:pt>
                <c:pt idx="59">
                  <c:v>149.75</c:v>
                </c:pt>
                <c:pt idx="60">
                  <c:v>149.75</c:v>
                </c:pt>
                <c:pt idx="61">
                  <c:v>149</c:v>
                </c:pt>
                <c:pt idx="62">
                  <c:v>149.75</c:v>
                </c:pt>
                <c:pt idx="63">
                  <c:v>149.75</c:v>
                </c:pt>
                <c:pt idx="64">
                  <c:v>148</c:v>
                </c:pt>
                <c:pt idx="65">
                  <c:v>147</c:v>
                </c:pt>
                <c:pt idx="66">
                  <c:v>148</c:v>
                </c:pt>
                <c:pt idx="67">
                  <c:v>147</c:v>
                </c:pt>
                <c:pt idx="68">
                  <c:v>148.5</c:v>
                </c:pt>
                <c:pt idx="69">
                  <c:v>146</c:v>
                </c:pt>
                <c:pt idx="70">
                  <c:v>142</c:v>
                </c:pt>
                <c:pt idx="71">
                  <c:v>141</c:v>
                </c:pt>
                <c:pt idx="72">
                  <c:v>142.5</c:v>
                </c:pt>
                <c:pt idx="73">
                  <c:v>140.5</c:v>
                </c:pt>
                <c:pt idx="74">
                  <c:v>140.5</c:v>
                </c:pt>
                <c:pt idx="75">
                  <c:v>147.75</c:v>
                </c:pt>
                <c:pt idx="76">
                  <c:v>144.75</c:v>
                </c:pt>
                <c:pt idx="77">
                  <c:v>143</c:v>
                </c:pt>
                <c:pt idx="78">
                  <c:v>146</c:v>
                </c:pt>
                <c:pt idx="79">
                  <c:v>147</c:v>
                </c:pt>
                <c:pt idx="80">
                  <c:v>146</c:v>
                </c:pt>
                <c:pt idx="81">
                  <c:v>148.25</c:v>
                </c:pt>
                <c:pt idx="82">
                  <c:v>145.25</c:v>
                </c:pt>
                <c:pt idx="83">
                  <c:v>142.5</c:v>
                </c:pt>
                <c:pt idx="84">
                  <c:v>143.75</c:v>
                </c:pt>
                <c:pt idx="85">
                  <c:v>142.5</c:v>
                </c:pt>
                <c:pt idx="86">
                  <c:v>142.5</c:v>
                </c:pt>
                <c:pt idx="87">
                  <c:v>141.5</c:v>
                </c:pt>
                <c:pt idx="88">
                  <c:v>140.25</c:v>
                </c:pt>
                <c:pt idx="89">
                  <c:v>140</c:v>
                </c:pt>
                <c:pt idx="90">
                  <c:v>139.5</c:v>
                </c:pt>
                <c:pt idx="91">
                  <c:v>139.75</c:v>
                </c:pt>
                <c:pt idx="92">
                  <c:v>141</c:v>
                </c:pt>
                <c:pt idx="93">
                  <c:v>141</c:v>
                </c:pt>
                <c:pt idx="94">
                  <c:v>141</c:v>
                </c:pt>
                <c:pt idx="95">
                  <c:v>139.5</c:v>
                </c:pt>
                <c:pt idx="96">
                  <c:v>139.75</c:v>
                </c:pt>
                <c:pt idx="97">
                  <c:v>143.75</c:v>
                </c:pt>
                <c:pt idx="98">
                  <c:v>149.25</c:v>
                </c:pt>
                <c:pt idx="99">
                  <c:v>141.75</c:v>
                </c:pt>
                <c:pt idx="100">
                  <c:v>144.25</c:v>
                </c:pt>
                <c:pt idx="101">
                  <c:v>146.5</c:v>
                </c:pt>
                <c:pt idx="102">
                  <c:v>146</c:v>
                </c:pt>
                <c:pt idx="103">
                  <c:v>147</c:v>
                </c:pt>
                <c:pt idx="104">
                  <c:v>148.5</c:v>
                </c:pt>
                <c:pt idx="105">
                  <c:v>146.75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211-409F-AB86-CF0B64B16D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7383503"/>
        <c:axId val="1137379183"/>
      </c:scatterChart>
      <c:valAx>
        <c:axId val="11373835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Measurement num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137379183"/>
        <c:crosses val="autoZero"/>
        <c:crossBetween val="midCat"/>
      </c:valAx>
      <c:valAx>
        <c:axId val="1137379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 rtl="1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Distance 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rtl="1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1373835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124164"/>
            <a:ext cx="30599777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3235822"/>
            <a:ext cx="26999804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136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23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341665"/>
            <a:ext cx="7762444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341665"/>
            <a:ext cx="22837334" cy="213558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886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864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282501"/>
            <a:ext cx="31049774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6864157"/>
            <a:ext cx="31049774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/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75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656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86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341671"/>
            <a:ext cx="31049774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177496"/>
            <a:ext cx="15229574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204991"/>
            <a:ext cx="15229574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177496"/>
            <a:ext cx="15304578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204991"/>
            <a:ext cx="15304578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567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775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560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628335"/>
            <a:ext cx="18224867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04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628335"/>
            <a:ext cx="18224867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15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341671"/>
            <a:ext cx="31049774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6708326"/>
            <a:ext cx="31049774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2114-2DE2-4DBD-88F5-EC34E326FC88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3356649"/>
            <a:ext cx="1214991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006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hyperlink" Target="https://github.com/ShaharHanno/TAU-RP-Sensing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hart" Target="../charts/chart3.xml"/><Relationship Id="rId5" Type="http://schemas.openxmlformats.org/officeDocument/2006/relationships/image" Target="../media/image3.png"/><Relationship Id="rId10" Type="http://schemas.openxmlformats.org/officeDocument/2006/relationships/chart" Target="../charts/chart2.xml"/><Relationship Id="rId4" Type="http://schemas.openxmlformats.org/officeDocument/2006/relationships/image" Target="../media/image2.png"/><Relationship Id="rId9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79071"/>
              </p:ext>
            </p:extLst>
          </p:nvPr>
        </p:nvGraphicFramePr>
        <p:xfrm>
          <a:off x="384740" y="3698810"/>
          <a:ext cx="35185420" cy="21518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746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4194">
                  <a:extLst>
                    <a:ext uri="{9D8B030D-6E8A-4147-A177-3AD203B41FA5}">
                      <a16:colId xmlns:a16="http://schemas.microsoft.com/office/drawing/2014/main" val="4117049268"/>
                    </a:ext>
                  </a:extLst>
                </a:gridCol>
              </a:tblGrid>
              <a:tr h="20868070"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Introduction</a:t>
                      </a:r>
                    </a:p>
                    <a:p>
                      <a:pPr marL="0" marR="0" lvl="0" indent="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This final project endeavors to construct a versatile infrastructure based on Raspberry Pi, fit specifically for future endeavors in the field of physiotherapy.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infrastructure primarily comprises a Raspberry Pi directly connected to sensors, alongside an Arduino infrastructure integrated with complementary sensors.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This configuration allows the infrastructure to operate independently, making it readily usable.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project encompasses comprehensive instructional documents, detailing the sensor options considered, along with an installation guide covering all sensors, and a compilation of tests conducted for each sensor variant.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Motivation/Objectives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u="sng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Enhanced User Experience</a:t>
                      </a:r>
                      <a:r>
                        <a:rPr lang="en-US" sz="3400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: Utilizing Raspberry Pi, creation of an intuitive environment that translates sensor inputs into tailored outputs, aligning seamlessly with user preferences.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u="sng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Documentation</a:t>
                      </a:r>
                      <a:r>
                        <a:rPr lang="en-US" sz="3400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: Detailed guides enhance accessibility, supporting future infrastructure enhancements.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u="sng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Research &amp; Optimization:</a:t>
                      </a:r>
                      <a:r>
                        <a:rPr lang="en-US" sz="3400" u="none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 </a:t>
                      </a:r>
                      <a:r>
                        <a:rPr lang="en-US" sz="3400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Extensive analysis ensured the selection of compatible sensor types, optimizing functionality.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u="sng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Collaborative Synergy</a:t>
                      </a:r>
                      <a:r>
                        <a:rPr lang="en-US" sz="3400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: Partnership with an Arduino M5Stack team enriches project scope and capabilities.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Methods/Implementation</a:t>
                      </a:r>
                    </a:p>
                    <a:p>
                      <a:pPr marL="0" marR="0" lvl="0" indent="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baseline="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Results</a:t>
                      </a:r>
                      <a:endParaRPr lang="en-US" sz="34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Identifying distances </a:t>
                      </a: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from the center of the frame: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Samples every second and prints the results on the screen.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LIDAR</a:t>
                      </a: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: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Alerting</a:t>
                      </a: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when the presence of an object is close to the sensor from a certain distance </a:t>
                      </a:r>
                      <a:r>
                        <a:rPr lang="en-US" sz="3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(360-degree scan). Sample only when object is closer then 150 mm</a:t>
                      </a:r>
                      <a:endParaRPr lang="en-US" sz="2800" b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Connection of Raspberry PI and Arduino </a:t>
                      </a: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: a scan of the device is performed, and a connection is made in </a:t>
                      </a:r>
                      <a:r>
                        <a:rPr lang="en-US" sz="34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WIFI configuration</a:t>
                      </a: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.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Conclusions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We selected and integrated sensors compatible with the Raspberry Pi, including </a:t>
                      </a:r>
                      <a:r>
                        <a:rPr lang="en-US" sz="3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camera</a:t>
                      </a: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, </a:t>
                      </a:r>
                      <a:r>
                        <a:rPr lang="en-US" sz="3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LIDAR</a:t>
                      </a: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, and </a:t>
                      </a:r>
                      <a:r>
                        <a:rPr lang="en-US" sz="3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OLED</a:t>
                      </a: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</a:t>
                      </a:r>
                      <a:r>
                        <a:rPr lang="en-US" sz="3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screen</a:t>
                      </a: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. Testing showcased functionalities such as Real-sense software for the camera and scanning configuration for the LIDAR sensor. 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Integration with Arduino via WIFI was successful. Future recommendations include exploring sensor integration, advanced testing, and enhancing physical configuration for seamless use in upcoming projects.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Documentation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Component definition document </a:t>
                      </a: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- shows all the alternative components that we could use in this project and information about them.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Sensor installation document </a:t>
                      </a: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- a document that includes detailed installation guides for all the sensors in the project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Git: </a:t>
                      </a:r>
                      <a:r>
                        <a:rPr lang="en-US" sz="34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  <a:hlinkClick r:id="rId2"/>
                        </a:rPr>
                        <a:t>https://github.com/ShaharHanno/TAU-RP-Sensing/</a:t>
                      </a:r>
                      <a:r>
                        <a:rPr lang="en-US" sz="34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267328" y="776420"/>
            <a:ext cx="16737952" cy="30162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b="1" dirty="0">
                <a:cs typeface="Open Sans Hebrew" panose="00000500000000000000" pitchFamily="2" charset="-79"/>
              </a:rPr>
              <a:t>Sensing System for Advanced Algorithms</a:t>
            </a: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Project Number</a:t>
            </a:r>
            <a:r>
              <a:rPr lang="he-IL" sz="4400" dirty="0">
                <a:cs typeface="Open Sans Hebrew" panose="00000500000000000000" pitchFamily="2" charset="-79"/>
              </a:rPr>
              <a:t>:</a:t>
            </a:r>
            <a:r>
              <a:rPr lang="en-US" sz="4400" dirty="0">
                <a:cs typeface="Open Sans Hebrew" panose="00000500000000000000" pitchFamily="2" charset="-79"/>
              </a:rPr>
              <a:t> 22-1-1-2667</a:t>
            </a: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Names</a:t>
            </a:r>
            <a:r>
              <a:rPr lang="en-US" sz="4400" dirty="0">
                <a:cs typeface="Open Sans Hebrew" panose="00000500000000000000" pitchFamily="2" charset="-79"/>
              </a:rPr>
              <a:t>: </a:t>
            </a:r>
            <a:r>
              <a:rPr lang="en-US" sz="4800" dirty="0">
                <a:cs typeface="Open Sans Hebrew" panose="00000500000000000000" pitchFamily="2" charset="-79"/>
              </a:rPr>
              <a:t>Shahar Hannover and Tal Ariely</a:t>
            </a:r>
            <a:endParaRPr lang="he-IL" sz="4400" dirty="0">
              <a:cs typeface="Open Sans Hebrew" panose="00000500000000000000" pitchFamily="2" charset="-79"/>
            </a:endParaRP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Advisor</a:t>
            </a:r>
            <a:r>
              <a:rPr lang="he-IL" sz="4400" dirty="0">
                <a:cs typeface="Open Sans Hebrew" panose="00000500000000000000" pitchFamily="2" charset="-79"/>
              </a:rPr>
              <a:t>:</a:t>
            </a:r>
            <a:r>
              <a:rPr lang="en-US" sz="4400" dirty="0">
                <a:cs typeface="Open Sans Hebrew" panose="00000500000000000000" pitchFamily="2" charset="-79"/>
              </a:rPr>
              <a:t> </a:t>
            </a:r>
            <a:r>
              <a:rPr lang="en-US" sz="4400" b="0" i="0" dirty="0">
                <a:solidFill>
                  <a:srgbClr val="202124"/>
                </a:solidFill>
                <a:effectLst/>
                <a:latin typeface="Google Sans"/>
              </a:rPr>
              <a:t>Simcha Leibovitz</a:t>
            </a:r>
            <a:endParaRPr lang="he-IL" sz="4400" dirty="0">
              <a:cs typeface="Open Sans Hebrew" panose="00000500000000000000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9" y="852247"/>
            <a:ext cx="12489813" cy="284656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D42801F-FD3D-AFD5-E9AB-90A0CB88FF15}"/>
              </a:ext>
            </a:extLst>
          </p:cNvPr>
          <p:cNvGrpSpPr/>
          <p:nvPr/>
        </p:nvGrpSpPr>
        <p:grpSpPr>
          <a:xfrm>
            <a:off x="29082735" y="11807548"/>
            <a:ext cx="6798376" cy="3229697"/>
            <a:chOff x="24936153" y="10500476"/>
            <a:chExt cx="3457670" cy="135384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B609742-C13A-5031-9EAE-3CD5075615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7" t="14635" r="12355" b="12886"/>
            <a:stretch/>
          </p:blipFill>
          <p:spPr bwMode="auto">
            <a:xfrm>
              <a:off x="24936153" y="10500476"/>
              <a:ext cx="1694861" cy="135384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" name="Picture 23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9FE4450F-7418-6748-8558-D86AD2CF92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55" t="13961" r="9967" b="12729"/>
            <a:stretch/>
          </p:blipFill>
          <p:spPr>
            <a:xfrm>
              <a:off x="26698962" y="10500476"/>
              <a:ext cx="1694861" cy="1315563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9536601-6476-3C75-4681-2861F5A3F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0207" y="10914800"/>
            <a:ext cx="9923664" cy="469301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7716A5F-DBD3-EAA0-E155-3B4FA314F679}"/>
              </a:ext>
            </a:extLst>
          </p:cNvPr>
          <p:cNvGrpSpPr/>
          <p:nvPr/>
        </p:nvGrpSpPr>
        <p:grpSpPr>
          <a:xfrm>
            <a:off x="667463" y="21761085"/>
            <a:ext cx="11029152" cy="3351130"/>
            <a:chOff x="9001125" y="10485611"/>
            <a:chExt cx="5972175" cy="586314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D08F8F-1BF3-0190-59D4-1CB2E338D40E}"/>
                </a:ext>
              </a:extLst>
            </p:cNvPr>
            <p:cNvSpPr txBox="1"/>
            <p:nvPr/>
          </p:nvSpPr>
          <p:spPr>
            <a:xfrm>
              <a:off x="9001125" y="10485611"/>
              <a:ext cx="3267075" cy="5863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25199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400" u="sng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The system components are:</a:t>
              </a:r>
            </a:p>
            <a:p>
              <a:pPr marL="342900" marR="0" lvl="0" indent="-342900" algn="just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Symbol" panose="05050102010706020507" pitchFamily="18" charset="2"/>
                <a:buChar char=""/>
              </a:pPr>
              <a:r>
                <a:rPr lang="en-US" sz="34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Raspberry PI 4 Model B</a:t>
              </a:r>
              <a:endParaRPr lang="he-IL" sz="3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Open Sans Hebrew" panose="00000500000000000000" pitchFamily="2" charset="-79"/>
              </a:endParaRPr>
            </a:p>
            <a:p>
              <a:pPr marL="342900" indent="-342900" algn="just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Symbol" panose="05050102010706020507" pitchFamily="18" charset="2"/>
                <a:buChar char=""/>
              </a:pPr>
              <a:r>
                <a:rPr lang="en-US" sz="34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Intel RealSense D435 camera</a:t>
              </a:r>
              <a:endParaRPr lang="he-IL" sz="3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Open Sans Hebrew" panose="00000500000000000000" pitchFamily="2" charset="-79"/>
              </a:endParaRPr>
            </a:p>
            <a:p>
              <a:pPr marL="342900" indent="-342900" algn="just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Symbol" panose="05050102010706020507" pitchFamily="18" charset="2"/>
                <a:buChar char=""/>
              </a:pPr>
              <a:r>
                <a:rPr lang="en-US" sz="3400" kern="1200" baseline="0" dirty="0" err="1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Rplidar</a:t>
              </a:r>
              <a:r>
                <a:rPr lang="en-US" sz="34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: LIDAR Sensor</a:t>
              </a:r>
            </a:p>
            <a:p>
              <a:pPr marL="342900" indent="-342900" algn="just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Symbol" panose="05050102010706020507" pitchFamily="18" charset="2"/>
                <a:buChar char=""/>
              </a:pPr>
              <a:r>
                <a:rPr lang="en-US" sz="34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M5STACK (Arduino)</a:t>
              </a:r>
              <a:endParaRPr lang="he-IL" sz="3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Open Sans Hebrew" panose="00000500000000000000" pitchFamily="2" charset="-79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179E79-DC5A-30EA-7109-246F58911CDA}"/>
                </a:ext>
              </a:extLst>
            </p:cNvPr>
            <p:cNvSpPr txBox="1"/>
            <p:nvPr/>
          </p:nvSpPr>
          <p:spPr>
            <a:xfrm>
              <a:off x="12268200" y="11608996"/>
              <a:ext cx="2705100" cy="47397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just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Symbol" panose="05050102010706020507" pitchFamily="18" charset="2"/>
                <a:buChar char=""/>
              </a:pPr>
              <a:r>
                <a:rPr lang="en-US" sz="34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USB Mouse</a:t>
              </a:r>
            </a:p>
            <a:p>
              <a:pPr marL="342900" indent="-342900" algn="just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Symbol" panose="05050102010706020507" pitchFamily="18" charset="2"/>
                <a:buChar char=""/>
              </a:pPr>
              <a:r>
                <a:rPr lang="en-US" sz="34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USB keyboard</a:t>
              </a:r>
            </a:p>
            <a:p>
              <a:pPr marL="342900" indent="-342900" algn="just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Symbol" panose="05050102010706020507" pitchFamily="18" charset="2"/>
                <a:buChar char=""/>
              </a:pPr>
              <a:r>
                <a:rPr lang="en-US" sz="34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HDMI type Display</a:t>
              </a:r>
              <a:endParaRPr lang="he-IL" sz="3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Open Sans Hebrew" panose="00000500000000000000" pitchFamily="2" charset="-79"/>
              </a:endParaRPr>
            </a:p>
            <a:p>
              <a:pPr marL="342900" indent="-342900" algn="just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Symbol" panose="05050102010706020507" pitchFamily="18" charset="2"/>
                <a:buChar char=""/>
              </a:pPr>
              <a:r>
                <a:rPr lang="en-US" sz="34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0.91 inch OLED Display</a:t>
              </a:r>
              <a:endParaRPr lang="en-US" sz="3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Open Sans Hebrew" panose="00000500000000000000" pitchFamily="2" charset="-79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6295C07-B18B-E9CA-C9E4-16F35AEC4E46}"/>
              </a:ext>
            </a:extLst>
          </p:cNvPr>
          <p:cNvGrpSpPr/>
          <p:nvPr/>
        </p:nvGrpSpPr>
        <p:grpSpPr>
          <a:xfrm>
            <a:off x="12314459" y="8469191"/>
            <a:ext cx="10593797" cy="3867458"/>
            <a:chOff x="12253436" y="13946422"/>
            <a:chExt cx="10593797" cy="386745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7BD9473-510F-736E-8BFC-1A0138E113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87" t="28142" r="37274" b="29442"/>
            <a:stretch/>
          </p:blipFill>
          <p:spPr bwMode="auto">
            <a:xfrm>
              <a:off x="18264389" y="13946422"/>
              <a:ext cx="4582844" cy="376288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D3FE9D-E651-96C9-E555-A97EC5128340}"/>
                </a:ext>
              </a:extLst>
            </p:cNvPr>
            <p:cNvSpPr txBox="1"/>
            <p:nvPr/>
          </p:nvSpPr>
          <p:spPr>
            <a:xfrm>
              <a:off x="12253436" y="14059006"/>
              <a:ext cx="5558886" cy="37548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just" defTabSz="25199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3400" u="sng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Alert on the screen </a:t>
              </a:r>
              <a:r>
                <a:rPr lang="en-US" sz="34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when a close object is detected from a predefined distance.</a:t>
              </a:r>
            </a:p>
            <a:p>
              <a:pPr marR="0" lvl="0" algn="just" defTabSz="25199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sz="3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Open Sans Hebrew" panose="00000500000000000000" pitchFamily="2" charset="-79"/>
              </a:endParaRPr>
            </a:p>
            <a:p>
              <a:pPr marR="0" lvl="0" algn="just" defTabSz="25199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3400" dirty="0">
                  <a:cs typeface="Open Sans Hebrew" panose="00000500000000000000" pitchFamily="2" charset="-79"/>
                </a:rPr>
                <a:t>T</a:t>
              </a:r>
              <a:r>
                <a:rPr lang="en-US" sz="34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he system warns about the presence of the object since it is less than 0.75 meters away.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AEF7402-3478-3AF4-D63A-752E4E524A28}"/>
              </a:ext>
            </a:extLst>
          </p:cNvPr>
          <p:cNvGrpSpPr/>
          <p:nvPr/>
        </p:nvGrpSpPr>
        <p:grpSpPr>
          <a:xfrm>
            <a:off x="12252128" y="4454114"/>
            <a:ext cx="10656128" cy="3947034"/>
            <a:chOff x="12191104" y="9629266"/>
            <a:chExt cx="10656128" cy="3947034"/>
          </a:xfrm>
        </p:grpSpPr>
        <p:pic>
          <p:nvPicPr>
            <p:cNvPr id="10" name="Picture 9" descr="A computer screen shot of a computer screen&#10;&#10;Description automatically generated">
              <a:extLst>
                <a:ext uri="{FF2B5EF4-FFF2-40B4-BE49-F238E27FC236}">
                  <a16:creationId xmlns:a16="http://schemas.microsoft.com/office/drawing/2014/main" id="{85A3D387-1B25-06F3-6CEF-3042E37451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74" t="50028" r="31261" b="7585"/>
            <a:stretch/>
          </p:blipFill>
          <p:spPr bwMode="auto">
            <a:xfrm>
              <a:off x="18264388" y="9629266"/>
              <a:ext cx="4582844" cy="3947034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1B50825-8DFC-DB06-39DC-9724CC71C5C8}"/>
                </a:ext>
              </a:extLst>
            </p:cNvPr>
            <p:cNvSpPr txBox="1"/>
            <p:nvPr/>
          </p:nvSpPr>
          <p:spPr>
            <a:xfrm>
              <a:off x="12191104" y="9667865"/>
              <a:ext cx="6033491" cy="1661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2519995">
                <a:defRPr/>
              </a:pPr>
              <a:r>
                <a:rPr lang="en-US" sz="3400" b="1" u="sng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Camera:</a:t>
              </a:r>
              <a:endParaRPr lang="en-US" sz="34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Open Sans Hebrew" panose="00000500000000000000" pitchFamily="2" charset="-79"/>
              </a:endParaRPr>
            </a:p>
            <a:p>
              <a:pPr marL="0" marR="0" lvl="0" indent="0" algn="l" defTabSz="25199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3400" u="sng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Displaying the distance </a:t>
              </a:r>
              <a:r>
                <a:rPr lang="en-US" sz="34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marked on the screen using the mouse.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449C817-E5FD-0FE9-E20C-ABB6854238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93196" y="10921782"/>
              <a:ext cx="3690254" cy="114384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E2208A-5CB3-7D10-0D11-E89641A6E17D}"/>
                </a:ext>
              </a:extLst>
            </p:cNvPr>
            <p:cNvSpPr txBox="1"/>
            <p:nvPr/>
          </p:nvSpPr>
          <p:spPr>
            <a:xfrm>
              <a:off x="13407767" y="11785500"/>
              <a:ext cx="3239892" cy="11387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25199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34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Required point and its distance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2FFD9E-780B-385C-9B93-5B62F9C34F38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14753184" y="15910024"/>
            <a:ext cx="1208690" cy="804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520F1D-E9B4-1F60-E387-38E3D6935406}"/>
              </a:ext>
            </a:extLst>
          </p:cNvPr>
          <p:cNvCxnSpPr>
            <a:cxnSpLocks/>
            <a:stCxn id="56" idx="6"/>
            <a:endCxn id="53" idx="1"/>
          </p:cNvCxnSpPr>
          <p:nvPr/>
        </p:nvCxnSpPr>
        <p:spPr>
          <a:xfrm>
            <a:off x="19477584" y="15910024"/>
            <a:ext cx="2682029" cy="804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651C294-F9BD-5C63-EF76-000E22765F43}"/>
              </a:ext>
            </a:extLst>
          </p:cNvPr>
          <p:cNvGrpSpPr/>
          <p:nvPr/>
        </p:nvGrpSpPr>
        <p:grpSpPr>
          <a:xfrm>
            <a:off x="12355766" y="13730240"/>
            <a:ext cx="10711321" cy="8237324"/>
            <a:chOff x="12682941" y="18874368"/>
            <a:chExt cx="10711321" cy="6395278"/>
          </a:xfrm>
        </p:grpSpPr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BA3140BD-1196-68B7-ECC9-E815F01BCCF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37477529"/>
                </p:ext>
              </p:extLst>
            </p:nvPr>
          </p:nvGraphicFramePr>
          <p:xfrm>
            <a:off x="12682941" y="21344431"/>
            <a:ext cx="10459346" cy="39252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EF4566C-1555-0633-B597-18E9610EF811}"/>
                </a:ext>
              </a:extLst>
            </p:cNvPr>
            <p:cNvGrpSpPr/>
            <p:nvPr/>
          </p:nvGrpSpPr>
          <p:grpSpPr>
            <a:xfrm>
              <a:off x="12842634" y="18874368"/>
              <a:ext cx="10551628" cy="2365487"/>
              <a:chOff x="12577261" y="18202781"/>
              <a:chExt cx="10551628" cy="2365487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4C000B0-B4F0-F4D3-4F5C-98C2390EF250}"/>
                  </a:ext>
                </a:extLst>
              </p:cNvPr>
              <p:cNvGrpSpPr/>
              <p:nvPr/>
            </p:nvGrpSpPr>
            <p:grpSpPr>
              <a:xfrm>
                <a:off x="12577261" y="18202781"/>
                <a:ext cx="4353889" cy="2349835"/>
                <a:chOff x="12577261" y="18202781"/>
                <a:chExt cx="4353889" cy="2349835"/>
              </a:xfrm>
            </p:grpSpPr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45761ED7-52FD-EC21-2CC9-F21EB3CF981A}"/>
                    </a:ext>
                  </a:extLst>
                </p:cNvPr>
                <p:cNvSpPr/>
                <p:nvPr/>
              </p:nvSpPr>
              <p:spPr>
                <a:xfrm>
                  <a:off x="16023676" y="19476201"/>
                  <a:ext cx="907474" cy="837833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Object</a:t>
                  </a:r>
                </a:p>
              </p:txBody>
            </p:sp>
            <p:sp>
              <p:nvSpPr>
                <p:cNvPr id="33" name="Rectangle: Beveled 32">
                  <a:extLst>
                    <a:ext uri="{FF2B5EF4-FFF2-40B4-BE49-F238E27FC236}">
                      <a16:creationId xmlns:a16="http://schemas.microsoft.com/office/drawing/2014/main" id="{C5E7F020-67A6-D48F-DBD2-6F594360150E}"/>
                    </a:ext>
                  </a:extLst>
                </p:cNvPr>
                <p:cNvSpPr/>
                <p:nvPr/>
              </p:nvSpPr>
              <p:spPr>
                <a:xfrm>
                  <a:off x="14594681" y="18202781"/>
                  <a:ext cx="1408533" cy="1069723"/>
                </a:xfrm>
                <a:prstGeom prst="bevel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36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1</a:t>
                  </a:r>
                  <a:r>
                    <a:rPr lang="en-US" sz="36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m</a:t>
                  </a:r>
                  <a:endParaRPr lang="he-IL" sz="36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380E75D5-194A-C2D9-2877-21023F1EA96F}"/>
                    </a:ext>
                  </a:extLst>
                </p:cNvPr>
                <p:cNvSpPr/>
                <p:nvPr/>
              </p:nvSpPr>
              <p:spPr>
                <a:xfrm>
                  <a:off x="13778450" y="18613447"/>
                  <a:ext cx="837603" cy="592869"/>
                </a:xfrm>
                <a:custGeom>
                  <a:avLst/>
                  <a:gdLst>
                    <a:gd name="connsiteX0" fmla="*/ 27420 w 436493"/>
                    <a:gd name="connsiteY0" fmla="*/ 344905 h 344905"/>
                    <a:gd name="connsiteX1" fmla="*/ 43462 w 436493"/>
                    <a:gd name="connsiteY1" fmla="*/ 112295 h 344905"/>
                    <a:gd name="connsiteX2" fmla="*/ 436493 w 436493"/>
                    <a:gd name="connsiteY2" fmla="*/ 0 h 344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6493" h="344905">
                      <a:moveTo>
                        <a:pt x="27420" y="344905"/>
                      </a:moveTo>
                      <a:cubicBezTo>
                        <a:pt x="1351" y="257342"/>
                        <a:pt x="-24717" y="169779"/>
                        <a:pt x="43462" y="112295"/>
                      </a:cubicBezTo>
                      <a:cubicBezTo>
                        <a:pt x="111641" y="54811"/>
                        <a:pt x="274067" y="27405"/>
                        <a:pt x="436493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A402C3A5-C43C-292E-508E-D1A97EBF8E40}"/>
                    </a:ext>
                  </a:extLst>
                </p:cNvPr>
                <p:cNvSpPr/>
                <p:nvPr/>
              </p:nvSpPr>
              <p:spPr>
                <a:xfrm>
                  <a:off x="12577261" y="19206316"/>
                  <a:ext cx="2237725" cy="13463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  <a:latin typeface="David" panose="020E0502060401010101" pitchFamily="34" charset="-79"/>
                      <a:cs typeface="David" panose="020E0502060401010101" pitchFamily="34" charset="-79"/>
                    </a:rPr>
                    <a:t>Camera</a:t>
                  </a:r>
                  <a:endParaRPr lang="he-IL" sz="2800" dirty="0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57D2569-C726-EBB5-ED13-7D50B5485F3E}"/>
                  </a:ext>
                </a:extLst>
              </p:cNvPr>
              <p:cNvGrpSpPr/>
              <p:nvPr/>
            </p:nvGrpSpPr>
            <p:grpSpPr>
              <a:xfrm>
                <a:off x="17301661" y="18218433"/>
                <a:ext cx="5827228" cy="2349835"/>
                <a:chOff x="17301661" y="18218433"/>
                <a:chExt cx="5827228" cy="2349835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D21E313-02D1-AE08-208E-4D3E80B4AC7D}"/>
                    </a:ext>
                  </a:extLst>
                </p:cNvPr>
                <p:cNvGrpSpPr/>
                <p:nvPr/>
              </p:nvGrpSpPr>
              <p:grpSpPr>
                <a:xfrm>
                  <a:off x="17301661" y="18218433"/>
                  <a:ext cx="5827228" cy="2349835"/>
                  <a:chOff x="681491" y="2137246"/>
                  <a:chExt cx="5159215" cy="1869963"/>
                </a:xfrm>
              </p:grpSpPr>
              <p:sp>
                <p:nvSpPr>
                  <p:cNvPr id="53" name="Rectangle: Rounded Corners 52">
                    <a:extLst>
                      <a:ext uri="{FF2B5EF4-FFF2-40B4-BE49-F238E27FC236}">
                        <a16:creationId xmlns:a16="http://schemas.microsoft.com/office/drawing/2014/main" id="{84F199D5-BE37-D7BE-D308-09BC3C36436D}"/>
                      </a:ext>
                    </a:extLst>
                  </p:cNvPr>
                  <p:cNvSpPr/>
                  <p:nvPr/>
                </p:nvSpPr>
                <p:spPr>
                  <a:xfrm>
                    <a:off x="5037262" y="3143128"/>
                    <a:ext cx="803444" cy="666735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Object</a:t>
                    </a:r>
                  </a:p>
                </p:txBody>
              </p:sp>
              <p:sp>
                <p:nvSpPr>
                  <p:cNvPr id="54" name="Rectangle: Beveled 53">
                    <a:extLst>
                      <a:ext uri="{FF2B5EF4-FFF2-40B4-BE49-F238E27FC236}">
                        <a16:creationId xmlns:a16="http://schemas.microsoft.com/office/drawing/2014/main" id="{CC137C54-D326-49C2-E16C-66627280F182}"/>
                      </a:ext>
                    </a:extLst>
                  </p:cNvPr>
                  <p:cNvSpPr/>
                  <p:nvPr/>
                </p:nvSpPr>
                <p:spPr>
                  <a:xfrm>
                    <a:off x="2467641" y="2137246"/>
                    <a:ext cx="1247064" cy="851269"/>
                  </a:xfrm>
                  <a:prstGeom prst="bevel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he-IL" sz="3600" dirty="0">
                        <a:latin typeface="David" panose="020E0502060401010101" pitchFamily="34" charset="-79"/>
                        <a:cs typeface="David" panose="020E0502060401010101" pitchFamily="34" charset="-79"/>
                      </a:rPr>
                      <a:t>2</a:t>
                    </a:r>
                    <a:r>
                      <a:rPr lang="en-US" sz="3600" dirty="0">
                        <a:latin typeface="David" panose="020E0502060401010101" pitchFamily="34" charset="-79"/>
                        <a:cs typeface="David" panose="020E0502060401010101" pitchFamily="34" charset="-79"/>
                      </a:rPr>
                      <a:t>m</a:t>
                    </a:r>
                    <a:endParaRPr lang="he-IL" sz="3600" dirty="0">
                      <a:latin typeface="David" panose="020E0502060401010101" pitchFamily="34" charset="-79"/>
                      <a:cs typeface="David" panose="020E0502060401010101" pitchFamily="34" charset="-79"/>
                    </a:endParaRPr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69572E6D-357C-A75C-AED5-67526D095D54}"/>
                      </a:ext>
                    </a:extLst>
                  </p:cNvPr>
                  <p:cNvSpPr/>
                  <p:nvPr/>
                </p:nvSpPr>
                <p:spPr>
                  <a:xfrm>
                    <a:off x="1744980" y="2464048"/>
                    <a:ext cx="741583" cy="471796"/>
                  </a:xfrm>
                  <a:custGeom>
                    <a:avLst/>
                    <a:gdLst>
                      <a:gd name="connsiteX0" fmla="*/ 27420 w 436493"/>
                      <a:gd name="connsiteY0" fmla="*/ 344905 h 344905"/>
                      <a:gd name="connsiteX1" fmla="*/ 43462 w 436493"/>
                      <a:gd name="connsiteY1" fmla="*/ 112295 h 344905"/>
                      <a:gd name="connsiteX2" fmla="*/ 436493 w 436493"/>
                      <a:gd name="connsiteY2" fmla="*/ 0 h 3449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36493" h="344905">
                        <a:moveTo>
                          <a:pt x="27420" y="344905"/>
                        </a:moveTo>
                        <a:cubicBezTo>
                          <a:pt x="1351" y="257342"/>
                          <a:pt x="-24717" y="169779"/>
                          <a:pt x="43462" y="112295"/>
                        </a:cubicBezTo>
                        <a:cubicBezTo>
                          <a:pt x="111641" y="54811"/>
                          <a:pt x="274067" y="27405"/>
                          <a:pt x="436493" y="0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FFD9C612-D680-D490-F116-F275730A9756}"/>
                      </a:ext>
                    </a:extLst>
                  </p:cNvPr>
                  <p:cNvSpPr/>
                  <p:nvPr/>
                </p:nvSpPr>
                <p:spPr>
                  <a:xfrm>
                    <a:off x="681491" y="2935844"/>
                    <a:ext cx="1981200" cy="1071365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2800" b="1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rPr>
                      <a:t>Camera</a:t>
                    </a:r>
                    <a:endParaRPr lang="he-IL" sz="2800" dirty="0"/>
                  </a:p>
                </p:txBody>
              </p:sp>
            </p:grp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9BFE059-5188-BABD-A86E-0B071E19CE94}"/>
                    </a:ext>
                  </a:extLst>
                </p:cNvPr>
                <p:cNvSpPr txBox="1"/>
                <p:nvPr/>
              </p:nvSpPr>
              <p:spPr>
                <a:xfrm>
                  <a:off x="19437611" y="19257425"/>
                  <a:ext cx="1246894" cy="4001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1"/>
                  <a:r>
                    <a:rPr lang="en-US" sz="20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screen</a:t>
                  </a:r>
                  <a:endParaRPr lang="he-IL" sz="20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4A0B931-44A4-0C88-34B1-C93BB85D9612}"/>
                  </a:ext>
                </a:extLst>
              </p:cNvPr>
              <p:cNvSpPr txBox="1"/>
              <p:nvPr/>
            </p:nvSpPr>
            <p:spPr>
              <a:xfrm>
                <a:off x="14687139" y="19191838"/>
                <a:ext cx="1246894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screen</a:t>
                </a:r>
                <a:endParaRPr lang="he-IL" sz="20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B473DA1-F468-D9D9-2744-775CB0B6E3F1}"/>
              </a:ext>
            </a:extLst>
          </p:cNvPr>
          <p:cNvGrpSpPr/>
          <p:nvPr/>
        </p:nvGrpSpPr>
        <p:grpSpPr>
          <a:xfrm>
            <a:off x="23085800" y="3625858"/>
            <a:ext cx="12767887" cy="6529232"/>
            <a:chOff x="23099647" y="3210099"/>
            <a:chExt cx="12767887" cy="652923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EEDD9F6-5D43-9FB4-5954-BDB14E592216}"/>
                </a:ext>
              </a:extLst>
            </p:cNvPr>
            <p:cNvGrpSpPr/>
            <p:nvPr/>
          </p:nvGrpSpPr>
          <p:grpSpPr>
            <a:xfrm>
              <a:off x="23099647" y="3210099"/>
              <a:ext cx="7257349" cy="6529232"/>
              <a:chOff x="23627785" y="5475670"/>
              <a:chExt cx="6033491" cy="6011689"/>
            </a:xfrm>
          </p:grpSpPr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26256128-CBF9-0B0D-52BF-D7E5636F026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12252552"/>
                  </p:ext>
                </p:extLst>
              </p:nvPr>
            </p:nvGraphicFramePr>
            <p:xfrm>
              <a:off x="23627785" y="8567801"/>
              <a:ext cx="6033491" cy="291955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0"/>
              </a:graphicData>
            </a:graphic>
          </p:graphicFrame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F26C3E7C-CF4A-54DE-C4FB-8BA2407291A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98874264"/>
                  </p:ext>
                </p:extLst>
              </p:nvPr>
            </p:nvGraphicFramePr>
            <p:xfrm>
              <a:off x="23627785" y="5475670"/>
              <a:ext cx="6033491" cy="315840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1"/>
              </a:graphicData>
            </a:graphic>
          </p:graphicFrame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2588C4B-9814-3915-A9D0-DC2F113C508F}"/>
                </a:ext>
              </a:extLst>
            </p:cNvPr>
            <p:cNvGrpSpPr/>
            <p:nvPr/>
          </p:nvGrpSpPr>
          <p:grpSpPr>
            <a:xfrm>
              <a:off x="30192653" y="3400444"/>
              <a:ext cx="5674881" cy="5821343"/>
              <a:chOff x="22123159" y="9035261"/>
              <a:chExt cx="4837896" cy="4921272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7ED016E6-6625-9446-2838-D34E03A6F3F3}"/>
                  </a:ext>
                </a:extLst>
              </p:cNvPr>
              <p:cNvGrpSpPr/>
              <p:nvPr/>
            </p:nvGrpSpPr>
            <p:grpSpPr>
              <a:xfrm>
                <a:off x="22123159" y="9035261"/>
                <a:ext cx="4579647" cy="2603164"/>
                <a:chOff x="22123159" y="9035261"/>
                <a:chExt cx="4579647" cy="2603164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532AC910-7DF6-B7A0-590C-336181752CBF}"/>
                    </a:ext>
                  </a:extLst>
                </p:cNvPr>
                <p:cNvSpPr/>
                <p:nvPr/>
              </p:nvSpPr>
              <p:spPr>
                <a:xfrm>
                  <a:off x="23655505" y="9825772"/>
                  <a:ext cx="1792705" cy="18126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3200" dirty="0"/>
                    <a:t>LIDAR</a:t>
                  </a:r>
                  <a:endParaRPr lang="en-US" dirty="0"/>
                </a:p>
              </p:txBody>
            </p:sp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5E6E289A-397F-5A60-5192-BE3402D94321}"/>
                    </a:ext>
                  </a:extLst>
                </p:cNvPr>
                <p:cNvSpPr/>
                <p:nvPr/>
              </p:nvSpPr>
              <p:spPr>
                <a:xfrm>
                  <a:off x="22123159" y="9035261"/>
                  <a:ext cx="869296" cy="666735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Object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C0F8ADDE-EF54-BB05-E7C2-50D75BE97ACE}"/>
                    </a:ext>
                  </a:extLst>
                </p:cNvPr>
                <p:cNvCxnSpPr>
                  <a:cxnSpLocks/>
                  <a:stCxn id="91" idx="3"/>
                  <a:endCxn id="90" idx="1"/>
                </p:cNvCxnSpPr>
                <p:nvPr/>
              </p:nvCxnSpPr>
              <p:spPr>
                <a:xfrm>
                  <a:off x="22992455" y="9368629"/>
                  <a:ext cx="925586" cy="72260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Rectangle: Beveled 92">
                  <a:extLst>
                    <a:ext uri="{FF2B5EF4-FFF2-40B4-BE49-F238E27FC236}">
                      <a16:creationId xmlns:a16="http://schemas.microsoft.com/office/drawing/2014/main" id="{E38958FE-931E-0F49-85A8-0FAC76C5F3B8}"/>
                    </a:ext>
                  </a:extLst>
                </p:cNvPr>
                <p:cNvSpPr/>
                <p:nvPr/>
              </p:nvSpPr>
              <p:spPr>
                <a:xfrm>
                  <a:off x="25287740" y="9116184"/>
                  <a:ext cx="1415066" cy="851269"/>
                </a:xfrm>
                <a:prstGeom prst="bevel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BA06839-2BA9-CA3F-9A6E-9003E766A557}"/>
                    </a:ext>
                  </a:extLst>
                </p:cNvPr>
                <p:cNvSpPr txBox="1"/>
                <p:nvPr/>
              </p:nvSpPr>
              <p:spPr>
                <a:xfrm>
                  <a:off x="25493965" y="9934928"/>
                  <a:ext cx="1050588" cy="4001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1"/>
                  <a:r>
                    <a:rPr lang="en-US" sz="20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screen</a:t>
                  </a:r>
                  <a:endParaRPr lang="he-IL" sz="20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753959CE-C01B-EFA0-63B5-5CE9DF8EFC85}"/>
                    </a:ext>
                  </a:extLst>
                </p:cNvPr>
                <p:cNvSpPr/>
                <p:nvPr/>
              </p:nvSpPr>
              <p:spPr>
                <a:xfrm>
                  <a:off x="24852166" y="9537887"/>
                  <a:ext cx="436493" cy="344905"/>
                </a:xfrm>
                <a:custGeom>
                  <a:avLst/>
                  <a:gdLst>
                    <a:gd name="connsiteX0" fmla="*/ 27420 w 436493"/>
                    <a:gd name="connsiteY0" fmla="*/ 344905 h 344905"/>
                    <a:gd name="connsiteX1" fmla="*/ 43462 w 436493"/>
                    <a:gd name="connsiteY1" fmla="*/ 112295 h 344905"/>
                    <a:gd name="connsiteX2" fmla="*/ 436493 w 436493"/>
                    <a:gd name="connsiteY2" fmla="*/ 0 h 344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6493" h="344905">
                      <a:moveTo>
                        <a:pt x="27420" y="344905"/>
                      </a:moveTo>
                      <a:cubicBezTo>
                        <a:pt x="1351" y="257342"/>
                        <a:pt x="-24717" y="169779"/>
                        <a:pt x="43462" y="112295"/>
                      </a:cubicBezTo>
                      <a:cubicBezTo>
                        <a:pt x="111641" y="54811"/>
                        <a:pt x="274067" y="27405"/>
                        <a:pt x="436493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30E3A32-3E84-6551-5E1B-F05B3F37B4EF}"/>
                  </a:ext>
                </a:extLst>
              </p:cNvPr>
              <p:cNvGrpSpPr/>
              <p:nvPr/>
            </p:nvGrpSpPr>
            <p:grpSpPr>
              <a:xfrm>
                <a:off x="22816981" y="11610204"/>
                <a:ext cx="4144074" cy="2346329"/>
                <a:chOff x="28162695" y="9168320"/>
                <a:chExt cx="4144074" cy="2346329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E6B90330-6F82-67A6-9EA4-43CC3D93A7B0}"/>
                    </a:ext>
                  </a:extLst>
                </p:cNvPr>
                <p:cNvSpPr/>
                <p:nvPr/>
              </p:nvSpPr>
              <p:spPr>
                <a:xfrm>
                  <a:off x="28999680" y="9701996"/>
                  <a:ext cx="1792705" cy="18126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3200" dirty="0"/>
                    <a:t>LIDAR</a:t>
                  </a:r>
                </a:p>
              </p:txBody>
            </p:sp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536981CA-B874-3D7D-F179-F2A003001BE3}"/>
                    </a:ext>
                  </a:extLst>
                </p:cNvPr>
                <p:cNvSpPr/>
                <p:nvPr/>
              </p:nvSpPr>
              <p:spPr>
                <a:xfrm>
                  <a:off x="28162695" y="9468601"/>
                  <a:ext cx="869296" cy="666735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Object</a:t>
                  </a:r>
                </a:p>
              </p:txBody>
            </p: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CF0B4BCF-1F58-231B-2FB8-2407AB031048}"/>
                    </a:ext>
                  </a:extLst>
                </p:cNvPr>
                <p:cNvCxnSpPr>
                  <a:cxnSpLocks/>
                  <a:stCxn id="85" idx="3"/>
                  <a:endCxn id="84" idx="1"/>
                </p:cNvCxnSpPr>
                <p:nvPr/>
              </p:nvCxnSpPr>
              <p:spPr>
                <a:xfrm>
                  <a:off x="29031991" y="9801969"/>
                  <a:ext cx="230225" cy="165484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Rectangle: Beveled 86">
                  <a:extLst>
                    <a:ext uri="{FF2B5EF4-FFF2-40B4-BE49-F238E27FC236}">
                      <a16:creationId xmlns:a16="http://schemas.microsoft.com/office/drawing/2014/main" id="{0F23AFF6-69CA-DB34-DC6F-DCE5728EC067}"/>
                    </a:ext>
                  </a:extLst>
                </p:cNvPr>
                <p:cNvSpPr/>
                <p:nvPr/>
              </p:nvSpPr>
              <p:spPr>
                <a:xfrm>
                  <a:off x="30891702" y="9168320"/>
                  <a:ext cx="1415067" cy="851269"/>
                </a:xfrm>
                <a:prstGeom prst="bevel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</a:rPr>
                    <a:t>Alert-</a:t>
                  </a:r>
                  <a:endParaRPr lang="en-US" dirty="0">
                    <a:solidFill>
                      <a:srgbClr val="FF0000"/>
                    </a:solidFill>
                  </a:endParaRP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David" panose="020E0502060401010101" pitchFamily="34" charset="-79"/>
                      <a:cs typeface="David" panose="020E0502060401010101" pitchFamily="34" charset="-79"/>
                    </a:rPr>
                    <a:t>100 mm,300 deg</a:t>
                  </a:r>
                  <a:endParaRPr lang="he-IL" sz="20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95635ED-8105-4AD2-CFCD-34446A1ACE8F}"/>
                    </a:ext>
                  </a:extLst>
                </p:cNvPr>
                <p:cNvSpPr/>
                <p:nvPr/>
              </p:nvSpPr>
              <p:spPr>
                <a:xfrm>
                  <a:off x="30456129" y="9590023"/>
                  <a:ext cx="436493" cy="344905"/>
                </a:xfrm>
                <a:custGeom>
                  <a:avLst/>
                  <a:gdLst>
                    <a:gd name="connsiteX0" fmla="*/ 27420 w 436493"/>
                    <a:gd name="connsiteY0" fmla="*/ 344905 h 344905"/>
                    <a:gd name="connsiteX1" fmla="*/ 43462 w 436493"/>
                    <a:gd name="connsiteY1" fmla="*/ 112295 h 344905"/>
                    <a:gd name="connsiteX2" fmla="*/ 436493 w 436493"/>
                    <a:gd name="connsiteY2" fmla="*/ 0 h 344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6493" h="344905">
                      <a:moveTo>
                        <a:pt x="27420" y="344905"/>
                      </a:moveTo>
                      <a:cubicBezTo>
                        <a:pt x="1351" y="257342"/>
                        <a:pt x="-24717" y="169779"/>
                        <a:pt x="43462" y="112295"/>
                      </a:cubicBezTo>
                      <a:cubicBezTo>
                        <a:pt x="111641" y="54811"/>
                        <a:pt x="274067" y="27405"/>
                        <a:pt x="436493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46428019-2347-A9EC-A903-9606D662DDB0}"/>
                    </a:ext>
                  </a:extLst>
                </p:cNvPr>
                <p:cNvSpPr txBox="1"/>
                <p:nvPr/>
              </p:nvSpPr>
              <p:spPr>
                <a:xfrm>
                  <a:off x="31084181" y="9987268"/>
                  <a:ext cx="1050588" cy="4001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1"/>
                  <a:r>
                    <a:rPr lang="en-US" sz="20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screen</a:t>
                  </a:r>
                  <a:endParaRPr lang="he-IL" sz="20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p:grp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A1D6A41-2D40-6DEC-A4E7-1F5288730463}"/>
              </a:ext>
            </a:extLst>
          </p:cNvPr>
          <p:cNvSpPr txBox="1"/>
          <p:nvPr/>
        </p:nvSpPr>
        <p:spPr>
          <a:xfrm>
            <a:off x="23767015" y="11816386"/>
            <a:ext cx="531572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25199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4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Open Sans Hebrew" panose="00000500000000000000" pitchFamily="2" charset="-79"/>
              </a:rPr>
              <a:t>Temperature sensor results:</a:t>
            </a:r>
            <a:r>
              <a:rPr lang="en-US" sz="3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Open Sans Hebrew" panose="00000500000000000000" pitchFamily="2" charset="-79"/>
              </a:rPr>
              <a:t> On the right - placing a high temperature object on the sensor, on the left - lifting the object.</a:t>
            </a:r>
          </a:p>
        </p:txBody>
      </p:sp>
    </p:spTree>
    <p:extLst>
      <p:ext uri="{BB962C8B-B14F-4D97-AF65-F5344CB8AC3E}">
        <p14:creationId xmlns:p14="http://schemas.microsoft.com/office/powerpoint/2010/main" val="366239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6181</TotalTime>
  <Words>555</Words>
  <Application>Microsoft Office PowerPoint</Application>
  <PresentationFormat>Custom</PresentationFormat>
  <Paragraphs>130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David</vt:lpstr>
      <vt:lpstr>Google Sans</vt:lpstr>
      <vt:lpstr>Open Sans Hebrew</vt:lpstr>
      <vt:lpstr>Symbol</vt:lpstr>
      <vt:lpstr>Office Theme</vt:lpstr>
      <vt:lpstr>PowerPoint Presentation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Galit Botzer</dc:creator>
  <cp:lastModifiedBy>Shahar Hannover</cp:lastModifiedBy>
  <cp:revision>75</cp:revision>
  <cp:lastPrinted>2019-12-23T14:46:09Z</cp:lastPrinted>
  <dcterms:created xsi:type="dcterms:W3CDTF">2019-12-02T06:50:52Z</dcterms:created>
  <dcterms:modified xsi:type="dcterms:W3CDTF">2024-04-11T10:46:00Z</dcterms:modified>
</cp:coreProperties>
</file>