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4" r:id="rId7"/>
    <p:sldId id="275" r:id="rId8"/>
    <p:sldId id="276" r:id="rId9"/>
    <p:sldId id="284" r:id="rId10"/>
    <p:sldId id="278" r:id="rId11"/>
    <p:sldId id="281" r:id="rId12"/>
    <p:sldId id="282" r:id="rId13"/>
    <p:sldId id="277" r:id="rId14"/>
    <p:sldId id="270" r:id="rId15"/>
    <p:sldId id="283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B7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031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09 ינואר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בס"ד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09 ינואר 23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87672594-1F08-68DF-6341-A4281C5944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26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480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267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857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1651A07E-D02A-4CEE-9532-E711536F61CB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146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2596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06855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27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7528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6890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21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003A-6A04-43AB-99F9-415D41B3F8BA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3946-3152-4989-AEFA-F404A93770FF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8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C9C-9B47-4856-90DC-1DF004C1F98F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8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7EC3-2BB0-46A8-8E93-635E16922CAB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1EBC-E5FE-4D00-8EFE-4A80A5B58C99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1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7269-7912-4CFB-9591-9F582F395F70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41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79A7-C9CE-472D-8FDB-1980D196E6E4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0E0D-47A9-47D3-BFFA-C9A1E7D3C39E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4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CCB-1074-43D6-8522-D145596F0536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75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1A8-ABC6-4137-86D5-F6CE66EBEE63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7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FCC-B47F-4614-BB29-CDBA498A9527}" type="datetime8">
              <a:rPr lang="he-IL" smtClean="0"/>
              <a:t>09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055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1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5780" y="1916832"/>
            <a:ext cx="11927060" cy="1088968"/>
          </a:xfrm>
        </p:spPr>
        <p:txBody>
          <a:bodyPr rtlCol="1">
            <a:normAutofit/>
          </a:bodyPr>
          <a:lstStyle/>
          <a:p>
            <a:pPr algn="ctr"/>
            <a:r>
              <a:rPr lang="he-I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קורס הנדסת תוכנה</a:t>
            </a:r>
            <a:endParaRPr lang="en-US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4">
            <a:extLst>
              <a:ext uri="{FF2B5EF4-FFF2-40B4-BE49-F238E27FC236}">
                <a16:creationId xmlns:a16="http://schemas.microsoft.com/office/drawing/2014/main" id="{53DFA8A5-2B72-D5B1-E380-FE017BC3579F}"/>
              </a:ext>
            </a:extLst>
          </p:cNvPr>
          <p:cNvSpPr txBox="1">
            <a:spLocks/>
          </p:cNvSpPr>
          <p:nvPr/>
        </p:nvSpPr>
        <p:spPr>
          <a:xfrm>
            <a:off x="9308040" y="4430008"/>
            <a:ext cx="1992621" cy="978021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שחר </a:t>
            </a:r>
            <a:r>
              <a:rPr lang="he-IL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מכלוף</a:t>
            </a: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208078873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AD05231-0990-2C4D-417E-4BC85C5ABD98}"/>
              </a:ext>
            </a:extLst>
          </p:cNvPr>
          <p:cNvSpPr txBox="1"/>
          <p:nvPr/>
        </p:nvSpPr>
        <p:spPr>
          <a:xfrm>
            <a:off x="11495012" y="116632"/>
            <a:ext cx="52558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1026" name="Picture 2" descr="אוניברסיטת אריאל בשומרון – ויקיפדיה">
            <a:extLst>
              <a:ext uri="{FF2B5EF4-FFF2-40B4-BE49-F238E27FC236}">
                <a16:creationId xmlns:a16="http://schemas.microsoft.com/office/drawing/2014/main" id="{9485EC85-955D-D067-0891-BACCC824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88234"/>
            <a:ext cx="2876550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6EF2D17-6420-1E02-B816-C09D53F7B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88234"/>
            <a:ext cx="1728192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כותרת משנה 4">
            <a:extLst>
              <a:ext uri="{FF2B5EF4-FFF2-40B4-BE49-F238E27FC236}">
                <a16:creationId xmlns:a16="http://schemas.microsoft.com/office/drawing/2014/main" id="{6AFD3954-5885-6CFC-5695-8CD261CB4948}"/>
              </a:ext>
            </a:extLst>
          </p:cNvPr>
          <p:cNvSpPr txBox="1">
            <a:spLocks/>
          </p:cNvSpPr>
          <p:nvPr/>
        </p:nvSpPr>
        <p:spPr>
          <a:xfrm>
            <a:off x="6886499" y="4430008"/>
            <a:ext cx="1966573" cy="1088968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רז אלבז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207276775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כותרת משנה 4">
            <a:extLst>
              <a:ext uri="{FF2B5EF4-FFF2-40B4-BE49-F238E27FC236}">
                <a16:creationId xmlns:a16="http://schemas.microsoft.com/office/drawing/2014/main" id="{0848FFE9-C998-FC49-E2C9-0A1E30217183}"/>
              </a:ext>
            </a:extLst>
          </p:cNvPr>
          <p:cNvSpPr txBox="1">
            <a:spLocks/>
          </p:cNvSpPr>
          <p:nvPr/>
        </p:nvSpPr>
        <p:spPr>
          <a:xfrm>
            <a:off x="4222204" y="4430008"/>
            <a:ext cx="2110589" cy="978021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תבור לוין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315208439</a:t>
            </a:r>
          </a:p>
        </p:txBody>
      </p:sp>
      <p:sp>
        <p:nvSpPr>
          <p:cNvPr id="10" name="כותרת משנה 4">
            <a:extLst>
              <a:ext uri="{FF2B5EF4-FFF2-40B4-BE49-F238E27FC236}">
                <a16:creationId xmlns:a16="http://schemas.microsoft.com/office/drawing/2014/main" id="{FA162A13-D1CD-EEAC-71F8-DF029A2D1189}"/>
              </a:ext>
            </a:extLst>
          </p:cNvPr>
          <p:cNvSpPr txBox="1">
            <a:spLocks/>
          </p:cNvSpPr>
          <p:nvPr/>
        </p:nvSpPr>
        <p:spPr>
          <a:xfrm>
            <a:off x="1773247" y="4430008"/>
            <a:ext cx="2065313" cy="1726329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חן </a:t>
            </a:r>
            <a:r>
              <a:rPr lang="he-IL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שטינמץ</a:t>
            </a: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211434709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B1106B7-8B3F-5D43-E7AF-6411A934996A}"/>
              </a:ext>
            </a:extLst>
          </p:cNvPr>
          <p:cNvSpPr txBox="1"/>
          <p:nvPr/>
        </p:nvSpPr>
        <p:spPr>
          <a:xfrm>
            <a:off x="5133127" y="3852201"/>
            <a:ext cx="6167534" cy="45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מגישות: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2703" y="12027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885939" y="1052736"/>
            <a:ext cx="10729192" cy="5472608"/>
          </a:xfrm>
        </p:spPr>
        <p:txBody>
          <a:bodyPr rtlCol="1">
            <a:normAutofit/>
          </a:bodyPr>
          <a:lstStyle/>
          <a:p>
            <a:pPr marL="457200" indent="-457200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המשתתף (רגיל/מנהל) צריך להתחבר באפליקציה – באמצעות חשבון גוגל.</a:t>
            </a:r>
          </a:p>
          <a:p>
            <a:pPr marL="457200" indent="-457200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למשתמש יש אפשרויות מגוונות באפליקציה: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קבוצה 	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הצטרפות לקבוצה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קבלת רשימה של קבוצות בהן השתתף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דיווח על משתמשים לא אמינים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למנהל יש אפשרויות מגוונות באפליקציה: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אפשרויות זהות כפי שיש למשתמש רגיל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הסרת משתמשים לא אמינים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סטטיסטיקות	</a:t>
            </a:r>
          </a:p>
          <a:p>
            <a:pPr lvl="1"/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היסטוריה של כל הקבוצות שנוצרו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CAA7F35-BA49-777F-3659-5485839DC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437112"/>
            <a:ext cx="1728192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04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he-IL" dirty="0"/>
              <a:t>תמונות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83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3" y="2420888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על ההקשבה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F70FE1-BC19-0388-CE5D-3E90C6545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68" y="4293096"/>
            <a:ext cx="1804888" cy="18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2703" y="280453"/>
            <a:ext cx="9903418" cy="1478570"/>
          </a:xfrm>
        </p:spPr>
        <p:txBody>
          <a:bodyPr rtlCol="1"/>
          <a:lstStyle/>
          <a:p>
            <a:pPr algn="ctr" rtl="1"/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JION ME</a:t>
            </a:r>
            <a:endParaRPr lang="he-IL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1700808"/>
            <a:ext cx="9903419" cy="4464495"/>
          </a:xfrm>
        </p:spPr>
        <p:txBody>
          <a:bodyPr rtlCol="1"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הפרויקט: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 נועד לפתור בעיה חברתית בה אנשים נמנעים מהוצאת פעילויות שונות  ומזדמנות עקב מחסור באנשים.</a:t>
            </a:r>
          </a:p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בראש ובראשונה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האפליקציה שלנו נוצרה מתוך רצון לחבר בין אנשים שונים, תוך יצירת חברויות חדשות ומילוי מגוון צרכים.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אדם שיחפוץ בליבו לבצע פעילות כלשהי בין אם זה משחק רב משתתפים, תפילה, בילוי חברתי וכו' יוכל לפתוח קבוצה או לחילופין להצטרף לקבוצה קיימת בהתאם למקום ולזמן </a:t>
            </a:r>
            <a:r>
              <a:rPr lang="he-IL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שיתאימו לו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he-IL" b="1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"טובים השניים מן האחד"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38020" y="301805"/>
            <a:ext cx="9903418" cy="1478570"/>
          </a:xfrm>
        </p:spPr>
        <p:txBody>
          <a:bodyPr rtlCol="1"/>
          <a:lstStyle/>
          <a:p>
            <a:pPr algn="ctr" rtl="1"/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JION ME</a:t>
            </a:r>
            <a:endParaRPr lang="he-IL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1844824"/>
            <a:ext cx="9903419" cy="4320479"/>
          </a:xfrm>
        </p:spPr>
        <p:txBody>
          <a:bodyPr rtlCol="1">
            <a:normAutofit/>
          </a:bodyPr>
          <a:lstStyle/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מטרות הפרויקט: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מתן פתרון מהיר ונגיש לאנשים שזקוקים לכמות אנשים מסוימת בכדי להוציא פעילות לפועל.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מילוי צרכים חברתיים ואישיים.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חיבור בין אנשים ויצירת חברויות.</a:t>
            </a:r>
          </a:p>
          <a:p>
            <a:pPr marL="0" indent="0" algn="ct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למי מיועדת המערכת ? </a:t>
            </a:r>
          </a:p>
          <a:p>
            <a:pPr marL="0" indent="0" algn="ct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נוער ומבוגרים המעוניינים להתחבר לקבוצת אנשים.</a:t>
            </a:r>
          </a:p>
          <a:p>
            <a:pPr marL="0" indent="0" algn="ctr" rtl="1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25047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מצב קיים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A999437-B403-2C5D-E720-046B4C5E6332}"/>
              </a:ext>
            </a:extLst>
          </p:cNvPr>
          <p:cNvSpPr/>
          <p:nvPr/>
        </p:nvSpPr>
        <p:spPr>
          <a:xfrm>
            <a:off x="258299" y="3796043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לשחק כדורגל/כדורסל ולא היה לכם מספיק שחקנים?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6F663FA6-2E2B-665C-7170-314AB1CEF8F8}"/>
              </a:ext>
            </a:extLst>
          </p:cNvPr>
          <p:cNvSpPr/>
          <p:nvPr/>
        </p:nvSpPr>
        <p:spPr>
          <a:xfrm>
            <a:off x="8038628" y="1862246"/>
            <a:ext cx="3965181" cy="147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הייתם צריכים מניין בכדי להתפלל ולא היו לכם מספיק אנשים?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4CA7DB7-5486-4922-322C-7D7523021050}"/>
              </a:ext>
            </a:extLst>
          </p:cNvPr>
          <p:cNvSpPr/>
          <p:nvPr/>
        </p:nvSpPr>
        <p:spPr>
          <a:xfrm>
            <a:off x="549796" y="1761681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חברה ולא מצאתם דרך להתחבר ולהכיר אנשים?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DFD7811-AB58-A08E-D6F6-77155418E481}"/>
              </a:ext>
            </a:extLst>
          </p:cNvPr>
          <p:cNvSpPr/>
          <p:nvPr/>
        </p:nvSpPr>
        <p:spPr>
          <a:xfrm>
            <a:off x="4352529" y="4869160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לבלות והחברים שלכם היו עסוקים?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0D1C6EE-6C6C-D20B-A9AD-A34864D7BDCC}"/>
              </a:ext>
            </a:extLst>
          </p:cNvPr>
          <p:cNvSpPr/>
          <p:nvPr/>
        </p:nvSpPr>
        <p:spPr>
          <a:xfrm>
            <a:off x="8185014" y="3796043"/>
            <a:ext cx="367240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כמה פעמים רציתם להתנדב , לעשות משהו טוב ולא היה לכם עם מי?</a:t>
            </a:r>
          </a:p>
        </p:txBody>
      </p:sp>
      <p:pic>
        <p:nvPicPr>
          <p:cNvPr id="2050" name="Picture 2" descr="ביחד, ידיים, וקטור. | CanStock">
            <a:extLst>
              <a:ext uri="{FF2B5EF4-FFF2-40B4-BE49-F238E27FC236}">
                <a16:creationId xmlns:a16="http://schemas.microsoft.com/office/drawing/2014/main" id="{ABDC7ACF-D0FE-EFEE-5088-0D85B295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48" y="2097088"/>
            <a:ext cx="1554363" cy="1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88305" y="260389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 מרכזיות של המערכת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graphicFrame>
        <p:nvGraphicFramePr>
          <p:cNvPr id="2" name="טבלה 3">
            <a:extLst>
              <a:ext uri="{FF2B5EF4-FFF2-40B4-BE49-F238E27FC236}">
                <a16:creationId xmlns:a16="http://schemas.microsoft.com/office/drawing/2014/main" id="{8978443E-6FD5-5FBB-A9EF-7494897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11"/>
              </p:ext>
            </p:extLst>
          </p:nvPr>
        </p:nvGraphicFramePr>
        <p:xfrm>
          <a:off x="620217" y="1556792"/>
          <a:ext cx="10948389" cy="49524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49463">
                  <a:extLst>
                    <a:ext uri="{9D8B030D-6E8A-4147-A177-3AD203B41FA5}">
                      <a16:colId xmlns:a16="http://schemas.microsoft.com/office/drawing/2014/main" val="4003590757"/>
                    </a:ext>
                  </a:extLst>
                </a:gridCol>
                <a:gridCol w="5370789">
                  <a:extLst>
                    <a:ext uri="{9D8B030D-6E8A-4147-A177-3AD203B41FA5}">
                      <a16:colId xmlns:a16="http://schemas.microsoft.com/office/drawing/2014/main" val="3262964020"/>
                    </a:ext>
                  </a:extLst>
                </a:gridCol>
                <a:gridCol w="1928137">
                  <a:extLst>
                    <a:ext uri="{9D8B030D-6E8A-4147-A177-3AD203B41FA5}">
                      <a16:colId xmlns:a16="http://schemas.microsoft.com/office/drawing/2014/main" val="3882027738"/>
                    </a:ext>
                  </a:extLst>
                </a:gridCol>
              </a:tblGrid>
              <a:tr h="130643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דרישה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סוג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25605"/>
                  </a:ext>
                </a:extLst>
              </a:tr>
              <a:tr h="930511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יכול לפתוח קבוצה בהתאם לצורך/לרצון שלו.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המעוניין ליזום תפילה ונדרש לכך עשרה אנשים היום בשעה 17:00 באריאל</a:t>
                      </a:r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32766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יכול להצטרף לקבוצה בהתאם לצורך/לרצון משתמש פונקציונאלי מידע גבוה שלו.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126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המעוניין לשחק כדורגל באריאל, יחפש קבוצה פתוחה העונה לדרישותיו.</a:t>
                      </a:r>
                    </a:p>
                    <a:p>
                      <a:pPr rtl="1"/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86692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מנהל יכול להסיר משתמשים לא אמינים.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מנהל מערכת יכול להסיר משתמשים שדיווחו עליהם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2004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יוכל לדווח על משתמש לא אמין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126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משתמש אשר פותח קבוצות לחינם/ משתמש שפגע במשתתף אחר</a:t>
                      </a:r>
                    </a:p>
                    <a:p>
                      <a:pPr rtl="1"/>
                      <a:endParaRPr lang="he-I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03188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האפליקציה תהיה ברורה למשתמש וכן למנהל המערכת על מנת למקסם את השימוש באפליקציה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אם למשתמש יהיה קל להשתמש באפליקציה הוא יעדיף אותה על אפליקציה אחרת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לא פונקציונאלי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3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88305" y="260389"/>
            <a:ext cx="9903418" cy="1478570"/>
          </a:xfrm>
        </p:spPr>
        <p:txBody>
          <a:bodyPr rtlCol="1"/>
          <a:lstStyle/>
          <a:p>
            <a:pPr algn="ctr" rtl="1"/>
            <a:r>
              <a:rPr lang="he-IL" b="1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פ'יצרים</a:t>
            </a:r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מרכזיים למימוש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C0BF193-4167-4C73-9A8D-83482C754A3A}"/>
              </a:ext>
            </a:extLst>
          </p:cNvPr>
          <p:cNvSpPr/>
          <p:nvPr/>
        </p:nvSpPr>
        <p:spPr>
          <a:xfrm>
            <a:off x="1200529" y="1738959"/>
            <a:ext cx="2079441" cy="10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פתיחת קבוצה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C1C86F1-13A8-EA02-0834-5A2F63CD5632}"/>
              </a:ext>
            </a:extLst>
          </p:cNvPr>
          <p:cNvSpPr/>
          <p:nvPr/>
        </p:nvSpPr>
        <p:spPr>
          <a:xfrm>
            <a:off x="6598468" y="4922913"/>
            <a:ext cx="3240360" cy="92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נתוני משתמש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B1867F-F125-E794-CA38-A0B23B665C4C}"/>
              </a:ext>
            </a:extLst>
          </p:cNvPr>
          <p:cNvSpPr/>
          <p:nvPr/>
        </p:nvSpPr>
        <p:spPr>
          <a:xfrm>
            <a:off x="5206888" y="1675029"/>
            <a:ext cx="1775048" cy="126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התחברות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24D1391-0285-3DFD-A66B-23C3E9CEC995}"/>
              </a:ext>
            </a:extLst>
          </p:cNvPr>
          <p:cNvSpPr/>
          <p:nvPr/>
        </p:nvSpPr>
        <p:spPr>
          <a:xfrm>
            <a:off x="2016865" y="4906770"/>
            <a:ext cx="3240360" cy="9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הצגת היסטוריה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519ED84-0F9F-58DF-DFD1-30734A0C1138}"/>
              </a:ext>
            </a:extLst>
          </p:cNvPr>
          <p:cNvSpPr/>
          <p:nvPr/>
        </p:nvSpPr>
        <p:spPr>
          <a:xfrm>
            <a:off x="8449914" y="1738959"/>
            <a:ext cx="3240360" cy="103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דיווח על משתמש לא אמין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A8F67E5-F3A5-242A-FBF0-9396528548F3}"/>
              </a:ext>
            </a:extLst>
          </p:cNvPr>
          <p:cNvSpPr/>
          <p:nvPr/>
        </p:nvSpPr>
        <p:spPr>
          <a:xfrm>
            <a:off x="5206888" y="3167851"/>
            <a:ext cx="1775048" cy="126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סטטיסטיקות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5C2C185-63CE-1755-5785-924BD5D5ABFE}"/>
              </a:ext>
            </a:extLst>
          </p:cNvPr>
          <p:cNvSpPr/>
          <p:nvPr/>
        </p:nvSpPr>
        <p:spPr>
          <a:xfrm>
            <a:off x="8449914" y="3217529"/>
            <a:ext cx="3240360" cy="126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הסרת משתמשים לא אמינים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D114A56-267C-4FC5-F760-32E7D9C97DE3}"/>
              </a:ext>
            </a:extLst>
          </p:cNvPr>
          <p:cNvSpPr/>
          <p:nvPr/>
        </p:nvSpPr>
        <p:spPr>
          <a:xfrm>
            <a:off x="1165742" y="3289649"/>
            <a:ext cx="2114228" cy="10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הצטרפות לקבוצה</a:t>
            </a:r>
          </a:p>
          <a:p>
            <a:pPr algn="ctr"/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1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727DD32-AB13-5E5B-BE25-50612D46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6454" r="-565"/>
          <a:stretch/>
        </p:blipFill>
        <p:spPr>
          <a:xfrm>
            <a:off x="2163632" y="1628800"/>
            <a:ext cx="7861560" cy="4989779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4157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המערכת בפועל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ביזור -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הרבה מחשבים שעובדים ביחד ,אפשר לעשות מקבול, ולחלק משימות.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-Tier-N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יש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פלטפורמות שמריצות את התוכנות שלנו.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התוכנה מהונדסת כך שהיא מחולקת לוגית ופיזית ל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sections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שונים: ניהול הנתונים, החלק הלוגי (עיבוד הנתונים) ופונקציות התצוגה.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ההפרדה הזאת למספר מכונות מבטיחה שהשירותים ניתנים בלי שיתוף המשאבים וששירותים אלו מועברים בצורה הטובה ביותר.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בצורה הזאת יותר קל לנהל אותם מכיוון שכאשר יש בעיה 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מסוים זה לא משפיע על שאר המערכת ואם יש בעיה אפשר בקלות לדעת איזה חלק אחראי עליה.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5122" name="Picture 2" descr="סימן אישור – ויקיפדיה">
            <a:extLst>
              <a:ext uri="{FF2B5EF4-FFF2-40B4-BE49-F238E27FC236}">
                <a16:creationId xmlns:a16="http://schemas.microsoft.com/office/drawing/2014/main" id="{A738E713-26FB-4B48-5959-A1C3EC2A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78" y="3839090"/>
            <a:ext cx="272815" cy="2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סימן אישור – ויקיפדיה">
            <a:extLst>
              <a:ext uri="{FF2B5EF4-FFF2-40B4-BE49-F238E27FC236}">
                <a16:creationId xmlns:a16="http://schemas.microsoft.com/office/drawing/2014/main" id="{CC89ECC8-05B2-552D-CFF1-38CD9E4A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78" y="4797152"/>
            <a:ext cx="272815" cy="2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6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87" y="102488"/>
            <a:ext cx="9903418" cy="1144737"/>
          </a:xfrm>
        </p:spPr>
        <p:txBody>
          <a:bodyPr/>
          <a:lstStyle/>
          <a:p>
            <a:pPr algn="ctr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מיפוי טכנולוגי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3090" name="Picture 18" descr="University Projects">
            <a:extLst>
              <a:ext uri="{FF2B5EF4-FFF2-40B4-BE49-F238E27FC236}">
                <a16:creationId xmlns:a16="http://schemas.microsoft.com/office/drawing/2014/main" id="{5CD60C50-17EC-7B03-CCEE-A9EEDFED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80681"/>
            <a:ext cx="9913883" cy="55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בן אדם, ציור היתולי, שמח. | CanStock">
            <a:extLst>
              <a:ext uri="{FF2B5EF4-FFF2-40B4-BE49-F238E27FC236}">
                <a16:creationId xmlns:a16="http://schemas.microsoft.com/office/drawing/2014/main" id="{DAEE6771-598D-93D2-8C35-92B9846A5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700808"/>
            <a:ext cx="1296144" cy="11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oogle Developers Blog: Firebase expands to become a unified app platform">
            <a:extLst>
              <a:ext uri="{FF2B5EF4-FFF2-40B4-BE49-F238E27FC236}">
                <a16:creationId xmlns:a16="http://schemas.microsoft.com/office/drawing/2014/main" id="{10BF78BA-7E0D-A634-C3EE-2A175953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31" y="2708920"/>
            <a:ext cx="1281140" cy="65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E1D23BF-0B63-9FB0-FAD7-39A65F1F8293}"/>
              </a:ext>
            </a:extLst>
          </p:cNvPr>
          <p:cNvSpPr txBox="1"/>
          <p:nvPr/>
        </p:nvSpPr>
        <p:spPr>
          <a:xfrm>
            <a:off x="9694812" y="4848837"/>
            <a:ext cx="19014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שכבת הגישה לנתונים</a:t>
            </a:r>
          </a:p>
          <a:p>
            <a:pPr algn="ctr" rtl="1"/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he-IL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6" descr="Why is Android Studio still such a gruesome embarrassment? | TechCrunch">
            <a:extLst>
              <a:ext uri="{FF2B5EF4-FFF2-40B4-BE49-F238E27FC236}">
                <a16:creationId xmlns:a16="http://schemas.microsoft.com/office/drawing/2014/main" id="{558D481B-E8CA-6BB8-5B27-395AC98F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12" y="4707641"/>
            <a:ext cx="2376264" cy="10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Getting Started with Firebase Firestore | by Jason Byrne | FloSports  Engineering">
            <a:extLst>
              <a:ext uri="{FF2B5EF4-FFF2-40B4-BE49-F238E27FC236}">
                <a16:creationId xmlns:a16="http://schemas.microsoft.com/office/drawing/2014/main" id="{0B05FF5B-E203-20C9-D43F-FD059A4EC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b="8707"/>
          <a:stretch/>
        </p:blipFill>
        <p:spPr bwMode="auto">
          <a:xfrm>
            <a:off x="6670426" y="3487565"/>
            <a:ext cx="2376314" cy="94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50183F5-6D33-3B59-895A-4F7CC875B634}"/>
              </a:ext>
            </a:extLst>
          </p:cNvPr>
          <p:cNvSpPr txBox="1"/>
          <p:nvPr/>
        </p:nvSpPr>
        <p:spPr>
          <a:xfrm>
            <a:off x="6670476" y="4367194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שכבת לוגיקה עסקית-שרת אפליקציה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F9506718-CB39-34DC-13E6-BC42965B58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14" y="2150359"/>
            <a:ext cx="2340462" cy="10415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3AEB590-6EF4-92B1-AB7E-1A1E8668811B}"/>
              </a:ext>
            </a:extLst>
          </p:cNvPr>
          <p:cNvSpPr txBox="1"/>
          <p:nvPr/>
        </p:nvSpPr>
        <p:spPr>
          <a:xfrm>
            <a:off x="5866777" y="2150359"/>
            <a:ext cx="1152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שכבת התצוגה</a:t>
            </a:r>
          </a:p>
        </p:txBody>
      </p:sp>
    </p:spTree>
    <p:extLst>
      <p:ext uri="{BB962C8B-B14F-4D97-AF65-F5344CB8AC3E}">
        <p14:creationId xmlns:p14="http://schemas.microsoft.com/office/powerpoint/2010/main" val="4664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1633</TotalTime>
  <Words>547</Words>
  <Application>Microsoft Office PowerPoint</Application>
  <PresentationFormat>מותאם אישית</PresentationFormat>
  <Paragraphs>106</Paragraphs>
  <Slides>12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Tahoma</vt:lpstr>
      <vt:lpstr>Tw Cen MT</vt:lpstr>
      <vt:lpstr>מעגל</vt:lpstr>
      <vt:lpstr>פרויקט קורס הנדסת תוכנה</vt:lpstr>
      <vt:lpstr>JION ME</vt:lpstr>
      <vt:lpstr>JION ME</vt:lpstr>
      <vt:lpstr>מצב קיים</vt:lpstr>
      <vt:lpstr>דרישות  מרכזיות של המערכת</vt:lpstr>
      <vt:lpstr>פ'יצרים מרכזיים למימוש </vt:lpstr>
      <vt:lpstr>USE CASE DIAGRAM</vt:lpstr>
      <vt:lpstr>מבנה המערכת בפועל</vt:lpstr>
      <vt:lpstr>מיפוי טכנולוגי</vt:lpstr>
      <vt:lpstr>תיאור המערכת</vt:lpstr>
      <vt:lpstr>תיאור המערכת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 : קורס הגנת פרוטוקולי תקשורת</dc:title>
  <dc:creator>רז אלבז</dc:creator>
  <cp:lastModifiedBy>רז אלבז</cp:lastModifiedBy>
  <cp:revision>30</cp:revision>
  <dcterms:created xsi:type="dcterms:W3CDTF">2022-09-03T11:59:20Z</dcterms:created>
  <dcterms:modified xsi:type="dcterms:W3CDTF">2023-01-09T17:18:13Z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