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4" r:id="rId7"/>
    <p:sldId id="275" r:id="rId8"/>
    <p:sldId id="276" r:id="rId9"/>
    <p:sldId id="284" r:id="rId10"/>
    <p:sldId id="278" r:id="rId11"/>
    <p:sldId id="282" r:id="rId12"/>
    <p:sldId id="281" r:id="rId13"/>
    <p:sldId id="277" r:id="rId14"/>
    <p:sldId id="270" r:id="rId15"/>
    <p:sldId id="285" r:id="rId16"/>
    <p:sldId id="286" r:id="rId17"/>
    <p:sldId id="287" r:id="rId18"/>
    <p:sldId id="283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DB7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0316" autoAdjust="0"/>
  </p:normalViewPr>
  <p:slideViewPr>
    <p:cSldViewPr>
      <p:cViewPr varScale="1">
        <p:scale>
          <a:sx n="82" d="100"/>
          <a:sy n="82" d="100"/>
        </p:scale>
        <p:origin x="72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13 ינואר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בס"ד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13 ינואר 23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87672594-1F08-68DF-6341-A4281C59447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26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480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6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267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857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1651A07E-D02A-4CEE-9532-E711536F61CB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146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2596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06855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27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7528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68909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21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003A-6A04-43AB-99F9-415D41B3F8BA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3946-3152-4989-AEFA-F404A93770FF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18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C9C-9B47-4856-90DC-1DF004C1F98F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8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7EC3-2BB0-46A8-8E93-635E16922CAB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12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1EBC-E5FE-4D00-8EFE-4A80A5B58C99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51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7269-7912-4CFB-9591-9F582F395F70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41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79A7-C9CE-472D-8FDB-1980D196E6E4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0E0D-47A9-47D3-BFFA-C9A1E7D3C39E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48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CCB-1074-43D6-8522-D145596F0536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75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1A8-ABC6-4137-86D5-F6CE66EBEE63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7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DFCC-B47F-4614-BB29-CDBA498A9527}" type="datetime8">
              <a:rPr lang="he-IL" smtClean="0"/>
              <a:t>13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055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1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r" defTabSz="914126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harMachluf/Join-me-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nshtynmetz/JoinMe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5780" y="1916832"/>
            <a:ext cx="11927060" cy="1088968"/>
          </a:xfrm>
        </p:spPr>
        <p:txBody>
          <a:bodyPr rtlCol="1">
            <a:normAutofit/>
          </a:bodyPr>
          <a:lstStyle/>
          <a:p>
            <a:pPr algn="ctr"/>
            <a:r>
              <a:rPr lang="he-I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קורס הנדסת תוכנה</a:t>
            </a:r>
            <a:endParaRPr lang="en-US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4">
            <a:extLst>
              <a:ext uri="{FF2B5EF4-FFF2-40B4-BE49-F238E27FC236}">
                <a16:creationId xmlns:a16="http://schemas.microsoft.com/office/drawing/2014/main" id="{53DFA8A5-2B72-D5B1-E380-FE017BC3579F}"/>
              </a:ext>
            </a:extLst>
          </p:cNvPr>
          <p:cNvSpPr txBox="1">
            <a:spLocks/>
          </p:cNvSpPr>
          <p:nvPr/>
        </p:nvSpPr>
        <p:spPr>
          <a:xfrm>
            <a:off x="9308040" y="4430008"/>
            <a:ext cx="1992621" cy="978021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שחר </a:t>
            </a:r>
            <a:r>
              <a:rPr lang="he-IL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מכלוף</a:t>
            </a: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208078873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AD05231-0990-2C4D-417E-4BC85C5ABD98}"/>
              </a:ext>
            </a:extLst>
          </p:cNvPr>
          <p:cNvSpPr txBox="1"/>
          <p:nvPr/>
        </p:nvSpPr>
        <p:spPr>
          <a:xfrm>
            <a:off x="11495012" y="116632"/>
            <a:ext cx="52558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1026" name="Picture 2" descr="אוניברסיטת אריאל בשומרון – ויקיפדיה">
            <a:extLst>
              <a:ext uri="{FF2B5EF4-FFF2-40B4-BE49-F238E27FC236}">
                <a16:creationId xmlns:a16="http://schemas.microsoft.com/office/drawing/2014/main" id="{9485EC85-955D-D067-0891-BACCC824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88234"/>
            <a:ext cx="2876550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6EF2D17-6420-1E02-B816-C09D53F7B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88234"/>
            <a:ext cx="1728192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כותרת משנה 4">
            <a:extLst>
              <a:ext uri="{FF2B5EF4-FFF2-40B4-BE49-F238E27FC236}">
                <a16:creationId xmlns:a16="http://schemas.microsoft.com/office/drawing/2014/main" id="{6AFD3954-5885-6CFC-5695-8CD261CB4948}"/>
              </a:ext>
            </a:extLst>
          </p:cNvPr>
          <p:cNvSpPr txBox="1">
            <a:spLocks/>
          </p:cNvSpPr>
          <p:nvPr/>
        </p:nvSpPr>
        <p:spPr>
          <a:xfrm>
            <a:off x="6886499" y="4430008"/>
            <a:ext cx="1966573" cy="1088968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רז אלבז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207276775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כותרת משנה 4">
            <a:extLst>
              <a:ext uri="{FF2B5EF4-FFF2-40B4-BE49-F238E27FC236}">
                <a16:creationId xmlns:a16="http://schemas.microsoft.com/office/drawing/2014/main" id="{0848FFE9-C998-FC49-E2C9-0A1E30217183}"/>
              </a:ext>
            </a:extLst>
          </p:cNvPr>
          <p:cNvSpPr txBox="1">
            <a:spLocks/>
          </p:cNvSpPr>
          <p:nvPr/>
        </p:nvSpPr>
        <p:spPr>
          <a:xfrm>
            <a:off x="4222204" y="4430008"/>
            <a:ext cx="2110589" cy="978021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תבור לוין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315208439</a:t>
            </a:r>
          </a:p>
        </p:txBody>
      </p:sp>
      <p:sp>
        <p:nvSpPr>
          <p:cNvPr id="10" name="כותרת משנה 4">
            <a:extLst>
              <a:ext uri="{FF2B5EF4-FFF2-40B4-BE49-F238E27FC236}">
                <a16:creationId xmlns:a16="http://schemas.microsoft.com/office/drawing/2014/main" id="{FA162A13-D1CD-EEAC-71F8-DF029A2D1189}"/>
              </a:ext>
            </a:extLst>
          </p:cNvPr>
          <p:cNvSpPr txBox="1">
            <a:spLocks/>
          </p:cNvSpPr>
          <p:nvPr/>
        </p:nvSpPr>
        <p:spPr>
          <a:xfrm>
            <a:off x="1773247" y="4430008"/>
            <a:ext cx="2065313" cy="1726329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חן </a:t>
            </a:r>
            <a:r>
              <a:rPr lang="he-IL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שטינמץ</a:t>
            </a: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211434709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B1106B7-8B3F-5D43-E7AF-6411A934996A}"/>
              </a:ext>
            </a:extLst>
          </p:cNvPr>
          <p:cNvSpPr txBox="1"/>
          <p:nvPr/>
        </p:nvSpPr>
        <p:spPr>
          <a:xfrm>
            <a:off x="5133127" y="3852201"/>
            <a:ext cx="6167534" cy="45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מגישות: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42703" y="12027"/>
            <a:ext cx="9903418" cy="1478570"/>
          </a:xfrm>
        </p:spPr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885939" y="1052736"/>
            <a:ext cx="10729192" cy="5472608"/>
          </a:xfrm>
        </p:spPr>
        <p:txBody>
          <a:bodyPr rtlCol="1">
            <a:normAutofit/>
          </a:bodyPr>
          <a:lstStyle/>
          <a:p>
            <a:pPr marL="457200" indent="-457200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המשתתף (רגיל/מנהל) צריך להתחבר באפליקציה – באמצעות חשבון גוגל.</a:t>
            </a:r>
          </a:p>
          <a:p>
            <a:pPr marL="457200" indent="-457200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למשתמש יש אפשרויות מגוונות באפליקציה: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קבוצה 	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הצטרפות לקבוצה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קבלת רשימה של קבוצות בהן השתתף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דיווח על משתמשים לא אמינים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למנהל יש אפשרויות מגוונות באפליקציה: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אפשרויות זהות כפי שיש למשתמש רגיל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הסרת משתמשים לא אמינים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סטטיסטיקות	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היסטוריה של כל הקבוצות שנוצרו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CAA7F35-BA49-777F-3659-5485839DC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4437112"/>
            <a:ext cx="1728192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70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he-IL" dirty="0"/>
              <a:t>משתמש – פתיחת קבוצה תבור</a:t>
            </a:r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839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he-IL" dirty="0"/>
              <a:t>משתמש-הצטרפות רז</a:t>
            </a:r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45203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he-IL" dirty="0"/>
              <a:t>מנהל-</a:t>
            </a:r>
            <a:r>
              <a:rPr lang="he-IL" dirty="0" err="1"/>
              <a:t>סטטיסטקות</a:t>
            </a:r>
            <a:r>
              <a:rPr lang="he-IL" dirty="0"/>
              <a:t> שחר</a:t>
            </a:r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6294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he-IL" dirty="0"/>
              <a:t>מנהל-מחיקת משתמש חן </a:t>
            </a:r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  <a:p>
            <a:pPr marL="0" indent="0" algn="ctr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79701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3" y="908720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על ההקשבה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F70FE1-BC19-0388-CE5D-3E90C6545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68" y="2053457"/>
            <a:ext cx="1804888" cy="180488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4E43276-FB8E-86F3-3B07-CC31CD2FBC9D}"/>
              </a:ext>
            </a:extLst>
          </p:cNvPr>
          <p:cNvSpPr txBox="1"/>
          <p:nvPr/>
        </p:nvSpPr>
        <p:spPr>
          <a:xfrm>
            <a:off x="3934172" y="4437112"/>
            <a:ext cx="489654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Project: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https://github.com/ShaharMachluf/Join-me-2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https://github.com/chenshtynmetz/JoinMeServer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1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42703" y="280453"/>
            <a:ext cx="9903418" cy="1478570"/>
          </a:xfrm>
        </p:spPr>
        <p:txBody>
          <a:bodyPr rtlCol="1"/>
          <a:lstStyle/>
          <a:p>
            <a:pPr algn="ctr" rtl="1"/>
            <a:r>
              <a:rPr lang="en-US" b="1" dirty="0" err="1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</a:t>
            </a:r>
            <a:endParaRPr lang="he-IL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197868" y="1700808"/>
            <a:ext cx="9903419" cy="4464495"/>
          </a:xfrm>
        </p:spPr>
        <p:txBody>
          <a:bodyPr rtlCol="1"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הפרויקט:</a:t>
            </a:r>
          </a:p>
          <a:p>
            <a:pPr marL="0" indent="0" algn="ct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הפרויקט נועד לפתור בעיה חברתית בה אנשים נמנעים מהוצאת פעילויות שונות  ומזדמנות עקב מחסור באנשים.</a:t>
            </a:r>
          </a:p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בראש ובראשונה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האפליקציה שלנו נוצרה מתוך רצון לחבר בין אנשים שונים, תוך יצירת חברויות חדשות ומילוי מגוון צרכים.</a:t>
            </a:r>
          </a:p>
          <a:p>
            <a:pPr marL="0" indent="0" algn="ct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אדם שיחפוץ בליבו לבצע פעילות כלשהי בין אם זה משחק רב משתתפים, תפילה, בילוי חברתי וכו' יוכל לפתוח קבוצה או לחילופין להצטרף לקבוצה קיימת בהתאם למקום ולזמן </a:t>
            </a:r>
            <a:r>
              <a:rPr lang="he-IL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שיתאימו לו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ctr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he-IL" b="1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"טובים השניים מן האחד"</a:t>
            </a:r>
            <a:endParaRPr lang="he-IL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38020" y="301805"/>
            <a:ext cx="9903418" cy="1478570"/>
          </a:xfrm>
        </p:spPr>
        <p:txBody>
          <a:bodyPr rtlCol="1"/>
          <a:lstStyle/>
          <a:p>
            <a:pPr algn="ctr" rtl="1"/>
            <a:r>
              <a:rPr lang="en-US" b="1" dirty="0" err="1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</a:t>
            </a:r>
            <a:endParaRPr lang="he-IL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197868" y="1844824"/>
            <a:ext cx="9903419" cy="4320479"/>
          </a:xfrm>
        </p:spPr>
        <p:txBody>
          <a:bodyPr rtlCol="1">
            <a:normAutofit/>
          </a:bodyPr>
          <a:lstStyle/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מטרות הפרויקט: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מתן פתרון מהיר ונגיש לאנשים שזקוקים לכמות אנשים מסוימת בכדי להוציא פעילות לפועל.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מילוי צרכים חברתיים ואישיים.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חיבור בין אנשים ויצירת חברויות.</a:t>
            </a:r>
          </a:p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למי מיועדת המערכת ? </a:t>
            </a:r>
          </a:p>
          <a:p>
            <a:pPr marL="0" indent="0" algn="ct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נוער ומבוגרים המעוניינים להתחבר לקבוצת אנשים.</a:t>
            </a:r>
          </a:p>
          <a:p>
            <a:pPr marL="0" indent="0" algn="ctr" rtl="1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2504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מצב קיים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1A999437-B403-2C5D-E720-046B4C5E6332}"/>
              </a:ext>
            </a:extLst>
          </p:cNvPr>
          <p:cNvSpPr/>
          <p:nvPr/>
        </p:nvSpPr>
        <p:spPr>
          <a:xfrm>
            <a:off x="258299" y="3796043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לשחק כדורגל/כדורסל ולא היה לכם מספיק שחקנים?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6F663FA6-2E2B-665C-7170-314AB1CEF8F8}"/>
              </a:ext>
            </a:extLst>
          </p:cNvPr>
          <p:cNvSpPr/>
          <p:nvPr/>
        </p:nvSpPr>
        <p:spPr>
          <a:xfrm>
            <a:off x="8038628" y="1862246"/>
            <a:ext cx="3965181" cy="147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הייתם צריכים מניין בכדי להתפלל ולא היו לכם מספיק אנשים?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4CA7DB7-5486-4922-322C-7D7523021050}"/>
              </a:ext>
            </a:extLst>
          </p:cNvPr>
          <p:cNvSpPr/>
          <p:nvPr/>
        </p:nvSpPr>
        <p:spPr>
          <a:xfrm>
            <a:off x="549796" y="1761681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חברה ולא מצאתם דרך להתחבר ולהכיר אנשים?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DFD7811-AB58-A08E-D6F6-77155418E481}"/>
              </a:ext>
            </a:extLst>
          </p:cNvPr>
          <p:cNvSpPr/>
          <p:nvPr/>
        </p:nvSpPr>
        <p:spPr>
          <a:xfrm>
            <a:off x="4352529" y="4869160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לבלות והחברים שלכם היו עסוקים?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E0D1C6EE-6C6C-D20B-A9AD-A34864D7BDCC}"/>
              </a:ext>
            </a:extLst>
          </p:cNvPr>
          <p:cNvSpPr/>
          <p:nvPr/>
        </p:nvSpPr>
        <p:spPr>
          <a:xfrm>
            <a:off x="8185014" y="3796043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להתנדב , לעשות משהו טוב ולא היה לכם עם מי?</a:t>
            </a:r>
          </a:p>
        </p:txBody>
      </p:sp>
      <p:pic>
        <p:nvPicPr>
          <p:cNvPr id="2050" name="Picture 2" descr="ביחד, ידיים, וקטור. | CanStock">
            <a:extLst>
              <a:ext uri="{FF2B5EF4-FFF2-40B4-BE49-F238E27FC236}">
                <a16:creationId xmlns:a16="http://schemas.microsoft.com/office/drawing/2014/main" id="{ABDC7ACF-D0FE-EFEE-5088-0D85B295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48" y="2097088"/>
            <a:ext cx="1554363" cy="16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288305" y="260389"/>
            <a:ext cx="9903418" cy="1478570"/>
          </a:xfrm>
        </p:spPr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 מרכזיות של המערכת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graphicFrame>
        <p:nvGraphicFramePr>
          <p:cNvPr id="2" name="טבלה 3">
            <a:extLst>
              <a:ext uri="{FF2B5EF4-FFF2-40B4-BE49-F238E27FC236}">
                <a16:creationId xmlns:a16="http://schemas.microsoft.com/office/drawing/2014/main" id="{8978443E-6FD5-5FBB-A9EF-74948977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15395"/>
              </p:ext>
            </p:extLst>
          </p:nvPr>
        </p:nvGraphicFramePr>
        <p:xfrm>
          <a:off x="620217" y="1556792"/>
          <a:ext cx="10948389" cy="44571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49463">
                  <a:extLst>
                    <a:ext uri="{9D8B030D-6E8A-4147-A177-3AD203B41FA5}">
                      <a16:colId xmlns:a16="http://schemas.microsoft.com/office/drawing/2014/main" val="4003590757"/>
                    </a:ext>
                  </a:extLst>
                </a:gridCol>
                <a:gridCol w="5370789">
                  <a:extLst>
                    <a:ext uri="{9D8B030D-6E8A-4147-A177-3AD203B41FA5}">
                      <a16:colId xmlns:a16="http://schemas.microsoft.com/office/drawing/2014/main" val="3262964020"/>
                    </a:ext>
                  </a:extLst>
                </a:gridCol>
                <a:gridCol w="1928137">
                  <a:extLst>
                    <a:ext uri="{9D8B030D-6E8A-4147-A177-3AD203B41FA5}">
                      <a16:colId xmlns:a16="http://schemas.microsoft.com/office/drawing/2014/main" val="3882027738"/>
                    </a:ext>
                  </a:extLst>
                </a:gridCol>
              </a:tblGrid>
              <a:tr h="130643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דרישה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הסבר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סוג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25605"/>
                  </a:ext>
                </a:extLst>
              </a:tr>
              <a:tr h="930511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יכול לפתוח קבוצה בהתאם לצורך/לרצון שלו.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המעוניין ליזום תפילה ונדרש לכך עשרה אנשים היום בשעה 17:00 באריאל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32766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יכול להצטרף לקבוצה בהתאם לצורך/לרצון משתמש פונקציונאלי מידע גבוה שלו.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126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המעוניין לשחק כדורגל באריאל, יחפש קבוצה פתוחה העונה לדרישותיו.</a:t>
                      </a:r>
                    </a:p>
                    <a:p>
                      <a:pPr rtl="1"/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86692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מנהל יכול להסיר משתמשים לא אמינים.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מנהל מערכת יכול להסיר משתמשים שדיווחו עליהם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2004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סטטיסטיקות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03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האפליקציה תהיה ברורה למשתמש וכן למנהל המערכת על מנת למקסם את השימוש באפליקציה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אם למשתמש יהיה קל להשתמש באפליקציה הוא יעדיף אותה על אפליקציה אחרת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לא 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8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288305" y="260389"/>
            <a:ext cx="9903418" cy="1478570"/>
          </a:xfrm>
        </p:spPr>
        <p:txBody>
          <a:bodyPr rtlCol="1"/>
          <a:lstStyle/>
          <a:p>
            <a:pPr algn="ctr" rtl="1"/>
            <a:r>
              <a:rPr lang="he-IL" b="1" dirty="0" err="1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פ'יצרים</a:t>
            </a:r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מרכזיים למימוש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C0BF193-4167-4C73-9A8D-83482C754A3A}"/>
              </a:ext>
            </a:extLst>
          </p:cNvPr>
          <p:cNvSpPr/>
          <p:nvPr/>
        </p:nvSpPr>
        <p:spPr>
          <a:xfrm>
            <a:off x="1200529" y="1738959"/>
            <a:ext cx="2079441" cy="10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פתיחת קבוצה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C1C86F1-13A8-EA02-0834-5A2F63CD5632}"/>
              </a:ext>
            </a:extLst>
          </p:cNvPr>
          <p:cNvSpPr/>
          <p:nvPr/>
        </p:nvSpPr>
        <p:spPr>
          <a:xfrm>
            <a:off x="6598468" y="4922913"/>
            <a:ext cx="3240360" cy="92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נתוני משתמש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B1867F-F125-E794-CA38-A0B23B665C4C}"/>
              </a:ext>
            </a:extLst>
          </p:cNvPr>
          <p:cNvSpPr/>
          <p:nvPr/>
        </p:nvSpPr>
        <p:spPr>
          <a:xfrm>
            <a:off x="5206888" y="1675029"/>
            <a:ext cx="1775048" cy="126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התחברות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24D1391-0285-3DFD-A66B-23C3E9CEC995}"/>
              </a:ext>
            </a:extLst>
          </p:cNvPr>
          <p:cNvSpPr/>
          <p:nvPr/>
        </p:nvSpPr>
        <p:spPr>
          <a:xfrm>
            <a:off x="2016865" y="4906770"/>
            <a:ext cx="3240360" cy="9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היסטוריה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519ED84-0F9F-58DF-DFD1-30734A0C1138}"/>
              </a:ext>
            </a:extLst>
          </p:cNvPr>
          <p:cNvSpPr/>
          <p:nvPr/>
        </p:nvSpPr>
        <p:spPr>
          <a:xfrm>
            <a:off x="8449914" y="1738959"/>
            <a:ext cx="3240360" cy="103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דיווח על משתמש לא אמין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A8F67E5-F3A5-242A-FBF0-9396528548F3}"/>
              </a:ext>
            </a:extLst>
          </p:cNvPr>
          <p:cNvSpPr/>
          <p:nvPr/>
        </p:nvSpPr>
        <p:spPr>
          <a:xfrm>
            <a:off x="5206888" y="3167851"/>
            <a:ext cx="1775048" cy="126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סטטיסטיקות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5C2C185-63CE-1755-5785-924BD5D5ABFE}"/>
              </a:ext>
            </a:extLst>
          </p:cNvPr>
          <p:cNvSpPr/>
          <p:nvPr/>
        </p:nvSpPr>
        <p:spPr>
          <a:xfrm>
            <a:off x="8449914" y="3217529"/>
            <a:ext cx="3240360" cy="126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הסרת משתמשים לא אמינים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D114A56-267C-4FC5-F760-32E7D9C97DE3}"/>
              </a:ext>
            </a:extLst>
          </p:cNvPr>
          <p:cNvSpPr/>
          <p:nvPr/>
        </p:nvSpPr>
        <p:spPr>
          <a:xfrm>
            <a:off x="1165742" y="3289649"/>
            <a:ext cx="2114228" cy="10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הצטרפות לקבוצה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727DD32-AB13-5E5B-BE25-50612D46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6454" r="-565"/>
          <a:stretch/>
        </p:blipFill>
        <p:spPr>
          <a:xfrm>
            <a:off x="2163632" y="1628800"/>
            <a:ext cx="7861560" cy="4989779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415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האייפון נפל למים / האייפון נרטב ? טיפים לעזרה ראשונה | גרופר">
            <a:extLst>
              <a:ext uri="{FF2B5EF4-FFF2-40B4-BE49-F238E27FC236}">
                <a16:creationId xmlns:a16="http://schemas.microsoft.com/office/drawing/2014/main" id="{426F331C-F5F9-458A-BEEE-4A516766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09" y="3372835"/>
            <a:ext cx="1091529" cy="1916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87" y="102488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מיפוי טכנולוגי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3084" name="Picture 12" descr="בן אדם, ציור היתולי, שמח. | CanStock">
            <a:extLst>
              <a:ext uri="{FF2B5EF4-FFF2-40B4-BE49-F238E27FC236}">
                <a16:creationId xmlns:a16="http://schemas.microsoft.com/office/drawing/2014/main" id="{DAEE6771-598D-93D2-8C35-92B9846A5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6"/>
          <a:stretch/>
        </p:blipFill>
        <p:spPr bwMode="auto">
          <a:xfrm>
            <a:off x="751174" y="3362618"/>
            <a:ext cx="1296144" cy="18615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oogle Developers Blog: Firebase expands to become a unified app platform">
            <a:extLst>
              <a:ext uri="{FF2B5EF4-FFF2-40B4-BE49-F238E27FC236}">
                <a16:creationId xmlns:a16="http://schemas.microsoft.com/office/drawing/2014/main" id="{10BF78BA-7E0D-A634-C3EE-2A175953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13" y="1658325"/>
            <a:ext cx="2356568" cy="12083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y is Android Studio still such a gruesome embarrassment? | TechCrunch">
            <a:extLst>
              <a:ext uri="{FF2B5EF4-FFF2-40B4-BE49-F238E27FC236}">
                <a16:creationId xmlns:a16="http://schemas.microsoft.com/office/drawing/2014/main" id="{558D481B-E8CA-6BB8-5B27-395AC98F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5" y="3951202"/>
            <a:ext cx="2376264" cy="10415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de.js - Wikipedia">
            <a:extLst>
              <a:ext uri="{FF2B5EF4-FFF2-40B4-BE49-F238E27FC236}">
                <a16:creationId xmlns:a16="http://schemas.microsoft.com/office/drawing/2014/main" id="{E31FBC30-04D1-1CF0-488D-37496DD4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17" y="3591339"/>
            <a:ext cx="2733675" cy="1666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F9506718-CB39-34DC-13E6-BC42965B58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08" y="3975679"/>
            <a:ext cx="654178" cy="6436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2" name="Picture 4" descr="יישום שרת ציור וקטורי | וקטורים לשימוש ציבורי">
            <a:extLst>
              <a:ext uri="{FF2B5EF4-FFF2-40B4-BE49-F238E27FC236}">
                <a16:creationId xmlns:a16="http://schemas.microsoft.com/office/drawing/2014/main" id="{90078222-4F1A-C418-385E-7EC1330F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417" y="3591339"/>
            <a:ext cx="932901" cy="1666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9EAD3E6F-EB09-5711-09D5-6F9ED9CEF381}"/>
              </a:ext>
            </a:extLst>
          </p:cNvPr>
          <p:cNvSpPr/>
          <p:nvPr/>
        </p:nvSpPr>
        <p:spPr>
          <a:xfrm>
            <a:off x="2079213" y="4209157"/>
            <a:ext cx="432048" cy="26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B2EA481F-8B61-D6AD-7731-E76A4410FA2C}"/>
              </a:ext>
            </a:extLst>
          </p:cNvPr>
          <p:cNvSpPr/>
          <p:nvPr/>
        </p:nvSpPr>
        <p:spPr>
          <a:xfrm>
            <a:off x="3748334" y="4442801"/>
            <a:ext cx="709695" cy="274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37295B30-9308-966C-C696-AAD2150E9ED7}"/>
              </a:ext>
            </a:extLst>
          </p:cNvPr>
          <p:cNvSpPr/>
          <p:nvPr/>
        </p:nvSpPr>
        <p:spPr>
          <a:xfrm>
            <a:off x="3713029" y="4112775"/>
            <a:ext cx="709695" cy="2744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B91AB578-16CA-34DC-D5B9-8CA8E1249D03}"/>
              </a:ext>
            </a:extLst>
          </p:cNvPr>
          <p:cNvSpPr txBox="1"/>
          <p:nvPr/>
        </p:nvSpPr>
        <p:spPr>
          <a:xfrm>
            <a:off x="6704687" y="125477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he-IL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7DF3CA4F-382C-FA2B-6CA2-14D8F10CC81C}"/>
              </a:ext>
            </a:extLst>
          </p:cNvPr>
          <p:cNvSpPr txBox="1"/>
          <p:nvPr/>
        </p:nvSpPr>
        <p:spPr>
          <a:xfrm>
            <a:off x="8892530" y="5499932"/>
            <a:ext cx="216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שרת אפליקציה</a:t>
            </a:r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54E800AC-8990-5C4D-A868-99D338F45C25}"/>
              </a:ext>
            </a:extLst>
          </p:cNvPr>
          <p:cNvSpPr/>
          <p:nvPr/>
        </p:nvSpPr>
        <p:spPr>
          <a:xfrm rot="16200000">
            <a:off x="9371653" y="3138749"/>
            <a:ext cx="499673" cy="268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9" name="חץ: שמאלה 2048">
            <a:extLst>
              <a:ext uri="{FF2B5EF4-FFF2-40B4-BE49-F238E27FC236}">
                <a16:creationId xmlns:a16="http://schemas.microsoft.com/office/drawing/2014/main" id="{254A4C24-FB58-A59E-2E03-04CE3F7C718A}"/>
              </a:ext>
            </a:extLst>
          </p:cNvPr>
          <p:cNvSpPr/>
          <p:nvPr/>
        </p:nvSpPr>
        <p:spPr>
          <a:xfrm>
            <a:off x="7009985" y="4160317"/>
            <a:ext cx="709695" cy="2744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1" name="חץ: ימינה 2050">
            <a:extLst>
              <a:ext uri="{FF2B5EF4-FFF2-40B4-BE49-F238E27FC236}">
                <a16:creationId xmlns:a16="http://schemas.microsoft.com/office/drawing/2014/main" id="{F29174CD-D82A-C7AD-943E-BA80729802A5}"/>
              </a:ext>
            </a:extLst>
          </p:cNvPr>
          <p:cNvSpPr/>
          <p:nvPr/>
        </p:nvSpPr>
        <p:spPr>
          <a:xfrm>
            <a:off x="7035853" y="4464424"/>
            <a:ext cx="709695" cy="274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3" name="חץ: שמאלה 2052">
            <a:extLst>
              <a:ext uri="{FF2B5EF4-FFF2-40B4-BE49-F238E27FC236}">
                <a16:creationId xmlns:a16="http://schemas.microsoft.com/office/drawing/2014/main" id="{E15483D8-E9B5-1E5C-7E53-0AD367228598}"/>
              </a:ext>
            </a:extLst>
          </p:cNvPr>
          <p:cNvSpPr/>
          <p:nvPr/>
        </p:nvSpPr>
        <p:spPr>
          <a:xfrm rot="16200000">
            <a:off x="9835852" y="3156263"/>
            <a:ext cx="488189" cy="2688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6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93" y="575018"/>
            <a:ext cx="990341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תבנית עיצוב</a:t>
            </a:r>
            <a:b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3" y="2746812"/>
            <a:ext cx="10854778" cy="36255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1026" name="Picture 2" descr="MVVM – ויקיפדיה">
            <a:extLst>
              <a:ext uri="{FF2B5EF4-FFF2-40B4-BE49-F238E27FC236}">
                <a16:creationId xmlns:a16="http://schemas.microsoft.com/office/drawing/2014/main" id="{4888D79A-7BA7-0AA5-6CEF-5105B1DC8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" b="15192"/>
          <a:stretch/>
        </p:blipFill>
        <p:spPr bwMode="auto">
          <a:xfrm>
            <a:off x="391414" y="1007066"/>
            <a:ext cx="7911956" cy="1983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A37BE1B-901B-AEA3-BFAE-876DEC30D6E0}"/>
              </a:ext>
            </a:extLst>
          </p:cNvPr>
          <p:cNvSpPr txBox="1"/>
          <p:nvPr/>
        </p:nvSpPr>
        <p:spPr>
          <a:xfrm>
            <a:off x="380998" y="313179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81929C9-738D-96A9-49D9-29657C9D4A32}"/>
              </a:ext>
            </a:extLst>
          </p:cNvPr>
          <p:cNvSpPr txBox="1"/>
          <p:nvPr/>
        </p:nvSpPr>
        <p:spPr>
          <a:xfrm>
            <a:off x="1773932" y="3131796"/>
            <a:ext cx="36902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קישור בין הלוגיקה לתצוגה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3311A5E-B4E0-14C4-F04E-B52215F3B1A9}"/>
              </a:ext>
            </a:extLst>
          </p:cNvPr>
          <p:cNvSpPr txBox="1"/>
          <p:nvPr/>
        </p:nvSpPr>
        <p:spPr>
          <a:xfrm>
            <a:off x="5298154" y="3061681"/>
            <a:ext cx="31757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ההתחברות לשרת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825FDFE-083D-94D4-F56D-9DCBE038126C}"/>
              </a:ext>
            </a:extLst>
          </p:cNvPr>
          <p:cNvSpPr txBox="1"/>
          <p:nvPr/>
        </p:nvSpPr>
        <p:spPr>
          <a:xfrm>
            <a:off x="9550796" y="1454758"/>
            <a:ext cx="198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MVVM</a:t>
            </a:r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צד לקוח </a:t>
            </a:r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410DA21-1DDF-B772-F294-47CD2A6216DA}"/>
              </a:ext>
            </a:extLst>
          </p:cNvPr>
          <p:cNvSpPr txBox="1"/>
          <p:nvPr/>
        </p:nvSpPr>
        <p:spPr>
          <a:xfrm>
            <a:off x="9873210" y="5013176"/>
            <a:ext cx="183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צד שרת </a:t>
            </a:r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/>
          </a:p>
        </p:txBody>
      </p:sp>
      <p:pic>
        <p:nvPicPr>
          <p:cNvPr id="1032" name="Picture 8" descr="Model View Controller – ויקיפדיה">
            <a:extLst>
              <a:ext uri="{FF2B5EF4-FFF2-40B4-BE49-F238E27FC236}">
                <a16:creationId xmlns:a16="http://schemas.microsoft.com/office/drawing/2014/main" id="{914AB7C6-B510-1B6C-0C1F-14151A2D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16" y="3985011"/>
            <a:ext cx="5328592" cy="23973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5C8E678-FF43-1444-CAA5-8F1E01F5CC90}"/>
              </a:ext>
            </a:extLst>
          </p:cNvPr>
          <p:cNvSpPr txBox="1"/>
          <p:nvPr/>
        </p:nvSpPr>
        <p:spPr>
          <a:xfrm>
            <a:off x="2109190" y="5994443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app.js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1A35FF9-6A33-FA97-18F1-532CAF32F1AB}"/>
              </a:ext>
            </a:extLst>
          </p:cNvPr>
          <p:cNvSpPr txBox="1"/>
          <p:nvPr/>
        </p:nvSpPr>
        <p:spPr>
          <a:xfrm>
            <a:off x="6274204" y="6013008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9DB0DC2-0DC1-B560-1F53-FD3654839AA3}"/>
              </a:ext>
            </a:extLst>
          </p:cNvPr>
          <p:cNvSpPr txBox="1"/>
          <p:nvPr/>
        </p:nvSpPr>
        <p:spPr>
          <a:xfrm>
            <a:off x="4077960" y="4374899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routers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1790</TotalTime>
  <Words>493</Words>
  <Application>Microsoft Office PowerPoint</Application>
  <PresentationFormat>מותאם אישית</PresentationFormat>
  <Paragraphs>136</Paragraphs>
  <Slides>15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Tahoma</vt:lpstr>
      <vt:lpstr>Tw Cen MT</vt:lpstr>
      <vt:lpstr>מעגל</vt:lpstr>
      <vt:lpstr>פרויקט קורס הנדסת תוכנה</vt:lpstr>
      <vt:lpstr>JoiN ME</vt:lpstr>
      <vt:lpstr>JoiN ME</vt:lpstr>
      <vt:lpstr>מצב קיים</vt:lpstr>
      <vt:lpstr>דרישות  מרכזיות של המערכת</vt:lpstr>
      <vt:lpstr>פ'יצרים מרכזיים למימוש </vt:lpstr>
      <vt:lpstr>USE CASE DIAGRAM</vt:lpstr>
      <vt:lpstr>מיפוי טכנולוגי</vt:lpstr>
      <vt:lpstr>תבנית עיצוב  </vt:lpstr>
      <vt:lpstr>תיאור המערכת</vt:lpstr>
      <vt:lpstr>תיאור המערכת</vt:lpstr>
      <vt:lpstr>תיאור המערכת</vt:lpstr>
      <vt:lpstr>תיאור המערכת</vt:lpstr>
      <vt:lpstr>תיאור המערכת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 : קורס הגנת פרוטוקולי תקשורת</dc:title>
  <dc:creator>רז אלבז</dc:creator>
  <cp:lastModifiedBy>רז אלבז</cp:lastModifiedBy>
  <cp:revision>34</cp:revision>
  <dcterms:created xsi:type="dcterms:W3CDTF">2022-09-03T11:59:20Z</dcterms:created>
  <dcterms:modified xsi:type="dcterms:W3CDTF">2023-01-13T11:12:29Z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