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4" r:id="rId10"/>
    <p:sldId id="270" r:id="rId11"/>
    <p:sldId id="263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ilist.co/search/manga?format=NOV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FB139EE-820E-0C8C-12DF-9B212361E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14272"/>
            <a:ext cx="8637072" cy="977621"/>
          </a:xfrm>
        </p:spPr>
        <p:txBody>
          <a:bodyPr/>
          <a:lstStyle/>
          <a:p>
            <a:pPr algn="r"/>
            <a:r>
              <a:rPr lang="he-IL" dirty="0"/>
              <a:t>מבוא למדעי הנתונים פרויקט סיום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FE2B470-8A7C-9925-0B38-86A0F1A5A622}"/>
              </a:ext>
            </a:extLst>
          </p:cNvPr>
          <p:cNvSpPr/>
          <p:nvPr/>
        </p:nvSpPr>
        <p:spPr>
          <a:xfrm>
            <a:off x="2417779" y="930718"/>
            <a:ext cx="88530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see it 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screen?</a:t>
            </a:r>
            <a:endParaRPr lang="he-IL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7715DC8-4201-0CFE-8A4B-93B59DC5E861}"/>
              </a:ext>
            </a:extLst>
          </p:cNvPr>
          <p:cNvSpPr/>
          <p:nvPr/>
        </p:nvSpPr>
        <p:spPr>
          <a:xfrm>
            <a:off x="2382514" y="1922306"/>
            <a:ext cx="34243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 Shahar Sivilia &amp; Mor Cohen </a:t>
            </a:r>
            <a:endParaRPr lang="he-IL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664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D2AEB6D-DBEB-356A-8325-A2E846183034}"/>
              </a:ext>
            </a:extLst>
          </p:cNvPr>
          <p:cNvSpPr/>
          <p:nvPr/>
        </p:nvSpPr>
        <p:spPr>
          <a:xfrm>
            <a:off x="5335018" y="877012"/>
            <a:ext cx="5719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ניתוח נתונים מתקדם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AE1055-FB6C-8FF2-C6FC-D5E1ACE47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1" y="2337848"/>
            <a:ext cx="3919138" cy="37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8127B1A-0176-5625-BC99-3ADC6CB1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31" y="2337848"/>
            <a:ext cx="3919138" cy="37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BBF08DE-ED62-7876-CAD3-CC3864BA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451" y="2337848"/>
            <a:ext cx="3919138" cy="37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ציין מיקום תוכן 4">
            <a:extLst>
              <a:ext uri="{FF2B5EF4-FFF2-40B4-BE49-F238E27FC236}">
                <a16:creationId xmlns:a16="http://schemas.microsoft.com/office/drawing/2014/main" id="{1F807AAE-EA84-8A1B-748C-6D170E219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61908"/>
            <a:ext cx="9603275" cy="3450613"/>
          </a:xfrm>
        </p:spPr>
        <p:txBody>
          <a:bodyPr/>
          <a:lstStyle/>
          <a:p>
            <a:r>
              <a:rPr lang="en-US" dirty="0"/>
              <a:t>Genre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585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D2AEB6D-DBEB-356A-8325-A2E846183034}"/>
              </a:ext>
            </a:extLst>
          </p:cNvPr>
          <p:cNvSpPr/>
          <p:nvPr/>
        </p:nvSpPr>
        <p:spPr>
          <a:xfrm>
            <a:off x="7539148" y="90877"/>
            <a:ext cx="35157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ניתוח נתונים</a:t>
            </a:r>
          </a:p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מתקדם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3E8EF8D-2842-088C-A413-1565081D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5" y="3114141"/>
            <a:ext cx="2454922" cy="365298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386DA06-E1C2-5771-14CD-B9D8C82B6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40" y="329532"/>
            <a:ext cx="7331108" cy="261408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DF25512-A850-D35A-C81C-2E8A7AE77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64" y="3114141"/>
            <a:ext cx="9385131" cy="312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6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FE2B470-8A7C-9925-0B38-86A0F1A5A622}"/>
              </a:ext>
            </a:extLst>
          </p:cNvPr>
          <p:cNvSpPr/>
          <p:nvPr/>
        </p:nvSpPr>
        <p:spPr>
          <a:xfrm>
            <a:off x="2263400" y="2321004"/>
            <a:ext cx="88530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בחירת שיטת העבודה</a:t>
            </a:r>
            <a:endParaRPr lang="he-IL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9031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D2AEB6D-DBEB-356A-8325-A2E846183034}"/>
              </a:ext>
            </a:extLst>
          </p:cNvPr>
          <p:cNvSpPr/>
          <p:nvPr/>
        </p:nvSpPr>
        <p:spPr>
          <a:xfrm>
            <a:off x="5507566" y="829510"/>
            <a:ext cx="5547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Logistic Regression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91E364F-96A0-A53E-FAE8-EA40A34F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69" y="2018213"/>
            <a:ext cx="2372056" cy="63826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6D196B5-7249-9265-3604-630A0C3B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19" y="1928429"/>
            <a:ext cx="6007093" cy="414903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1AD6732-79D9-6929-7EDC-5D83DAC4C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478" y="2921851"/>
            <a:ext cx="3106639" cy="31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8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D2AEB6D-DBEB-356A-8325-A2E846183034}"/>
              </a:ext>
            </a:extLst>
          </p:cNvPr>
          <p:cNvSpPr/>
          <p:nvPr/>
        </p:nvSpPr>
        <p:spPr>
          <a:xfrm>
            <a:off x="6601034" y="912448"/>
            <a:ext cx="4490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7834687-67F0-F427-5924-8FF63BF15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7" y="3018170"/>
            <a:ext cx="6020640" cy="301032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89DCDBB-C96A-E88C-A421-195B33EC7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034" y="3018170"/>
            <a:ext cx="5098803" cy="309527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CC1B9748-6F16-8729-9D09-27780347D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286" y="1918715"/>
            <a:ext cx="4315427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4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D2AEB6D-DBEB-356A-8325-A2E846183034}"/>
              </a:ext>
            </a:extLst>
          </p:cNvPr>
          <p:cNvSpPr/>
          <p:nvPr/>
        </p:nvSpPr>
        <p:spPr>
          <a:xfrm>
            <a:off x="6974891" y="92999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סיכום ומסקנות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DF47BC9B-3566-3557-54B8-2C1EC745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מטרת המחקר בפרויקט הייתה האם ניתן לחזות אפשרות לאדפטציה של ספר.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ניגשנו אל הבעיה עם שני מודלים שונים על מנת להגיע לתוצאת חיזוי שתספק אותנו.</a:t>
            </a:r>
          </a:p>
          <a:p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לאחר ניתוח הנתונים והפעלה של למידת מכונה, מצאנו שלפי המשתנים והמודל שבחרנו לא יכולנו להגיע לתוצאה חד משמעית לתחזית של יצירת אדפטציה לספר מסוים.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71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06DBDE-2661-000F-FFD7-912B54DDD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728252"/>
            <a:ext cx="9603275" cy="3450613"/>
          </a:xfrm>
        </p:spPr>
        <p:txBody>
          <a:bodyPr/>
          <a:lstStyle/>
          <a:p>
            <a:r>
              <a:rPr lang="he-IL" dirty="0"/>
              <a:t>תרבות סדרות האנימציה מיפן</a:t>
            </a:r>
          </a:p>
          <a:p>
            <a:r>
              <a:rPr lang="he-IL" dirty="0"/>
              <a:t>חלק מהמקורות לסדרות אנימציה יפניות מגיע מספרים</a:t>
            </a:r>
          </a:p>
          <a:p>
            <a:r>
              <a:rPr lang="he-IL" dirty="0"/>
              <a:t>קיים מגוון אתרי מידע וסקירה על הספרים והסדרות השונות</a:t>
            </a:r>
          </a:p>
          <a:p>
            <a:r>
              <a:rPr lang="he-IL" dirty="0"/>
              <a:t>ניתוח נתוני הספרים המצליחים על מנת לחזות אופציה לאדפטציה </a:t>
            </a:r>
          </a:p>
          <a:p>
            <a:endParaRPr lang="he-IL" dirty="0"/>
          </a:p>
          <a:p>
            <a:pPr marL="0" indent="0">
              <a:buNone/>
            </a:pPr>
            <a:r>
              <a:rPr lang="he-IL" sz="1600" dirty="0"/>
              <a:t>* </a:t>
            </a: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אדפטציה הינה עיבוד של ספר לסדרה או סרט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D2AEB6D-DBEB-356A-8325-A2E846183034}"/>
              </a:ext>
            </a:extLst>
          </p:cNvPr>
          <p:cNvSpPr/>
          <p:nvPr/>
        </p:nvSpPr>
        <p:spPr>
          <a:xfrm>
            <a:off x="8885669" y="918848"/>
            <a:ext cx="2169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הקדמה</a:t>
            </a:r>
          </a:p>
        </p:txBody>
      </p:sp>
      <p:pic>
        <p:nvPicPr>
          <p:cNvPr id="1026" name="Picture 2" descr="terminology - What exactly is a &quot;Light Novel&quot;? - Anime &amp; Manga Stack  Exchange">
            <a:extLst>
              <a:ext uri="{FF2B5EF4-FFF2-40B4-BE49-F238E27FC236}">
                <a16:creationId xmlns:a16="http://schemas.microsoft.com/office/drawing/2014/main" id="{A523F6B1-DA52-6168-4E18-243B1303E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/>
          <a:stretch/>
        </p:blipFill>
        <p:spPr bwMode="auto">
          <a:xfrm>
            <a:off x="0" y="679135"/>
            <a:ext cx="4362473" cy="47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9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06DBDE-2661-000F-FFD7-912B54DDD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728252"/>
            <a:ext cx="9603275" cy="345061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https://anilist.co/search/manga?format=NOVEL</a:t>
            </a:r>
            <a:endParaRPr lang="he-IL" dirty="0"/>
          </a:p>
          <a:p>
            <a:r>
              <a:rPr lang="he-IL" dirty="0"/>
              <a:t>גלילה לסוף העמוד בעזרת סלניום</a:t>
            </a:r>
          </a:p>
          <a:p>
            <a:r>
              <a:rPr lang="he-IL" dirty="0"/>
              <a:t>חילוץ לינק של כל ספר</a:t>
            </a:r>
          </a:p>
          <a:p>
            <a:r>
              <a:rPr lang="he-IL" dirty="0"/>
              <a:t>חילוץ מידע רלוונטי מדף של כל ספר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D2AEB6D-DBEB-356A-8325-A2E846183034}"/>
              </a:ext>
            </a:extLst>
          </p:cNvPr>
          <p:cNvSpPr/>
          <p:nvPr/>
        </p:nvSpPr>
        <p:spPr>
          <a:xfrm>
            <a:off x="4280243" y="918848"/>
            <a:ext cx="6774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מקורות הנתונים והרכשה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26546FD-A251-A23B-8535-9D3892678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24" y="2728252"/>
            <a:ext cx="838317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5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D2AEB6D-DBEB-356A-8325-A2E846183034}"/>
              </a:ext>
            </a:extLst>
          </p:cNvPr>
          <p:cNvSpPr/>
          <p:nvPr/>
        </p:nvSpPr>
        <p:spPr>
          <a:xfrm>
            <a:off x="7608879" y="924824"/>
            <a:ext cx="3459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ספר לדוגמה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AAF2DF2-5254-E135-AE45-32C11B081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9" y="0"/>
            <a:ext cx="7027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7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24F18D35-7F0C-1A8A-E08A-1EC0D27F9A21}"/>
              </a:ext>
            </a:extLst>
          </p:cNvPr>
          <p:cNvSpPr/>
          <p:nvPr/>
        </p:nvSpPr>
        <p:spPr>
          <a:xfrm>
            <a:off x="8674925" y="2416629"/>
            <a:ext cx="1425039" cy="94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שם הספר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FE65F30-1106-40F2-5D05-AFB383A96698}"/>
              </a:ext>
            </a:extLst>
          </p:cNvPr>
          <p:cNvSpPr/>
          <p:nvPr/>
        </p:nvSpPr>
        <p:spPr>
          <a:xfrm>
            <a:off x="6545284" y="2416629"/>
            <a:ext cx="1425039" cy="94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אורך השם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0AD008F-CC83-54E9-D0B7-BC508E987C0F}"/>
              </a:ext>
            </a:extLst>
          </p:cNvPr>
          <p:cNvSpPr/>
          <p:nvPr/>
        </p:nvSpPr>
        <p:spPr>
          <a:xfrm>
            <a:off x="4348349" y="2416629"/>
            <a:ext cx="1425039" cy="94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ממוצע דירוגים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245418F-C858-C46B-D6F4-5C88C0F3B8BE}"/>
              </a:ext>
            </a:extLst>
          </p:cNvPr>
          <p:cNvSpPr/>
          <p:nvPr/>
        </p:nvSpPr>
        <p:spPr>
          <a:xfrm>
            <a:off x="2151414" y="2416629"/>
            <a:ext cx="1425039" cy="94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תאריך יציאה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E73C063-241B-5A49-8EC2-CAA1FC983DE4}"/>
              </a:ext>
            </a:extLst>
          </p:cNvPr>
          <p:cNvSpPr/>
          <p:nvPr/>
        </p:nvSpPr>
        <p:spPr>
          <a:xfrm>
            <a:off x="8674925" y="4053445"/>
            <a:ext cx="1425039" cy="94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מספר כרכים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A9EA679-4B5C-756B-B731-E2BCB0676B5F}"/>
              </a:ext>
            </a:extLst>
          </p:cNvPr>
          <p:cNvSpPr/>
          <p:nvPr/>
        </p:nvSpPr>
        <p:spPr>
          <a:xfrm>
            <a:off x="6545284" y="4053445"/>
            <a:ext cx="1425039" cy="94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Genre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E80DCF5-DDC2-F7A4-7958-DD057C5EC879}"/>
              </a:ext>
            </a:extLst>
          </p:cNvPr>
          <p:cNvSpPr/>
          <p:nvPr/>
        </p:nvSpPr>
        <p:spPr>
          <a:xfrm>
            <a:off x="4348349" y="4053445"/>
            <a:ext cx="1425039" cy="94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קיום אדפטציה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65480E1C-E314-F952-1CCA-B46E9B91B8DA}"/>
              </a:ext>
            </a:extLst>
          </p:cNvPr>
          <p:cNvSpPr/>
          <p:nvPr/>
        </p:nvSpPr>
        <p:spPr>
          <a:xfrm>
            <a:off x="2151414" y="4053445"/>
            <a:ext cx="1425039" cy="94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מקור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07709E8F-8B02-7F73-296B-92B2F42D4EEB}"/>
              </a:ext>
            </a:extLst>
          </p:cNvPr>
          <p:cNvSpPr/>
          <p:nvPr/>
        </p:nvSpPr>
        <p:spPr>
          <a:xfrm>
            <a:off x="6261444" y="800571"/>
            <a:ext cx="4826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פרמטרים</a:t>
            </a:r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לדוגמה</a:t>
            </a:r>
          </a:p>
        </p:txBody>
      </p:sp>
    </p:spTree>
    <p:extLst>
      <p:ext uri="{BB962C8B-B14F-4D97-AF65-F5344CB8AC3E}">
        <p14:creationId xmlns:p14="http://schemas.microsoft.com/office/powerpoint/2010/main" val="344676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D2AEB6D-DBEB-356A-8325-A2E846183034}"/>
              </a:ext>
            </a:extLst>
          </p:cNvPr>
          <p:cNvSpPr/>
          <p:nvPr/>
        </p:nvSpPr>
        <p:spPr>
          <a:xfrm>
            <a:off x="7160838" y="958922"/>
            <a:ext cx="3894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טיפול בנתונים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DF47BC9B-3566-3557-54B8-2C1EC745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2252"/>
            <a:ext cx="9603275" cy="3450613"/>
          </a:xfrm>
        </p:spPr>
        <p:txBody>
          <a:bodyPr/>
          <a:lstStyle/>
          <a:p>
            <a:r>
              <a:rPr lang="he-IL" dirty="0"/>
              <a:t>יצירת </a:t>
            </a:r>
            <a:r>
              <a:rPr lang="en-US" dirty="0"/>
              <a:t>DataFrame</a:t>
            </a:r>
            <a:endParaRPr lang="he-IL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B64BCC-3CD0-8EC2-2040-30C9B2DA4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365" y="2429179"/>
            <a:ext cx="8892516" cy="365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8D73FF-C5CD-6110-9079-B12BFDD91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56" y="5529496"/>
            <a:ext cx="16192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B2C99A1-8ACC-8B55-462B-2C4FE335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9" y="97343"/>
            <a:ext cx="2919324" cy="51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0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D2AEB6D-DBEB-356A-8325-A2E846183034}"/>
              </a:ext>
            </a:extLst>
          </p:cNvPr>
          <p:cNvSpPr/>
          <p:nvPr/>
        </p:nvSpPr>
        <p:spPr>
          <a:xfrm>
            <a:off x="7160838" y="958922"/>
            <a:ext cx="3894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טיפול בנתונים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DF47BC9B-3566-3557-54B8-2C1EC745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98055"/>
            <a:ext cx="9603275" cy="345061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drop_duplicates</a:t>
            </a:r>
            <a:endParaRPr lang="he-IL" dirty="0"/>
          </a:p>
          <a:p>
            <a:r>
              <a:rPr lang="en-US" dirty="0"/>
              <a:t>dropna</a:t>
            </a:r>
          </a:p>
          <a:p>
            <a:r>
              <a:rPr lang="en-US" dirty="0"/>
              <a:t>fillna</a:t>
            </a:r>
          </a:p>
          <a:p>
            <a:endParaRPr lang="en-US" dirty="0"/>
          </a:p>
          <a:p>
            <a:r>
              <a:rPr lang="en-US" dirty="0"/>
              <a:t>drop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50836F29-00EC-DAE4-BA44-9B3DE8FB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97" y="2894123"/>
            <a:ext cx="4048690" cy="36200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3EA07B68-CE13-7433-C40C-91A34F206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97" y="3332447"/>
            <a:ext cx="6516009" cy="110505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CAA0BDD6-79AB-A011-7062-3AA2E2E3E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97" y="4496517"/>
            <a:ext cx="7030431" cy="1581371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CCEAF95-1CD2-283A-93FA-A8F6AD773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697" y="2474107"/>
            <a:ext cx="448690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5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D2AEB6D-DBEB-356A-8325-A2E846183034}"/>
              </a:ext>
            </a:extLst>
          </p:cNvPr>
          <p:cNvSpPr/>
          <p:nvPr/>
        </p:nvSpPr>
        <p:spPr>
          <a:xfrm>
            <a:off x="7160838" y="929990"/>
            <a:ext cx="3894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טיפול בנתונים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DF47BC9B-3566-3557-54B8-2C1EC745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astype</a:t>
            </a:r>
            <a:endParaRPr lang="he-IL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get_dummies</a:t>
            </a:r>
          </a:p>
          <a:p>
            <a:endParaRPr lang="en-US" dirty="0"/>
          </a:p>
          <a:p>
            <a:r>
              <a:rPr lang="en-US" dirty="0"/>
              <a:t>6860 rows × 43 columns→ 4078 rows x 40 columns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5B3262A-8315-DA67-6D48-B152C6FA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9" y="2015732"/>
            <a:ext cx="4782217" cy="181000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45ABD7F-35DC-165E-BD44-7234E8CA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56" y="4019433"/>
            <a:ext cx="5268060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D2AEB6D-DBEB-356A-8325-A2E846183034}"/>
              </a:ext>
            </a:extLst>
          </p:cNvPr>
          <p:cNvSpPr/>
          <p:nvPr/>
        </p:nvSpPr>
        <p:spPr>
          <a:xfrm>
            <a:off x="5335018" y="877012"/>
            <a:ext cx="5719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ניתוח נתונים מתקדם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34E62B7-8B0A-2A40-175E-9B1E88D5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6" y="1065052"/>
            <a:ext cx="5057658" cy="505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75D43A5-DDD5-79EA-E633-5E3CE6670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82" y="2694218"/>
            <a:ext cx="6856982" cy="34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851299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TM10001114[[fn=גלריה]]</Template>
  <TotalTime>572</TotalTime>
  <Words>212</Words>
  <Application>Microsoft Office PowerPoint</Application>
  <PresentationFormat>מסך רחב</PresentationFormat>
  <Paragraphs>58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גלריה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 Cohen</dc:creator>
  <cp:lastModifiedBy>Mor Cohen</cp:lastModifiedBy>
  <cp:revision>16</cp:revision>
  <dcterms:created xsi:type="dcterms:W3CDTF">2023-02-16T14:15:09Z</dcterms:created>
  <dcterms:modified xsi:type="dcterms:W3CDTF">2023-02-17T14:58:10Z</dcterms:modified>
</cp:coreProperties>
</file>