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3" r:id="rId7"/>
    <p:sldId id="265" r:id="rId8"/>
    <p:sldId id="284" r:id="rId9"/>
    <p:sldId id="268" r:id="rId10"/>
    <p:sldId id="267" r:id="rId11"/>
    <p:sldId id="269" r:id="rId12"/>
    <p:sldId id="283" r:id="rId13"/>
    <p:sldId id="272" r:id="rId14"/>
    <p:sldId id="285" r:id="rId15"/>
    <p:sldId id="276" r:id="rId16"/>
    <p:sldId id="286" r:id="rId17"/>
    <p:sldId id="287" r:id="rId18"/>
    <p:sldId id="282" r:id="rId19"/>
    <p:sldId id="275" r:id="rId20"/>
    <p:sldId id="278" r:id="rId21"/>
    <p:sldId id="277"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85331" autoAdjust="0"/>
  </p:normalViewPr>
  <p:slideViewPr>
    <p:cSldViewPr snapToGrid="0">
      <p:cViewPr>
        <p:scale>
          <a:sx n="50" d="100"/>
          <a:sy n="50" d="100"/>
        </p:scale>
        <p:origin x="14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wnloads\Zomato_Data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Restaurants in each</a:t>
            </a:r>
            <a:r>
              <a:rPr lang="en-US" baseline="0"/>
              <a:t>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4013132900784399"/>
          <c:y val="0.15895667706567812"/>
          <c:w val="0.60586957979186995"/>
          <c:h val="0.74840580986436156"/>
        </c:manualLayout>
      </c:layout>
      <c:barChart>
        <c:barDir val="bar"/>
        <c:grouping val="clustered"/>
        <c:varyColors val="0"/>
        <c:ser>
          <c:idx val="0"/>
          <c:order val="0"/>
          <c:tx>
            <c:strRef>
              <c:f>'Sheet 2'!$B$1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 2'!$B$2:$B$17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425</c:v>
                </c:pt>
              </c:numCache>
            </c:numRef>
          </c:val>
          <c:extLst>
            <c:ext xmlns:c16="http://schemas.microsoft.com/office/drawing/2014/chart" uri="{C3380CC4-5D6E-409C-BE32-E72D297353CC}">
              <c16:uniqueId val="{00000000-B88D-48DD-A69C-405B087CA8AB}"/>
            </c:ext>
          </c:extLst>
        </c:ser>
        <c:dLbls>
          <c:dLblPos val="outEnd"/>
          <c:showLegendKey val="0"/>
          <c:showVal val="1"/>
          <c:showCatName val="0"/>
          <c:showSerName val="0"/>
          <c:showPercent val="0"/>
          <c:showBubbleSize val="0"/>
        </c:dLbls>
        <c:gapWidth val="182"/>
        <c:axId val="12629728"/>
        <c:axId val="12633568"/>
      </c:barChart>
      <c:catAx>
        <c:axId val="12629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568"/>
        <c:crosses val="autoZero"/>
        <c:auto val="1"/>
        <c:lblAlgn val="ctr"/>
        <c:lblOffset val="100"/>
        <c:noMultiLvlLbl val="0"/>
      </c:catAx>
      <c:valAx>
        <c:axId val="126335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Question!PivotTable15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Table Booking</a:t>
            </a:r>
            <a:r>
              <a:rPr lang="en-US" baseline="0"/>
              <a:t> vs Avg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 Question'!$F$232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Question'!$E$233:$E$234</c:f>
              <c:strCache>
                <c:ptCount val="2"/>
                <c:pt idx="0">
                  <c:v>No</c:v>
                </c:pt>
                <c:pt idx="1">
                  <c:v>Yes</c:v>
                </c:pt>
              </c:strCache>
            </c:strRef>
          </c:cat>
          <c:val>
            <c:numRef>
              <c:f>'Subjective Question'!$F$233:$F$234</c:f>
              <c:numCache>
                <c:formatCode>0.0</c:formatCode>
                <c:ptCount val="2"/>
                <c:pt idx="0">
                  <c:v>2.8085520038167933</c:v>
                </c:pt>
                <c:pt idx="1">
                  <c:v>3.4825561312607922</c:v>
                </c:pt>
              </c:numCache>
            </c:numRef>
          </c:val>
          <c:extLst>
            <c:ext xmlns:c16="http://schemas.microsoft.com/office/drawing/2014/chart" uri="{C3380CC4-5D6E-409C-BE32-E72D297353CC}">
              <c16:uniqueId val="{00000000-F040-460B-BDE7-5B4535D6F18C}"/>
            </c:ext>
          </c:extLst>
        </c:ser>
        <c:dLbls>
          <c:showLegendKey val="0"/>
          <c:showVal val="0"/>
          <c:showCatName val="0"/>
          <c:showSerName val="0"/>
          <c:showPercent val="0"/>
          <c:showBubbleSize val="0"/>
        </c:dLbls>
        <c:gapWidth val="219"/>
        <c:overlap val="-27"/>
        <c:axId val="104346415"/>
        <c:axId val="104347855"/>
      </c:barChart>
      <c:catAx>
        <c:axId val="10434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347855"/>
        <c:crosses val="autoZero"/>
        <c:auto val="1"/>
        <c:lblAlgn val="ctr"/>
        <c:lblOffset val="100"/>
        <c:noMultiLvlLbl val="0"/>
      </c:catAx>
      <c:valAx>
        <c:axId val="10434785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346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States and Cities in each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2'!$B$49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2'!$A$50:$A$64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 2'!$B$50:$B$64</c:f>
              <c:numCache>
                <c:formatCode>General</c:formatCode>
                <c:ptCount val="15"/>
                <c:pt idx="0">
                  <c:v>23</c:v>
                </c:pt>
                <c:pt idx="1">
                  <c:v>3</c:v>
                </c:pt>
                <c:pt idx="2">
                  <c:v>4</c:v>
                </c:pt>
                <c:pt idx="3">
                  <c:v>43</c:v>
                </c:pt>
                <c:pt idx="4">
                  <c:v>4</c:v>
                </c:pt>
                <c:pt idx="5">
                  <c:v>2</c:v>
                </c:pt>
                <c:pt idx="6">
                  <c:v>9</c:v>
                </c:pt>
                <c:pt idx="7">
                  <c:v>1</c:v>
                </c:pt>
                <c:pt idx="8">
                  <c:v>1</c:v>
                </c:pt>
                <c:pt idx="9">
                  <c:v>6</c:v>
                </c:pt>
                <c:pt idx="10">
                  <c:v>1</c:v>
                </c:pt>
                <c:pt idx="11">
                  <c:v>2</c:v>
                </c:pt>
                <c:pt idx="12">
                  <c:v>3</c:v>
                </c:pt>
                <c:pt idx="13">
                  <c:v>4</c:v>
                </c:pt>
                <c:pt idx="14">
                  <c:v>34</c:v>
                </c:pt>
              </c:numCache>
            </c:numRef>
          </c:val>
          <c:extLst>
            <c:ext xmlns:c16="http://schemas.microsoft.com/office/drawing/2014/chart" uri="{C3380CC4-5D6E-409C-BE32-E72D297353CC}">
              <c16:uniqueId val="{00000000-8834-4603-AD69-0C5B924F510B}"/>
            </c:ext>
          </c:extLst>
        </c:ser>
        <c:dLbls>
          <c:dLblPos val="outEnd"/>
          <c:showLegendKey val="0"/>
          <c:showVal val="1"/>
          <c:showCatName val="0"/>
          <c:showSerName val="0"/>
          <c:showPercent val="0"/>
          <c:showBubbleSize val="0"/>
        </c:dLbls>
        <c:gapWidth val="219"/>
        <c:overlap val="-27"/>
        <c:axId val="1498174816"/>
        <c:axId val="1498170016"/>
      </c:barChart>
      <c:catAx>
        <c:axId val="14981748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170016"/>
        <c:crosses val="autoZero"/>
        <c:auto val="1"/>
        <c:lblAlgn val="ctr"/>
        <c:lblOffset val="100"/>
        <c:noMultiLvlLbl val="0"/>
      </c:catAx>
      <c:valAx>
        <c:axId val="1498170016"/>
        <c:scaling>
          <c:orientation val="minMax"/>
        </c:scaling>
        <c:delete val="1"/>
        <c:axPos val="l"/>
        <c:numFmt formatCode="General" sourceLinked="1"/>
        <c:majorTickMark val="out"/>
        <c:minorTickMark val="none"/>
        <c:tickLblPos val="nextTo"/>
        <c:crossAx val="149817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Restaurants in each</a:t>
            </a:r>
            <a:r>
              <a:rPr lang="en-US" baseline="0"/>
              <a:t>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4013132900784399"/>
          <c:y val="0.15895667706567812"/>
          <c:w val="0.60586957979186995"/>
          <c:h val="0.74840580986436156"/>
        </c:manualLayout>
      </c:layout>
      <c:barChart>
        <c:barDir val="bar"/>
        <c:grouping val="clustered"/>
        <c:varyColors val="0"/>
        <c:ser>
          <c:idx val="0"/>
          <c:order val="0"/>
          <c:tx>
            <c:strRef>
              <c:f>'Sheet 2'!$B$1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 2'!$B$2:$B$17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425</c:v>
                </c:pt>
              </c:numCache>
            </c:numRef>
          </c:val>
          <c:extLst>
            <c:ext xmlns:c16="http://schemas.microsoft.com/office/drawing/2014/chart" uri="{C3380CC4-5D6E-409C-BE32-E72D297353CC}">
              <c16:uniqueId val="{00000000-A7C2-4238-903E-F67FB32803F1}"/>
            </c:ext>
          </c:extLst>
        </c:ser>
        <c:dLbls>
          <c:dLblPos val="outEnd"/>
          <c:showLegendKey val="0"/>
          <c:showVal val="1"/>
          <c:showCatName val="0"/>
          <c:showSerName val="0"/>
          <c:showPercent val="0"/>
          <c:showBubbleSize val="0"/>
        </c:dLbls>
        <c:gapWidth val="182"/>
        <c:axId val="12629728"/>
        <c:axId val="12633568"/>
      </c:barChart>
      <c:catAx>
        <c:axId val="12629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568"/>
        <c:crosses val="autoZero"/>
        <c:auto val="1"/>
        <c:lblAlgn val="ctr"/>
        <c:lblOffset val="100"/>
        <c:noMultiLvlLbl val="0"/>
      </c:catAx>
      <c:valAx>
        <c:axId val="126335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Restaurants opened during each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4.6166666666666717E-2"/>
              <c:y val="5.69736782502999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4.8944444444444443E-2"/>
              <c:y val="7.49512105815472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4.5640638670166232E-2"/>
              <c:y val="-5.0891515737182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4.6166666666666717E-2"/>
              <c:y val="5.69736782502999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layout>
            <c:manualLayout>
              <c:x val="-4.8944444444444443E-2"/>
              <c:y val="7.49512105815472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layout>
            <c:manualLayout>
              <c:x val="-4.5640638670166232E-2"/>
              <c:y val="-5.0891515737182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4.6166666666666717E-2"/>
              <c:y val="5.69736782502999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layout>
            <c:manualLayout>
              <c:x val="-4.8944444444444443E-2"/>
              <c:y val="7.49512105815472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4.5640638670166232E-2"/>
              <c:y val="-5.0891515737182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layout>
            <c:manualLayout>
              <c:x val="-4.6166666666666717E-2"/>
              <c:y val="5.69736782502999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layout>
            <c:manualLayout>
              <c:x val="-4.8944444444444443E-2"/>
              <c:y val="7.49512105815472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layout>
            <c:manualLayout>
              <c:x val="-4.5640638670166232E-2"/>
              <c:y val="-5.0891515737182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layout>
            <c:manualLayout>
              <c:x val="-4.6166666666666717E-2"/>
              <c:y val="5.69736782502999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layout>
            <c:manualLayout>
              <c:x val="-4.8944444444444443E-2"/>
              <c:y val="7.49512105815472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layout>
            <c:manualLayout>
              <c:x val="-4.5640638670166232E-2"/>
              <c:y val="-5.0891515737182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914260717410323E-2"/>
          <c:y val="0.22226222472198529"/>
          <c:w val="0.87753018372703417"/>
          <c:h val="0.63872190597703404"/>
        </c:manualLayout>
      </c:layout>
      <c:lineChart>
        <c:grouping val="standard"/>
        <c:varyColors val="0"/>
        <c:ser>
          <c:idx val="0"/>
          <c:order val="0"/>
          <c:tx>
            <c:strRef>
              <c:f>'Sheet 2'!$B$19</c:f>
              <c:strCache>
                <c:ptCount val="1"/>
                <c:pt idx="0">
                  <c:v>Total</c:v>
                </c:pt>
              </c:strCache>
            </c:strRef>
          </c:tx>
          <c:spPr>
            <a:ln w="28575" cap="rnd">
              <a:solidFill>
                <a:schemeClr val="accent1"/>
              </a:solidFill>
              <a:round/>
            </a:ln>
            <a:effectLst/>
          </c:spPr>
          <c:marker>
            <c:symbol val="none"/>
          </c:marker>
          <c:dPt>
            <c:idx val="2"/>
            <c:marker>
              <c:symbol val="none"/>
            </c:marker>
            <c:bubble3D val="0"/>
            <c:extLst>
              <c:ext xmlns:c16="http://schemas.microsoft.com/office/drawing/2014/chart" uri="{C3380CC4-5D6E-409C-BE32-E72D297353CC}">
                <c16:uniqueId val="{00000000-DC51-41BD-A9FA-A561C872D1A0}"/>
              </c:ext>
            </c:extLst>
          </c:dPt>
          <c:dPt>
            <c:idx val="6"/>
            <c:marker>
              <c:symbol val="none"/>
            </c:marker>
            <c:bubble3D val="0"/>
            <c:extLst>
              <c:ext xmlns:c16="http://schemas.microsoft.com/office/drawing/2014/chart" uri="{C3380CC4-5D6E-409C-BE32-E72D297353CC}">
                <c16:uniqueId val="{00000001-DC51-41BD-A9FA-A561C872D1A0}"/>
              </c:ext>
            </c:extLst>
          </c:dPt>
          <c:dPt>
            <c:idx val="8"/>
            <c:marker>
              <c:symbol val="none"/>
            </c:marker>
            <c:bubble3D val="0"/>
            <c:extLst>
              <c:ext xmlns:c16="http://schemas.microsoft.com/office/drawing/2014/chart" uri="{C3380CC4-5D6E-409C-BE32-E72D297353CC}">
                <c16:uniqueId val="{00000002-DC51-41BD-A9FA-A561C872D1A0}"/>
              </c:ext>
            </c:extLst>
          </c:dPt>
          <c:dLbls>
            <c:dLbl>
              <c:idx val="2"/>
              <c:layout>
                <c:manualLayout>
                  <c:x val="-4.6166666666666717E-2"/>
                  <c:y val="5.69736782502999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51-41BD-A9FA-A561C872D1A0}"/>
                </c:ext>
              </c:extLst>
            </c:dLbl>
            <c:dLbl>
              <c:idx val="6"/>
              <c:layout>
                <c:manualLayout>
                  <c:x val="-4.8944444444444443E-2"/>
                  <c:y val="7.49512105815472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C51-41BD-A9FA-A561C872D1A0}"/>
                </c:ext>
              </c:extLst>
            </c:dLbl>
            <c:dLbl>
              <c:idx val="8"/>
              <c:layout>
                <c:manualLayout>
                  <c:x val="-4.5640638670166232E-2"/>
                  <c:y val="-5.0891515737182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C51-41BD-A9FA-A561C872D1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2'!$A$20:$A$29</c:f>
              <c:strCache>
                <c:ptCount val="9"/>
                <c:pt idx="0">
                  <c:v>2010</c:v>
                </c:pt>
                <c:pt idx="1">
                  <c:v>2011</c:v>
                </c:pt>
                <c:pt idx="2">
                  <c:v>2012</c:v>
                </c:pt>
                <c:pt idx="3">
                  <c:v>2013</c:v>
                </c:pt>
                <c:pt idx="4">
                  <c:v>2014</c:v>
                </c:pt>
                <c:pt idx="5">
                  <c:v>2015</c:v>
                </c:pt>
                <c:pt idx="6">
                  <c:v>2016</c:v>
                </c:pt>
                <c:pt idx="7">
                  <c:v>2017</c:v>
                </c:pt>
                <c:pt idx="8">
                  <c:v>2018</c:v>
                </c:pt>
              </c:strCache>
            </c:strRef>
          </c:cat>
          <c:val>
            <c:numRef>
              <c:f>'Sheet 2'!$B$20:$B$29</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mooth val="0"/>
          <c:extLst>
            <c:ext xmlns:c16="http://schemas.microsoft.com/office/drawing/2014/chart" uri="{C3380CC4-5D6E-409C-BE32-E72D297353CC}">
              <c16:uniqueId val="{00000003-DC51-41BD-A9FA-A561C872D1A0}"/>
            </c:ext>
          </c:extLst>
        </c:ser>
        <c:dLbls>
          <c:dLblPos val="t"/>
          <c:showLegendKey val="0"/>
          <c:showVal val="1"/>
          <c:showCatName val="0"/>
          <c:showSerName val="0"/>
          <c:showPercent val="0"/>
          <c:showBubbleSize val="0"/>
        </c:dLbls>
        <c:smooth val="0"/>
        <c:axId val="12638896"/>
        <c:axId val="12642736"/>
      </c:lineChart>
      <c:catAx>
        <c:axId val="1263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2736"/>
        <c:crosses val="autoZero"/>
        <c:auto val="1"/>
        <c:lblAlgn val="ctr"/>
        <c:lblOffset val="100"/>
        <c:noMultiLvlLbl val="0"/>
      </c:catAx>
      <c:valAx>
        <c:axId val="12642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8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2!PivotTable2</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Votes for Each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 2'!$B$69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2'!$A$70:$A$84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 2'!$B$70:$B$84</c:f>
              <c:numCache>
                <c:formatCode>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extLst>
            <c:ext xmlns:c16="http://schemas.microsoft.com/office/drawing/2014/chart" uri="{C3380CC4-5D6E-409C-BE32-E72D297353CC}">
              <c16:uniqueId val="{00000000-B5EE-470E-B810-BB89D54B0AE6}"/>
            </c:ext>
          </c:extLst>
        </c:ser>
        <c:dLbls>
          <c:dLblPos val="outEnd"/>
          <c:showLegendKey val="0"/>
          <c:showVal val="1"/>
          <c:showCatName val="0"/>
          <c:showSerName val="0"/>
          <c:showPercent val="0"/>
          <c:showBubbleSize val="0"/>
        </c:dLbls>
        <c:gapWidth val="182"/>
        <c:axId val="1498177216"/>
        <c:axId val="682092224"/>
      </c:barChart>
      <c:catAx>
        <c:axId val="1498177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092224"/>
        <c:crosses val="autoZero"/>
        <c:auto val="1"/>
        <c:lblAlgn val="ctr"/>
        <c:lblOffset val="100"/>
        <c:noMultiLvlLbl val="0"/>
      </c:catAx>
      <c:valAx>
        <c:axId val="682092224"/>
        <c:scaling>
          <c:orientation val="minMax"/>
        </c:scaling>
        <c:delete val="1"/>
        <c:axPos val="b"/>
        <c:numFmt formatCode="0" sourceLinked="1"/>
        <c:majorTickMark val="none"/>
        <c:minorTickMark val="none"/>
        <c:tickLblPos val="nextTo"/>
        <c:crossAx val="149817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2!PivotTable3</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Rating for each</a:t>
            </a:r>
            <a:r>
              <a:rPr lang="en-US" baseline="0"/>
              <a:t>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 2'!$B$88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2'!$A$89:$A$103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 2'!$B$89:$B$103</c:f>
              <c:numCache>
                <c:formatCode>0.0</c:formatCode>
                <c:ptCount val="15"/>
                <c:pt idx="0">
                  <c:v>3.6583333333333337</c:v>
                </c:pt>
                <c:pt idx="1">
                  <c:v>3.8466666666666667</c:v>
                </c:pt>
                <c:pt idx="2">
                  <c:v>3.5750000000000002</c:v>
                </c:pt>
                <c:pt idx="3">
                  <c:v>2.7705501618123014</c:v>
                </c:pt>
                <c:pt idx="4">
                  <c:v>4.295238095238096</c:v>
                </c:pt>
                <c:pt idx="5">
                  <c:v>4.2625000000000002</c:v>
                </c:pt>
                <c:pt idx="6">
                  <c:v>4.4681818181818187</c:v>
                </c:pt>
                <c:pt idx="7">
                  <c:v>4.0599999999999996</c:v>
                </c:pt>
                <c:pt idx="8">
                  <c:v>3.5749999999999993</c:v>
                </c:pt>
                <c:pt idx="9">
                  <c:v>4.2100000000000009</c:v>
                </c:pt>
                <c:pt idx="10">
                  <c:v>3.87</c:v>
                </c:pt>
                <c:pt idx="11">
                  <c:v>4.3</c:v>
                </c:pt>
                <c:pt idx="12">
                  <c:v>4.2333333333333352</c:v>
                </c:pt>
                <c:pt idx="13">
                  <c:v>4.0999999999999996</c:v>
                </c:pt>
                <c:pt idx="14">
                  <c:v>4.0143529411764689</c:v>
                </c:pt>
              </c:numCache>
            </c:numRef>
          </c:val>
          <c:extLst>
            <c:ext xmlns:c16="http://schemas.microsoft.com/office/drawing/2014/chart" uri="{C3380CC4-5D6E-409C-BE32-E72D297353CC}">
              <c16:uniqueId val="{00000000-49F6-4941-908B-F2341B741621}"/>
            </c:ext>
          </c:extLst>
        </c:ser>
        <c:dLbls>
          <c:dLblPos val="outEnd"/>
          <c:showLegendKey val="0"/>
          <c:showVal val="1"/>
          <c:showCatName val="0"/>
          <c:showSerName val="0"/>
          <c:showPercent val="0"/>
          <c:showBubbleSize val="0"/>
        </c:dLbls>
        <c:gapWidth val="182"/>
        <c:axId val="1499863408"/>
        <c:axId val="1499880688"/>
      </c:barChart>
      <c:catAx>
        <c:axId val="1499863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880688"/>
        <c:crosses val="autoZero"/>
        <c:auto val="1"/>
        <c:lblAlgn val="ctr"/>
        <c:lblOffset val="100"/>
        <c:noMultiLvlLbl val="0"/>
      </c:catAx>
      <c:valAx>
        <c:axId val="1499880688"/>
        <c:scaling>
          <c:orientation val="minMax"/>
        </c:scaling>
        <c:delete val="1"/>
        <c:axPos val="b"/>
        <c:numFmt formatCode="0.0" sourceLinked="1"/>
        <c:majorTickMark val="none"/>
        <c:minorTickMark val="none"/>
        <c:tickLblPos val="nextTo"/>
        <c:crossAx val="1499863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2!PivotTable10</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Table</a:t>
            </a:r>
            <a:r>
              <a:rPr lang="en-US" baseline="0"/>
              <a:t> Booking Available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manualLayout>
          <c:layoutTarget val="inner"/>
          <c:xMode val="edge"/>
          <c:yMode val="edge"/>
          <c:x val="0.26641447944007002"/>
          <c:y val="0.15319444444444447"/>
          <c:w val="0.46641666666666665"/>
          <c:h val="0.77736111111111106"/>
        </c:manualLayout>
      </c:layout>
      <c:doughnutChart>
        <c:varyColors val="1"/>
        <c:ser>
          <c:idx val="0"/>
          <c:order val="0"/>
          <c:tx>
            <c:strRef>
              <c:f>'Sheet 2'!$B$130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7A5-4086-B17B-91269EB2B6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7A5-4086-B17B-91269EB2B6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2'!$A$131:$A$132</c:f>
              <c:strCache>
                <c:ptCount val="2"/>
                <c:pt idx="0">
                  <c:v>No</c:v>
                </c:pt>
                <c:pt idx="1">
                  <c:v>Yes</c:v>
                </c:pt>
              </c:strCache>
            </c:strRef>
          </c:cat>
          <c:val>
            <c:numRef>
              <c:f>'Sheet 2'!$B$131:$B$132</c:f>
              <c:numCache>
                <c:formatCode>0.0</c:formatCode>
                <c:ptCount val="2"/>
                <c:pt idx="0">
                  <c:v>2.8085520038167933</c:v>
                </c:pt>
                <c:pt idx="1">
                  <c:v>3.4825561312607922</c:v>
                </c:pt>
              </c:numCache>
            </c:numRef>
          </c:val>
          <c:extLst>
            <c:ext xmlns:c16="http://schemas.microsoft.com/office/drawing/2014/chart" uri="{C3380CC4-5D6E-409C-BE32-E72D297353CC}">
              <c16:uniqueId val="{00000004-07A5-4086-B17B-91269EB2B651}"/>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43144409501829745"/>
          <c:y val="0.44753367535953792"/>
          <c:w val="0.13180226191739144"/>
          <c:h val="0.239363243779949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 2!PivotTable11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Provide</a:t>
            </a:r>
            <a:r>
              <a:rPr lang="en-US" baseline="0"/>
              <a:t> Online Delivery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manualLayout>
          <c:layoutTarget val="inner"/>
          <c:xMode val="edge"/>
          <c:yMode val="edge"/>
          <c:x val="0.22501742746083273"/>
          <c:y val="0.18234590811084594"/>
          <c:w val="0.48407924823495335"/>
          <c:h val="0.73641774925015402"/>
        </c:manualLayout>
      </c:layout>
      <c:doughnutChart>
        <c:varyColors val="1"/>
        <c:ser>
          <c:idx val="0"/>
          <c:order val="0"/>
          <c:tx>
            <c:strRef>
              <c:f>'Sheet 2'!$B$142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76-43FB-817B-5BF96B79C1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76-43FB-817B-5BF96B79C16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2'!$A$143:$A$144</c:f>
              <c:strCache>
                <c:ptCount val="2"/>
                <c:pt idx="0">
                  <c:v>No</c:v>
                </c:pt>
                <c:pt idx="1">
                  <c:v>Yes</c:v>
                </c:pt>
              </c:strCache>
            </c:strRef>
          </c:cat>
          <c:val>
            <c:numRef>
              <c:f>'Sheet 2'!$B$143:$B$144</c:f>
              <c:numCache>
                <c:formatCode>0.0</c:formatCode>
                <c:ptCount val="2"/>
                <c:pt idx="0">
                  <c:v>2.7528980397687177</c:v>
                </c:pt>
                <c:pt idx="1">
                  <c:v>3.2880048959608348</c:v>
                </c:pt>
              </c:numCache>
            </c:numRef>
          </c:val>
          <c:extLst>
            <c:ext xmlns:c16="http://schemas.microsoft.com/office/drawing/2014/chart" uri="{C3380CC4-5D6E-409C-BE32-E72D297353CC}">
              <c16:uniqueId val="{00000004-FB76-43FB-817B-5BF96B79C16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41869000389691013"/>
          <c:y val="0.47300835841099548"/>
          <c:w val="0.13088696809819483"/>
          <c:h val="0.195229087689300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Question!PivotTable14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Online</a:t>
            </a:r>
            <a:r>
              <a:rPr lang="en-US" baseline="0"/>
              <a:t> Delivery vs Avg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 Question'!$B$232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Question'!$A$233:$A$234</c:f>
              <c:strCache>
                <c:ptCount val="2"/>
                <c:pt idx="0">
                  <c:v>No</c:v>
                </c:pt>
                <c:pt idx="1">
                  <c:v>Yes</c:v>
                </c:pt>
              </c:strCache>
            </c:strRef>
          </c:cat>
          <c:val>
            <c:numRef>
              <c:f>'Subjective Question'!$B$233:$B$234</c:f>
              <c:numCache>
                <c:formatCode>0.0</c:formatCode>
                <c:ptCount val="2"/>
                <c:pt idx="0">
                  <c:v>2.7528980397687177</c:v>
                </c:pt>
                <c:pt idx="1">
                  <c:v>3.2880048959608348</c:v>
                </c:pt>
              </c:numCache>
            </c:numRef>
          </c:val>
          <c:extLst>
            <c:ext xmlns:c16="http://schemas.microsoft.com/office/drawing/2014/chart" uri="{C3380CC4-5D6E-409C-BE32-E72D297353CC}">
              <c16:uniqueId val="{00000000-FD17-4F47-92CE-4AA7B575B3B6}"/>
            </c:ext>
          </c:extLst>
        </c:ser>
        <c:dLbls>
          <c:dLblPos val="outEnd"/>
          <c:showLegendKey val="0"/>
          <c:showVal val="1"/>
          <c:showCatName val="0"/>
          <c:showSerName val="0"/>
          <c:showPercent val="0"/>
          <c:showBubbleSize val="0"/>
        </c:dLbls>
        <c:gapWidth val="219"/>
        <c:overlap val="-27"/>
        <c:axId val="153154047"/>
        <c:axId val="153160767"/>
      </c:barChart>
      <c:catAx>
        <c:axId val="1531540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60767"/>
        <c:crosses val="autoZero"/>
        <c:auto val="1"/>
        <c:lblAlgn val="ctr"/>
        <c:lblOffset val="100"/>
        <c:noMultiLvlLbl val="0"/>
      </c:catAx>
      <c:valAx>
        <c:axId val="153160767"/>
        <c:scaling>
          <c:orientation val="minMax"/>
        </c:scaling>
        <c:delete val="0"/>
        <c:axPos val="l"/>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54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84ED2-129E-452A-986D-2A5CE14375C6}"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73512-5989-4A40-BA60-EC1608793CD3}" type="slidenum">
              <a:rPr lang="en-IN" smtClean="0"/>
              <a:t>‹#›</a:t>
            </a:fld>
            <a:endParaRPr lang="en-IN"/>
          </a:p>
        </p:txBody>
      </p:sp>
    </p:spTree>
    <p:extLst>
      <p:ext uri="{BB962C8B-B14F-4D97-AF65-F5344CB8AC3E}">
        <p14:creationId xmlns:p14="http://schemas.microsoft.com/office/powerpoint/2010/main" val="156317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73512-5989-4A40-BA60-EC1608793CD3}" type="slidenum">
              <a:rPr lang="en-IN" smtClean="0"/>
              <a:t>6</a:t>
            </a:fld>
            <a:endParaRPr lang="en-IN"/>
          </a:p>
        </p:txBody>
      </p:sp>
    </p:spTree>
    <p:extLst>
      <p:ext uri="{BB962C8B-B14F-4D97-AF65-F5344CB8AC3E}">
        <p14:creationId xmlns:p14="http://schemas.microsoft.com/office/powerpoint/2010/main" val="231806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73512-5989-4A40-BA60-EC1608793CD3}" type="slidenum">
              <a:rPr lang="en-IN" smtClean="0"/>
              <a:t>15</a:t>
            </a:fld>
            <a:endParaRPr lang="en-IN"/>
          </a:p>
        </p:txBody>
      </p:sp>
    </p:spTree>
    <p:extLst>
      <p:ext uri="{BB962C8B-B14F-4D97-AF65-F5344CB8AC3E}">
        <p14:creationId xmlns:p14="http://schemas.microsoft.com/office/powerpoint/2010/main" val="28601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73512-5989-4A40-BA60-EC1608793CD3}" type="slidenum">
              <a:rPr lang="en-IN" smtClean="0"/>
              <a:t>16</a:t>
            </a:fld>
            <a:endParaRPr lang="en-IN"/>
          </a:p>
        </p:txBody>
      </p:sp>
    </p:spTree>
    <p:extLst>
      <p:ext uri="{BB962C8B-B14F-4D97-AF65-F5344CB8AC3E}">
        <p14:creationId xmlns:p14="http://schemas.microsoft.com/office/powerpoint/2010/main" val="384128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73512-5989-4A40-BA60-EC1608793CD3}" type="slidenum">
              <a:rPr lang="en-IN" smtClean="0"/>
              <a:t>17</a:t>
            </a:fld>
            <a:endParaRPr lang="en-IN"/>
          </a:p>
        </p:txBody>
      </p:sp>
    </p:spTree>
    <p:extLst>
      <p:ext uri="{BB962C8B-B14F-4D97-AF65-F5344CB8AC3E}">
        <p14:creationId xmlns:p14="http://schemas.microsoft.com/office/powerpoint/2010/main" val="424386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52F4-A839-D468-CC92-DDFDF9279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B08C1D-7F29-6EF8-9DB8-45CFF2684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81998F-780D-3E8E-B799-9D25E7CBE4CD}"/>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0983129F-5602-5E5E-7AD9-704A5D39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75815-E028-6A1E-1324-3AF579560EE7}"/>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35518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6AB9-8874-1BC6-B601-8FF87F26B6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CE94A9-1D43-64E4-FAD2-C87D818B7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AA3B4-3C26-597E-3D6C-D0F7DAB3E684}"/>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B4362D3D-B4C6-17F6-4095-351BD62A1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A50CC-CB2D-0C2D-AF8C-082B72B2ED3C}"/>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239175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17C50-A04E-BE0A-ACA2-947D2AE20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D220C2-A075-EAA7-F479-E8B1A5DB4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7F188-ABC4-62B8-807D-5790D0162217}"/>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ECD585C4-4B76-10BB-A683-426E2ABA1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998D9-C709-25F8-FF3E-CD0EACCB7770}"/>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67381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A33-0D98-F70A-2576-D3D1D2FBA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984119-F318-CE65-229A-5521AFFDA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2BC63-7F8B-B35E-C6BC-480C06F6B0C7}"/>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18E3F868-B5EE-BA5F-6C01-8D114DB66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04A11-8E23-9DFC-CCEB-F00CC851A377}"/>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321792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9872-9247-66C0-EC10-EF71CEF10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F2A5A2-468B-AB49-7909-11749C071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0DE85-035B-64E6-2E03-75328E3959F0}"/>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0E42EA92-B26A-C65E-A6EB-16282EF16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1EE9E-1F77-0191-500F-A3397FBCE4BC}"/>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279016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2FC4-10A1-F45F-D9AA-30D912D73D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043D3-B4EE-7E0D-DA22-B910BF26E5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76218E-9602-09D1-0237-735FABE5E2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AF8BF-5DBF-C9F1-195C-E4CE2BE756ED}"/>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6" name="Footer Placeholder 5">
            <a:extLst>
              <a:ext uri="{FF2B5EF4-FFF2-40B4-BE49-F238E27FC236}">
                <a16:creationId xmlns:a16="http://schemas.microsoft.com/office/drawing/2014/main" id="{046252CB-4C46-0CEA-0C3A-BB851E147F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5C87E-102F-358D-55FF-48555A2D5008}"/>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306070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9EE6-52D6-C4A0-DF21-09569F21DF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01C46-B85F-B8E7-5FB7-CDC8499B8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D7B19-E496-8728-4548-4D043FCCE8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2E45BD-6579-9767-C0CB-AD50C510D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D7A4D-81C8-6F95-D563-8AE6A7CCE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5AD72-043D-B75C-9331-49B781BE81C1}"/>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8" name="Footer Placeholder 7">
            <a:extLst>
              <a:ext uri="{FF2B5EF4-FFF2-40B4-BE49-F238E27FC236}">
                <a16:creationId xmlns:a16="http://schemas.microsoft.com/office/drawing/2014/main" id="{5D3B12A8-5AD4-8815-B17B-1E13FA0B4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D25E14-2EC7-06BD-331C-CF4FEE0FEC02}"/>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379718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BA8-9698-F7AB-2746-D27C534E0B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42A69-E86F-2C56-E6FB-2ED8DD750935}"/>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4" name="Footer Placeholder 3">
            <a:extLst>
              <a:ext uri="{FF2B5EF4-FFF2-40B4-BE49-F238E27FC236}">
                <a16:creationId xmlns:a16="http://schemas.microsoft.com/office/drawing/2014/main" id="{B0243723-BA71-D8C6-1CE2-1E34FF7CDE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6C3821-5D09-02EC-3B1C-0864BBFD9C84}"/>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409889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C4445-6BD3-FCF9-1207-05D7ADA255A2}"/>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3" name="Footer Placeholder 2">
            <a:extLst>
              <a:ext uri="{FF2B5EF4-FFF2-40B4-BE49-F238E27FC236}">
                <a16:creationId xmlns:a16="http://schemas.microsoft.com/office/drawing/2014/main" id="{CFA27F1F-FE1C-CB65-5A9F-7821C7CACB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FD3B5-B9FF-5287-30DD-00EFDCC40463}"/>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297452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F690-5277-074E-637C-362D23A7C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D78DD-8642-97BD-2474-B2FB3E322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7FC3A4-ABF6-A55B-5677-F02C230E6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21275-C906-15FB-A4F0-7C736671DB76}"/>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6" name="Footer Placeholder 5">
            <a:extLst>
              <a:ext uri="{FF2B5EF4-FFF2-40B4-BE49-F238E27FC236}">
                <a16:creationId xmlns:a16="http://schemas.microsoft.com/office/drawing/2014/main" id="{8AFBE45F-E8C2-F58F-B40C-4DA19A590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FB5F7-F321-2FD4-F194-CF8E06393AF6}"/>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20476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3846-5046-0166-2E9F-CD9EAEDE1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1A4683-53A9-3DFF-54E8-3917EFC71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BD0004-D72C-BBC9-7B89-3C0DE9C88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0D1FD-7B5B-307E-C158-E32C47D8C4C8}"/>
              </a:ext>
            </a:extLst>
          </p:cNvPr>
          <p:cNvSpPr>
            <a:spLocks noGrp="1"/>
          </p:cNvSpPr>
          <p:nvPr>
            <p:ph type="dt" sz="half" idx="10"/>
          </p:nvPr>
        </p:nvSpPr>
        <p:spPr/>
        <p:txBody>
          <a:bodyPr/>
          <a:lstStyle/>
          <a:p>
            <a:fld id="{32E974EC-D326-4F80-ACFA-7852C8B9C9FD}" type="datetimeFigureOut">
              <a:rPr lang="en-IN" smtClean="0"/>
              <a:t>13-11-2024</a:t>
            </a:fld>
            <a:endParaRPr lang="en-IN"/>
          </a:p>
        </p:txBody>
      </p:sp>
      <p:sp>
        <p:nvSpPr>
          <p:cNvPr id="6" name="Footer Placeholder 5">
            <a:extLst>
              <a:ext uri="{FF2B5EF4-FFF2-40B4-BE49-F238E27FC236}">
                <a16:creationId xmlns:a16="http://schemas.microsoft.com/office/drawing/2014/main" id="{64599864-19B9-54E5-2EAB-06BF3CA99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71204-E7FA-BA72-D066-6B4DF0CF4E98}"/>
              </a:ext>
            </a:extLst>
          </p:cNvPr>
          <p:cNvSpPr>
            <a:spLocks noGrp="1"/>
          </p:cNvSpPr>
          <p:nvPr>
            <p:ph type="sldNum" sz="quarter" idx="12"/>
          </p:nvPr>
        </p:nvSpPr>
        <p:spPr/>
        <p:txBody>
          <a:bodyPr/>
          <a:lstStyle/>
          <a:p>
            <a:fld id="{EF2FFDFF-D2FA-4BAD-A48E-DA5AE12DD931}" type="slidenum">
              <a:rPr lang="en-IN" smtClean="0"/>
              <a:t>‹#›</a:t>
            </a:fld>
            <a:endParaRPr lang="en-IN"/>
          </a:p>
        </p:txBody>
      </p:sp>
    </p:spTree>
    <p:extLst>
      <p:ext uri="{BB962C8B-B14F-4D97-AF65-F5344CB8AC3E}">
        <p14:creationId xmlns:p14="http://schemas.microsoft.com/office/powerpoint/2010/main" val="86323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5DA54-3720-DC4C-7142-A0E1330B2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7360D-7E7F-889A-4A9B-FD11E3769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980971-00CA-97EA-121C-FD5B69C67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974EC-D326-4F80-ACFA-7852C8B9C9FD}" type="datetimeFigureOut">
              <a:rPr lang="en-IN" smtClean="0"/>
              <a:t>13-11-2024</a:t>
            </a:fld>
            <a:endParaRPr lang="en-IN"/>
          </a:p>
        </p:txBody>
      </p:sp>
      <p:sp>
        <p:nvSpPr>
          <p:cNvPr id="5" name="Footer Placeholder 4">
            <a:extLst>
              <a:ext uri="{FF2B5EF4-FFF2-40B4-BE49-F238E27FC236}">
                <a16:creationId xmlns:a16="http://schemas.microsoft.com/office/drawing/2014/main" id="{A73313F2-BE41-A8FA-D195-8F4A47E5E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B738CB-4D0A-7DC1-9337-4F26B7105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FFDFF-D2FA-4BAD-A48E-DA5AE12DD931}" type="slidenum">
              <a:rPr lang="en-IN" smtClean="0"/>
              <a:t>‹#›</a:t>
            </a:fld>
            <a:endParaRPr lang="en-IN"/>
          </a:p>
        </p:txBody>
      </p:sp>
    </p:spTree>
    <p:extLst>
      <p:ext uri="{BB962C8B-B14F-4D97-AF65-F5344CB8AC3E}">
        <p14:creationId xmlns:p14="http://schemas.microsoft.com/office/powerpoint/2010/main" val="169527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E78D-43E5-4392-0E85-0D33CCAC3391}"/>
              </a:ext>
            </a:extLst>
          </p:cNvPr>
          <p:cNvSpPr>
            <a:spLocks noGrp="1"/>
          </p:cNvSpPr>
          <p:nvPr>
            <p:ph type="ctrTitle"/>
          </p:nvPr>
        </p:nvSpPr>
        <p:spPr>
          <a:xfrm>
            <a:off x="6300537" y="1041400"/>
            <a:ext cx="5714999" cy="1348874"/>
          </a:xfrm>
        </p:spPr>
        <p:txBody>
          <a:bodyPr>
            <a:normAutofit/>
          </a:bodyPr>
          <a:lstStyle/>
          <a:p>
            <a:pPr algn="l"/>
            <a:r>
              <a:rPr lang="en-IN" sz="2400" b="1" dirty="0">
                <a:latin typeface="Arial" panose="020B0604020202020204" pitchFamily="34" charset="0"/>
                <a:cs typeface="Arial" panose="020B0604020202020204" pitchFamily="34" charset="0"/>
              </a:rPr>
              <a:t>Spreadsheet Project :</a:t>
            </a:r>
            <a:br>
              <a:rPr lang="en-IN" sz="2400" b="1" dirty="0">
                <a:latin typeface="Arial" panose="020B0604020202020204" pitchFamily="34" charset="0"/>
                <a:cs typeface="Arial" panose="020B0604020202020204" pitchFamily="34" charset="0"/>
              </a:rPr>
            </a:br>
            <a:r>
              <a:rPr lang="en-IN" sz="2400" b="1" dirty="0">
                <a:latin typeface="Arial" panose="020B0604020202020204" pitchFamily="34" charset="0"/>
                <a:cs typeface="Arial" panose="020B0604020202020204" pitchFamily="34" charset="0"/>
              </a:rPr>
              <a:t>Zomato Restaurant Analysis</a:t>
            </a:r>
          </a:p>
        </p:txBody>
      </p:sp>
      <p:sp>
        <p:nvSpPr>
          <p:cNvPr id="3" name="Subtitle 2">
            <a:extLst>
              <a:ext uri="{FF2B5EF4-FFF2-40B4-BE49-F238E27FC236}">
                <a16:creationId xmlns:a16="http://schemas.microsoft.com/office/drawing/2014/main" id="{E1F6AF21-7E38-A552-6CE7-DD56DBDDD8A5}"/>
              </a:ext>
            </a:extLst>
          </p:cNvPr>
          <p:cNvSpPr>
            <a:spLocks noGrp="1"/>
          </p:cNvSpPr>
          <p:nvPr>
            <p:ph type="subTitle" idx="1"/>
          </p:nvPr>
        </p:nvSpPr>
        <p:spPr>
          <a:xfrm>
            <a:off x="818147" y="4652211"/>
            <a:ext cx="5277853" cy="1164390"/>
          </a:xfrm>
        </p:spPr>
        <p:txBody>
          <a:bodyPr>
            <a:normAutofit/>
          </a:bodyPr>
          <a:lstStyle/>
          <a:p>
            <a:pPr algn="l"/>
            <a:r>
              <a:rPr lang="en-IN" b="1" dirty="0">
                <a:latin typeface="Aptos" panose="020B0004020202020204" pitchFamily="34" charset="0"/>
              </a:rPr>
              <a:t>Submitted by :</a:t>
            </a:r>
          </a:p>
          <a:p>
            <a:pPr algn="l"/>
            <a:r>
              <a:rPr lang="en-IN" b="1" dirty="0">
                <a:latin typeface="Aptos" panose="020B0004020202020204" pitchFamily="34" charset="0"/>
              </a:rPr>
              <a:t>Shahbaaz Shaikh</a:t>
            </a:r>
          </a:p>
        </p:txBody>
      </p:sp>
      <p:pic>
        <p:nvPicPr>
          <p:cNvPr id="1026" name="Picture 2" descr="Zomato shares nudge higher after block deal; Softbank likely seller -  BusinessToday">
            <a:extLst>
              <a:ext uri="{FF2B5EF4-FFF2-40B4-BE49-F238E27FC236}">
                <a16:creationId xmlns:a16="http://schemas.microsoft.com/office/drawing/2014/main" id="{59321EE9-9187-ED6C-2F56-53301A3A3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3" y="229437"/>
            <a:ext cx="5919537" cy="41179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y Zomato Reviews India at Rs 50/hour ...">
            <a:extLst>
              <a:ext uri="{FF2B5EF4-FFF2-40B4-BE49-F238E27FC236}">
                <a16:creationId xmlns:a16="http://schemas.microsoft.com/office/drawing/2014/main" id="{D92E6C03-617B-D255-8AE4-03D61FE7E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179" y="4347411"/>
            <a:ext cx="5277853" cy="241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8465-5B79-B295-ADAE-E2C63AB977FC}"/>
              </a:ext>
            </a:extLst>
          </p:cNvPr>
          <p:cNvSpPr>
            <a:spLocks noGrp="1"/>
          </p:cNvSpPr>
          <p:nvPr>
            <p:ph type="title"/>
          </p:nvPr>
        </p:nvSpPr>
        <p:spPr>
          <a:xfrm>
            <a:off x="1047750" y="365126"/>
            <a:ext cx="3848100" cy="477086"/>
          </a:xfrm>
        </p:spPr>
        <p:txBody>
          <a:bodyPr>
            <a:noAutofit/>
          </a:bodyPr>
          <a:lstStyle/>
          <a:p>
            <a:r>
              <a:rPr lang="en-IN" sz="2400" b="1" u="sng" dirty="0">
                <a:solidFill>
                  <a:srgbClr val="CC0099"/>
                </a:solidFill>
                <a:latin typeface="+mn-lt"/>
              </a:rPr>
              <a:t>Average Number of Votes</a:t>
            </a:r>
          </a:p>
        </p:txBody>
      </p:sp>
      <p:graphicFrame>
        <p:nvGraphicFramePr>
          <p:cNvPr id="5" name="Chart 4">
            <a:extLst>
              <a:ext uri="{FF2B5EF4-FFF2-40B4-BE49-F238E27FC236}">
                <a16:creationId xmlns:a16="http://schemas.microsoft.com/office/drawing/2014/main" id="{EF605610-521B-11C1-2656-965BC79EF4A6}"/>
              </a:ext>
            </a:extLst>
          </p:cNvPr>
          <p:cNvGraphicFramePr>
            <a:graphicFrameLocks/>
          </p:cNvGraphicFramePr>
          <p:nvPr>
            <p:extLst>
              <p:ext uri="{D42A27DB-BD31-4B8C-83A1-F6EECF244321}">
                <p14:modId xmlns:p14="http://schemas.microsoft.com/office/powerpoint/2010/main" val="2839642140"/>
              </p:ext>
            </p:extLst>
          </p:nvPr>
        </p:nvGraphicFramePr>
        <p:xfrm>
          <a:off x="6877050" y="1127042"/>
          <a:ext cx="4267200" cy="46039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9D99357-C8AE-6995-2AC3-C90FE9BABCE3}"/>
              </a:ext>
            </a:extLst>
          </p:cNvPr>
          <p:cNvSpPr txBox="1"/>
          <p:nvPr/>
        </p:nvSpPr>
        <p:spPr>
          <a:xfrm>
            <a:off x="1047750" y="1472865"/>
            <a:ext cx="3224463" cy="3139321"/>
          </a:xfrm>
          <a:prstGeom prst="rect">
            <a:avLst/>
          </a:prstGeom>
          <a:noFill/>
        </p:spPr>
        <p:txBody>
          <a:bodyPr wrap="square" rtlCol="0">
            <a:spAutoFit/>
          </a:bodyPr>
          <a:lstStyle/>
          <a:p>
            <a:pPr rtl="0">
              <a:spcBef>
                <a:spcPts val="0"/>
              </a:spcBef>
              <a:spcAft>
                <a:spcPts val="0"/>
              </a:spcAft>
            </a:pPr>
            <a:r>
              <a:rPr lang="en-US" sz="1800" b="0" i="0" u="none" strike="noStrike" dirty="0">
                <a:solidFill>
                  <a:srgbClr val="171616"/>
                </a:solidFill>
                <a:effectLst/>
                <a:latin typeface="Calibri" panose="020F0502020204030204" pitchFamily="34" charset="0"/>
              </a:rPr>
              <a:t>Evaluated operational aspects such as the average number of voters per restaurant by country, providing a comparative analysis of customer engagement.</a:t>
            </a:r>
            <a:endParaRPr lang="en-US" b="0" dirty="0">
              <a:effectLst/>
            </a:endParaRPr>
          </a:p>
          <a:p>
            <a:pPr rtl="0">
              <a:spcBef>
                <a:spcPts val="0"/>
              </a:spcBef>
              <a:spcAft>
                <a:spcPts val="0"/>
              </a:spcAft>
            </a:pPr>
            <a:br>
              <a:rPr lang="en-US" b="0" dirty="0">
                <a:effectLst/>
              </a:rPr>
            </a:br>
            <a:r>
              <a:rPr lang="en-US" sz="1800" b="0" i="0" u="none" strike="noStrike" dirty="0">
                <a:solidFill>
                  <a:srgbClr val="171616"/>
                </a:solidFill>
                <a:effectLst/>
                <a:latin typeface="Calibri" panose="020F0502020204030204" pitchFamily="34" charset="0"/>
              </a:rPr>
              <a:t>Countries with high no. of voters  depicts higher interaction with customers.</a:t>
            </a:r>
            <a:endParaRPr lang="en-US" b="0" dirty="0">
              <a:effectLst/>
            </a:endParaRPr>
          </a:p>
          <a:p>
            <a:br>
              <a:rPr lang="en-US" dirty="0"/>
            </a:br>
            <a:endParaRPr lang="en-IN" dirty="0"/>
          </a:p>
        </p:txBody>
      </p:sp>
    </p:spTree>
    <p:extLst>
      <p:ext uri="{BB962C8B-B14F-4D97-AF65-F5344CB8AC3E}">
        <p14:creationId xmlns:p14="http://schemas.microsoft.com/office/powerpoint/2010/main" val="109102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4BCC-47FB-6AF5-D618-57C7C11A8C1C}"/>
              </a:ext>
            </a:extLst>
          </p:cNvPr>
          <p:cNvSpPr>
            <a:spLocks noGrp="1"/>
          </p:cNvSpPr>
          <p:nvPr>
            <p:ph type="title"/>
          </p:nvPr>
        </p:nvSpPr>
        <p:spPr>
          <a:xfrm>
            <a:off x="421105" y="327026"/>
            <a:ext cx="10515600" cy="404896"/>
          </a:xfrm>
        </p:spPr>
        <p:txBody>
          <a:bodyPr>
            <a:noAutofit/>
          </a:bodyPr>
          <a:lstStyle/>
          <a:p>
            <a:r>
              <a:rPr lang="en-US" sz="2400" b="1" i="0" u="sng" dirty="0">
                <a:solidFill>
                  <a:srgbClr val="CC0099"/>
                </a:solidFill>
                <a:effectLst/>
                <a:latin typeface="Calibri" panose="020F0502020204030204" pitchFamily="34" charset="0"/>
              </a:rPr>
              <a:t>AVERAGE RATING OF RESTAURANTS IN EACH COUNTRY</a:t>
            </a:r>
            <a:endParaRPr lang="en-IN" sz="2400" dirty="0">
              <a:solidFill>
                <a:srgbClr val="CC0099"/>
              </a:solidFill>
            </a:endParaRPr>
          </a:p>
        </p:txBody>
      </p:sp>
      <p:sp>
        <p:nvSpPr>
          <p:cNvPr id="3" name="Content Placeholder 2">
            <a:extLst>
              <a:ext uri="{FF2B5EF4-FFF2-40B4-BE49-F238E27FC236}">
                <a16:creationId xmlns:a16="http://schemas.microsoft.com/office/drawing/2014/main" id="{B03FC0BA-9894-5A22-93B5-E8EFE0F7A705}"/>
              </a:ext>
            </a:extLst>
          </p:cNvPr>
          <p:cNvSpPr>
            <a:spLocks noGrp="1"/>
          </p:cNvSpPr>
          <p:nvPr>
            <p:ph idx="1"/>
          </p:nvPr>
        </p:nvSpPr>
        <p:spPr>
          <a:xfrm>
            <a:off x="821155" y="1116266"/>
            <a:ext cx="4487779" cy="4351338"/>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Calibri" panose="020F0502020204030204" pitchFamily="34" charset="0"/>
              </a:rPr>
              <a:t>Utilized statistical methods to calculate critical metrics such as average ratings for guiding operational improvements and strategic adjustments.</a:t>
            </a:r>
            <a:endParaRPr lang="en-US" sz="2000" b="0" dirty="0">
              <a:effectLst/>
            </a:endParaRPr>
          </a:p>
          <a:p>
            <a:pPr marL="0" indent="0" rtl="0">
              <a:spcBef>
                <a:spcPts val="0"/>
              </a:spcBef>
              <a:spcAft>
                <a:spcPts val="0"/>
              </a:spcAft>
              <a:buNone/>
            </a:pPr>
            <a:br>
              <a:rPr lang="en-US" sz="2000" b="0" dirty="0">
                <a:effectLst/>
              </a:rPr>
            </a:br>
            <a:r>
              <a:rPr lang="en-US" sz="2000" b="0" i="0" u="none" strike="noStrike" dirty="0">
                <a:solidFill>
                  <a:srgbClr val="000000"/>
                </a:solidFill>
                <a:effectLst/>
                <a:latin typeface="Calibri" panose="020F0502020204030204" pitchFamily="34" charset="0"/>
              </a:rPr>
              <a:t>Country with high rating and low rating have their won reasons to be considered for opening new restaurants:</a:t>
            </a:r>
            <a:endParaRPr lang="en-US" sz="2000" b="0" dirty="0">
              <a:effectLst/>
            </a:endParaRPr>
          </a:p>
          <a:p>
            <a:pPr marL="0" indent="0" rtl="0">
              <a:spcBef>
                <a:spcPts val="0"/>
              </a:spcBef>
              <a:spcAft>
                <a:spcPts val="0"/>
              </a:spcAft>
              <a:buNone/>
            </a:pPr>
            <a:br>
              <a:rPr lang="en-US" sz="2000" b="0" dirty="0">
                <a:effectLst/>
              </a:rPr>
            </a:br>
            <a:r>
              <a:rPr lang="en-US" sz="2000" b="1" i="0" u="sng" dirty="0">
                <a:solidFill>
                  <a:srgbClr val="000000"/>
                </a:solidFill>
                <a:effectLst/>
                <a:latin typeface="Calibri" panose="020F0502020204030204" pitchFamily="34" charset="0"/>
              </a:rPr>
              <a:t>HIGH RATING- </a:t>
            </a:r>
            <a:r>
              <a:rPr lang="en-US" sz="2000" b="0" i="0" u="none" strike="noStrike" dirty="0">
                <a:solidFill>
                  <a:srgbClr val="000000"/>
                </a:solidFill>
                <a:effectLst/>
                <a:latin typeface="Calibri" panose="020F0502020204030204" pitchFamily="34" charset="0"/>
              </a:rPr>
              <a:t>Such countries have high market appeal.</a:t>
            </a:r>
            <a:endParaRPr lang="en-US" sz="2000" b="0" dirty="0">
              <a:effectLst/>
            </a:endParaRPr>
          </a:p>
          <a:p>
            <a:pPr marL="0" indent="0">
              <a:buNone/>
            </a:pPr>
            <a:br>
              <a:rPr lang="en-US" sz="2000" b="0" dirty="0">
                <a:effectLst/>
              </a:rPr>
            </a:br>
            <a:r>
              <a:rPr lang="en-US" sz="2000" b="1" i="0" u="sng" dirty="0">
                <a:solidFill>
                  <a:srgbClr val="000000"/>
                </a:solidFill>
                <a:effectLst/>
                <a:latin typeface="Calibri" panose="020F0502020204030204" pitchFamily="34" charset="0"/>
              </a:rPr>
              <a:t>LOW RATING- </a:t>
            </a:r>
            <a:r>
              <a:rPr lang="en-US" sz="2000" b="0" i="0" u="none" strike="noStrike" dirty="0">
                <a:solidFill>
                  <a:srgbClr val="000000"/>
                </a:solidFill>
                <a:effectLst/>
                <a:latin typeface="Calibri" panose="020F0502020204030204" pitchFamily="34" charset="0"/>
              </a:rPr>
              <a:t>Such countries have opportunity for improvement</a:t>
            </a:r>
            <a:endParaRPr lang="en-IN" sz="2000" dirty="0"/>
          </a:p>
        </p:txBody>
      </p:sp>
      <p:graphicFrame>
        <p:nvGraphicFramePr>
          <p:cNvPr id="4" name="Chart 3">
            <a:extLst>
              <a:ext uri="{FF2B5EF4-FFF2-40B4-BE49-F238E27FC236}">
                <a16:creationId xmlns:a16="http://schemas.microsoft.com/office/drawing/2014/main" id="{9C36690E-2FCB-98AD-4467-C47823120F61}"/>
              </a:ext>
            </a:extLst>
          </p:cNvPr>
          <p:cNvGraphicFramePr>
            <a:graphicFrameLocks/>
          </p:cNvGraphicFramePr>
          <p:nvPr>
            <p:extLst>
              <p:ext uri="{D42A27DB-BD31-4B8C-83A1-F6EECF244321}">
                <p14:modId xmlns:p14="http://schemas.microsoft.com/office/powerpoint/2010/main" val="1948447446"/>
              </p:ext>
            </p:extLst>
          </p:nvPr>
        </p:nvGraphicFramePr>
        <p:xfrm>
          <a:off x="6364705" y="1110583"/>
          <a:ext cx="4572000" cy="39856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979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546A-B5A5-E7A9-50B2-1F473BDD1A09}"/>
              </a:ext>
            </a:extLst>
          </p:cNvPr>
          <p:cNvSpPr>
            <a:spLocks noGrp="1"/>
          </p:cNvSpPr>
          <p:nvPr>
            <p:ph type="title"/>
          </p:nvPr>
        </p:nvSpPr>
        <p:spPr>
          <a:xfrm>
            <a:off x="553451" y="330749"/>
            <a:ext cx="10615863" cy="404896"/>
          </a:xfrm>
        </p:spPr>
        <p:txBody>
          <a:bodyPr>
            <a:noAutofit/>
          </a:bodyPr>
          <a:lstStyle/>
          <a:p>
            <a:r>
              <a:rPr lang="en-US" sz="2400" b="1" i="0" u="sng" dirty="0">
                <a:solidFill>
                  <a:srgbClr val="CC0099"/>
                </a:solidFill>
                <a:effectLst/>
                <a:latin typeface="Calibri" panose="020F0502020204030204" pitchFamily="34" charset="0"/>
              </a:rPr>
              <a:t>SUGGESTED COUNTRIES   - SCOPE OF IMPROVEMENT</a:t>
            </a:r>
            <a:endParaRPr lang="en-IN" sz="2400" dirty="0">
              <a:solidFill>
                <a:srgbClr val="CC0099"/>
              </a:solidFill>
            </a:endParaRPr>
          </a:p>
        </p:txBody>
      </p:sp>
      <p:sp>
        <p:nvSpPr>
          <p:cNvPr id="4" name="TextBox 3">
            <a:extLst>
              <a:ext uri="{FF2B5EF4-FFF2-40B4-BE49-F238E27FC236}">
                <a16:creationId xmlns:a16="http://schemas.microsoft.com/office/drawing/2014/main" id="{913A570A-2923-8232-1C88-6078714250F2}"/>
              </a:ext>
            </a:extLst>
          </p:cNvPr>
          <p:cNvSpPr txBox="1"/>
          <p:nvPr/>
        </p:nvSpPr>
        <p:spPr>
          <a:xfrm>
            <a:off x="603582" y="866274"/>
            <a:ext cx="5257801" cy="3416320"/>
          </a:xfrm>
          <a:prstGeom prst="rect">
            <a:avLst/>
          </a:prstGeom>
          <a:noFill/>
        </p:spPr>
        <p:txBody>
          <a:bodyPr wrap="square" rtlCol="0">
            <a:spAutoFit/>
          </a:bodyPr>
          <a:lstStyle/>
          <a:p>
            <a:pPr algn="ctr"/>
            <a:r>
              <a:rPr lang="en-IN" sz="2000" b="1" dirty="0">
                <a:solidFill>
                  <a:srgbClr val="CC0099"/>
                </a:solidFill>
                <a:latin typeface="Calibri" panose="020F0502020204030204" pitchFamily="34" charset="0"/>
                <a:ea typeface="Calibri" panose="020F0502020204030204" pitchFamily="34" charset="0"/>
                <a:cs typeface="Calibri" panose="020F0502020204030204" pitchFamily="34" charset="0"/>
              </a:rPr>
              <a:t>Canada</a:t>
            </a:r>
          </a:p>
          <a:p>
            <a:pPr algn="ctr"/>
            <a:endParaRPr lang="en-IN" dirty="0">
              <a:solidFill>
                <a:srgbClr val="CC0099"/>
              </a:solidFill>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4 restaurants are opened in 4 different cities and 3 different states</a:t>
            </a:r>
          </a:p>
          <a:p>
            <a:pPr marL="342900" indent="-342900">
              <a:buFontTx/>
              <a:buAutoNum type="arabicPeriod"/>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lowest average rating of restaurants</a:t>
            </a:r>
          </a:p>
          <a:p>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b="0"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Canada has a high number of restaurants but a comparatively low average rating, indicating potential issues with quality or customer satisfaction. Expansion efforts should prioritize enhancing restaurant standards rather than simply adding more locations.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B98053D-B990-9CB5-3483-91DEC6486084}"/>
              </a:ext>
            </a:extLst>
          </p:cNvPr>
          <p:cNvSpPr txBox="1"/>
          <p:nvPr/>
        </p:nvSpPr>
        <p:spPr>
          <a:xfrm>
            <a:off x="6330618" y="866274"/>
            <a:ext cx="5257801" cy="3170099"/>
          </a:xfrm>
          <a:prstGeom prst="rect">
            <a:avLst/>
          </a:prstGeom>
          <a:noFill/>
        </p:spPr>
        <p:txBody>
          <a:bodyPr wrap="square" rtlCol="0">
            <a:spAutoFit/>
          </a:bodyPr>
          <a:lstStyle/>
          <a:p>
            <a:pPr algn="ctr"/>
            <a:r>
              <a:rPr lang="en-IN" sz="2000" b="1" dirty="0">
                <a:solidFill>
                  <a:srgbClr val="CC0099"/>
                </a:solidFill>
                <a:latin typeface="Calibri" panose="020F0502020204030204" pitchFamily="34" charset="0"/>
                <a:ea typeface="Calibri" panose="020F0502020204030204" pitchFamily="34" charset="0"/>
                <a:cs typeface="Calibri" panose="020F0502020204030204" pitchFamily="34" charset="0"/>
              </a:rPr>
              <a:t>India</a:t>
            </a:r>
          </a:p>
          <a:p>
            <a:endParaRPr lang="en-IN" dirty="0">
              <a:solidFill>
                <a:srgbClr val="CC0099"/>
              </a:solidFill>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country with the highest number of restaurants has the lowest average restaurant rating compared to other countries.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u="sng" dirty="0">
                <a:latin typeface="Calibri" panose="020F0502020204030204" pitchFamily="34" charset="0"/>
                <a:ea typeface="Calibri" panose="020F0502020204030204" pitchFamily="34" charset="0"/>
                <a:cs typeface="Calibri" panose="020F0502020204030204" pitchFamily="34" charset="0"/>
              </a:rPr>
              <a:t>Conclusion:</a:t>
            </a:r>
            <a:r>
              <a:rPr lang="en-US" dirty="0">
                <a:latin typeface="Calibri" panose="020F0502020204030204" pitchFamily="34" charset="0"/>
                <a:ea typeface="Calibri" panose="020F0502020204030204" pitchFamily="34" charset="0"/>
                <a:cs typeface="Calibri" panose="020F0502020204030204" pitchFamily="34" charset="0"/>
              </a:rPr>
              <a:t> - The country with the most restaurants also has the lowest average rating, highlighting possible quality or satisfaction issues. Expansion strategies should focus on raising restaurant standards instead of just increasing the number of outlets.</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27A89701-F540-19D5-2BD5-27D91AF424C9}"/>
              </a:ext>
            </a:extLst>
          </p:cNvPr>
          <p:cNvGraphicFramePr>
            <a:graphicFrameLocks noGrp="1"/>
          </p:cNvGraphicFramePr>
          <p:nvPr/>
        </p:nvGraphicFramePr>
        <p:xfrm>
          <a:off x="838199" y="4702528"/>
          <a:ext cx="4788568" cy="1854200"/>
        </p:xfrm>
        <a:graphic>
          <a:graphicData uri="http://schemas.openxmlformats.org/drawingml/2006/table">
            <a:tbl>
              <a:tblPr firstRow="1" bandRow="1">
                <a:tableStyleId>{5FD0F851-EC5A-4D38-B0AD-8093EC10F338}</a:tableStyleId>
              </a:tblPr>
              <a:tblGrid>
                <a:gridCol w="2819935">
                  <a:extLst>
                    <a:ext uri="{9D8B030D-6E8A-4147-A177-3AD203B41FA5}">
                      <a16:colId xmlns:a16="http://schemas.microsoft.com/office/drawing/2014/main" val="1941158630"/>
                    </a:ext>
                  </a:extLst>
                </a:gridCol>
                <a:gridCol w="1968633">
                  <a:extLst>
                    <a:ext uri="{9D8B030D-6E8A-4147-A177-3AD203B41FA5}">
                      <a16:colId xmlns:a16="http://schemas.microsoft.com/office/drawing/2014/main" val="3427710530"/>
                    </a:ext>
                  </a:extLst>
                </a:gridCol>
              </a:tblGrid>
              <a:tr h="370840">
                <a:tc>
                  <a:txBody>
                    <a:bodyPr/>
                    <a:lstStyle/>
                    <a:p>
                      <a:r>
                        <a:rPr lang="en-IN" dirty="0"/>
                        <a:t>Total NO. OF 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077045"/>
                  </a:ext>
                </a:extLst>
              </a:tr>
              <a:tr h="370840">
                <a:tc>
                  <a:txBody>
                    <a:bodyPr/>
                    <a:lstStyle/>
                    <a:p>
                      <a:r>
                        <a:rPr lang="en-IN" dirty="0"/>
                        <a:t>No.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03798"/>
                  </a:ext>
                </a:extLst>
              </a:tr>
              <a:tr h="370840">
                <a:tc>
                  <a:txBody>
                    <a:bodyPr/>
                    <a:lstStyle/>
                    <a:p>
                      <a:r>
                        <a:rPr lang="en-IN" dirty="0"/>
                        <a:t>No. OF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89261"/>
                  </a:ext>
                </a:extLst>
              </a:tr>
              <a:tr h="370840">
                <a:tc>
                  <a:txBody>
                    <a:bodyPr/>
                    <a:lstStyle/>
                    <a:p>
                      <a:r>
                        <a:rPr lang="en-IN" dirty="0"/>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642774"/>
                  </a:ext>
                </a:extLst>
              </a:tr>
              <a:tr h="370840">
                <a:tc>
                  <a:txBody>
                    <a:bodyPr/>
                    <a:lstStyle/>
                    <a:p>
                      <a:r>
                        <a:rPr lang="en-IN" dirty="0"/>
                        <a:t>Average Number of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231412"/>
                  </a:ext>
                </a:extLst>
              </a:tr>
            </a:tbl>
          </a:graphicData>
        </a:graphic>
      </p:graphicFrame>
      <p:graphicFrame>
        <p:nvGraphicFramePr>
          <p:cNvPr id="11" name="Table 10">
            <a:extLst>
              <a:ext uri="{FF2B5EF4-FFF2-40B4-BE49-F238E27FC236}">
                <a16:creationId xmlns:a16="http://schemas.microsoft.com/office/drawing/2014/main" id="{31EB013B-125B-7495-34E0-D21BDEB97AB1}"/>
              </a:ext>
            </a:extLst>
          </p:cNvPr>
          <p:cNvGraphicFramePr>
            <a:graphicFrameLocks noGrp="1"/>
          </p:cNvGraphicFramePr>
          <p:nvPr/>
        </p:nvGraphicFramePr>
        <p:xfrm>
          <a:off x="6565235" y="4702528"/>
          <a:ext cx="4788568" cy="1854200"/>
        </p:xfrm>
        <a:graphic>
          <a:graphicData uri="http://schemas.openxmlformats.org/drawingml/2006/table">
            <a:tbl>
              <a:tblPr firstRow="1" bandRow="1">
                <a:tableStyleId>{5FD0F851-EC5A-4D38-B0AD-8093EC10F338}</a:tableStyleId>
              </a:tblPr>
              <a:tblGrid>
                <a:gridCol w="2819935">
                  <a:extLst>
                    <a:ext uri="{9D8B030D-6E8A-4147-A177-3AD203B41FA5}">
                      <a16:colId xmlns:a16="http://schemas.microsoft.com/office/drawing/2014/main" val="1941158630"/>
                    </a:ext>
                  </a:extLst>
                </a:gridCol>
                <a:gridCol w="1968633">
                  <a:extLst>
                    <a:ext uri="{9D8B030D-6E8A-4147-A177-3AD203B41FA5}">
                      <a16:colId xmlns:a16="http://schemas.microsoft.com/office/drawing/2014/main" val="3427710530"/>
                    </a:ext>
                  </a:extLst>
                </a:gridCol>
              </a:tblGrid>
              <a:tr h="370840">
                <a:tc>
                  <a:txBody>
                    <a:bodyPr/>
                    <a:lstStyle/>
                    <a:p>
                      <a:r>
                        <a:rPr lang="en-IN" dirty="0"/>
                        <a:t>Total NO. OF 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r>
                        <a:rPr lang="en-IN" dirty="0"/>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077045"/>
                  </a:ext>
                </a:extLst>
              </a:tr>
              <a:tr h="370840">
                <a:tc>
                  <a:txBody>
                    <a:bodyPr/>
                    <a:lstStyle/>
                    <a:p>
                      <a:r>
                        <a:rPr lang="en-IN" dirty="0"/>
                        <a:t>No.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03798"/>
                  </a:ext>
                </a:extLst>
              </a:tr>
              <a:tr h="370840">
                <a:tc>
                  <a:txBody>
                    <a:bodyPr/>
                    <a:lstStyle/>
                    <a:p>
                      <a:r>
                        <a:rPr lang="en-IN" dirty="0"/>
                        <a:t>No. OF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89261"/>
                  </a:ext>
                </a:extLst>
              </a:tr>
              <a:tr h="370840">
                <a:tc>
                  <a:txBody>
                    <a:bodyPr/>
                    <a:lstStyle/>
                    <a:p>
                      <a:r>
                        <a:rPr lang="en-IN" dirty="0"/>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642774"/>
                  </a:ext>
                </a:extLst>
              </a:tr>
              <a:tr h="370840">
                <a:tc>
                  <a:txBody>
                    <a:bodyPr/>
                    <a:lstStyle/>
                    <a:p>
                      <a:r>
                        <a:rPr lang="en-IN" dirty="0"/>
                        <a:t>Average Number of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231412"/>
                  </a:ext>
                </a:extLst>
              </a:tr>
            </a:tbl>
          </a:graphicData>
        </a:graphic>
      </p:graphicFrame>
    </p:spTree>
    <p:extLst>
      <p:ext uri="{BB962C8B-B14F-4D97-AF65-F5344CB8AC3E}">
        <p14:creationId xmlns:p14="http://schemas.microsoft.com/office/powerpoint/2010/main" val="283664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9FF5-7B81-3B17-3CFA-3E18DD040D98}"/>
              </a:ext>
            </a:extLst>
          </p:cNvPr>
          <p:cNvSpPr>
            <a:spLocks noGrp="1"/>
          </p:cNvSpPr>
          <p:nvPr>
            <p:ph type="title"/>
          </p:nvPr>
        </p:nvSpPr>
        <p:spPr>
          <a:xfrm>
            <a:off x="838200" y="232779"/>
            <a:ext cx="10515600" cy="315912"/>
          </a:xfrm>
        </p:spPr>
        <p:txBody>
          <a:bodyPr>
            <a:noAutofit/>
          </a:bodyPr>
          <a:lstStyle/>
          <a:p>
            <a:r>
              <a:rPr lang="en-US" sz="2400" b="1" i="0" u="sng" dirty="0">
                <a:solidFill>
                  <a:srgbClr val="CC0099"/>
                </a:solidFill>
                <a:effectLst/>
                <a:latin typeface="Calibri" panose="020F0502020204030204" pitchFamily="34" charset="0"/>
              </a:rPr>
              <a:t>SUGGESTED COUNTRIES   - HIGH MARKET APPEAL</a:t>
            </a:r>
            <a:endParaRPr lang="en-IN" sz="2400" dirty="0">
              <a:solidFill>
                <a:srgbClr val="CC0099"/>
              </a:solidFill>
            </a:endParaRPr>
          </a:p>
        </p:txBody>
      </p:sp>
      <p:graphicFrame>
        <p:nvGraphicFramePr>
          <p:cNvPr id="4" name="Table 3">
            <a:extLst>
              <a:ext uri="{FF2B5EF4-FFF2-40B4-BE49-F238E27FC236}">
                <a16:creationId xmlns:a16="http://schemas.microsoft.com/office/drawing/2014/main" id="{ADD99020-976D-BDF3-47A2-4ABE3996BFE0}"/>
              </a:ext>
            </a:extLst>
          </p:cNvPr>
          <p:cNvGraphicFramePr>
            <a:graphicFrameLocks noGrp="1"/>
          </p:cNvGraphicFramePr>
          <p:nvPr>
            <p:extLst>
              <p:ext uri="{D42A27DB-BD31-4B8C-83A1-F6EECF244321}">
                <p14:modId xmlns:p14="http://schemas.microsoft.com/office/powerpoint/2010/main" val="2873659714"/>
              </p:ext>
            </p:extLst>
          </p:nvPr>
        </p:nvGraphicFramePr>
        <p:xfrm>
          <a:off x="838200" y="4496366"/>
          <a:ext cx="4788568" cy="1854200"/>
        </p:xfrm>
        <a:graphic>
          <a:graphicData uri="http://schemas.openxmlformats.org/drawingml/2006/table">
            <a:tbl>
              <a:tblPr firstRow="1" bandRow="1">
                <a:tableStyleId>{5FD0F851-EC5A-4D38-B0AD-8093EC10F338}</a:tableStyleId>
              </a:tblPr>
              <a:tblGrid>
                <a:gridCol w="2819935">
                  <a:extLst>
                    <a:ext uri="{9D8B030D-6E8A-4147-A177-3AD203B41FA5}">
                      <a16:colId xmlns:a16="http://schemas.microsoft.com/office/drawing/2014/main" val="1941158630"/>
                    </a:ext>
                  </a:extLst>
                </a:gridCol>
                <a:gridCol w="1968633">
                  <a:extLst>
                    <a:ext uri="{9D8B030D-6E8A-4147-A177-3AD203B41FA5}">
                      <a16:colId xmlns:a16="http://schemas.microsoft.com/office/drawing/2014/main" val="3427710530"/>
                    </a:ext>
                  </a:extLst>
                </a:gridCol>
              </a:tblGrid>
              <a:tr h="370840">
                <a:tc>
                  <a:txBody>
                    <a:bodyPr/>
                    <a:lstStyle/>
                    <a:p>
                      <a:r>
                        <a:rPr lang="en-IN" dirty="0"/>
                        <a:t>Total NO. OF 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077045"/>
                  </a:ext>
                </a:extLst>
              </a:tr>
              <a:tr h="370840">
                <a:tc>
                  <a:txBody>
                    <a:bodyPr/>
                    <a:lstStyle/>
                    <a:p>
                      <a:r>
                        <a:rPr lang="en-IN" dirty="0"/>
                        <a:t>No.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03798"/>
                  </a:ext>
                </a:extLst>
              </a:tr>
              <a:tr h="370840">
                <a:tc>
                  <a:txBody>
                    <a:bodyPr/>
                    <a:lstStyle/>
                    <a:p>
                      <a:r>
                        <a:rPr lang="en-IN" dirty="0"/>
                        <a:t>No. OF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89261"/>
                  </a:ext>
                </a:extLst>
              </a:tr>
              <a:tr h="370840">
                <a:tc>
                  <a:txBody>
                    <a:bodyPr/>
                    <a:lstStyle/>
                    <a:p>
                      <a:r>
                        <a:rPr lang="en-IN" dirty="0"/>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642774"/>
                  </a:ext>
                </a:extLst>
              </a:tr>
              <a:tr h="370840">
                <a:tc>
                  <a:txBody>
                    <a:bodyPr/>
                    <a:lstStyle/>
                    <a:p>
                      <a:r>
                        <a:rPr lang="en-IN" dirty="0"/>
                        <a:t>Average Number of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231412"/>
                  </a:ext>
                </a:extLst>
              </a:tr>
            </a:tbl>
          </a:graphicData>
        </a:graphic>
      </p:graphicFrame>
      <p:sp>
        <p:nvSpPr>
          <p:cNvPr id="5" name="TextBox 4">
            <a:extLst>
              <a:ext uri="{FF2B5EF4-FFF2-40B4-BE49-F238E27FC236}">
                <a16:creationId xmlns:a16="http://schemas.microsoft.com/office/drawing/2014/main" id="{7976F7E6-B0FD-40FD-D583-AE947D9F0726}"/>
              </a:ext>
            </a:extLst>
          </p:cNvPr>
          <p:cNvSpPr txBox="1"/>
          <p:nvPr/>
        </p:nvSpPr>
        <p:spPr>
          <a:xfrm>
            <a:off x="838200" y="706647"/>
            <a:ext cx="5257800" cy="3631763"/>
          </a:xfrm>
          <a:prstGeom prst="rect">
            <a:avLst/>
          </a:prstGeom>
          <a:noFill/>
        </p:spPr>
        <p:txBody>
          <a:bodyPr wrap="square" rtlCol="0">
            <a:spAutoFit/>
          </a:bodyPr>
          <a:lstStyle/>
          <a:p>
            <a:pPr algn="ctr"/>
            <a:r>
              <a:rPr lang="en-IN" b="1" u="sng" dirty="0">
                <a:solidFill>
                  <a:srgbClr val="CC0099"/>
                </a:solidFill>
              </a:rPr>
              <a:t>Aus</a:t>
            </a:r>
            <a:r>
              <a:rPr lang="en-IN" sz="2000" b="1" u="sng" dirty="0">
                <a:solidFill>
                  <a:srgbClr val="CC0099"/>
                </a:solidFill>
              </a:rPr>
              <a:t>t</a:t>
            </a:r>
            <a:r>
              <a:rPr lang="en-IN" b="1" u="sng" dirty="0">
                <a:solidFill>
                  <a:srgbClr val="CC0099"/>
                </a:solidFill>
              </a:rPr>
              <a:t>ralia</a:t>
            </a:r>
          </a:p>
          <a:p>
            <a:pPr marL="285750" indent="-285750" algn="ctr">
              <a:buFont typeface="Arial" panose="020B0604020202020204" pitchFamily="34" charset="0"/>
              <a:buChar char="•"/>
            </a:pPr>
            <a:endParaRPr lang="en-IN" sz="1400" dirty="0">
              <a:solidFill>
                <a:srgbClr val="CC0099"/>
              </a:solidFill>
            </a:endParaRPr>
          </a:p>
          <a:p>
            <a:pPr marL="285750" indent="-285750">
              <a:buFont typeface="Arial" panose="020B0604020202020204" pitchFamily="34" charset="0"/>
              <a:buChar char="•"/>
            </a:pPr>
            <a:r>
              <a:rPr lang="en-US" b="0" i="0" u="none" strike="noStrike" dirty="0">
                <a:solidFill>
                  <a:srgbClr val="000000"/>
                </a:solidFill>
                <a:effectLst/>
                <a:latin typeface="Calibri" panose="020F0502020204030204" pitchFamily="34" charset="0"/>
              </a:rPr>
              <a:t>Less no. of restaurants and bigger in geographical size as compare to all other countries. Only 24 restaurants in 23 cities</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t>A moderately average restaurant rating accompanied by impressive customer interactions.</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r>
              <a:rPr lang="en-US" b="1" u="sng" dirty="0">
                <a:solidFill>
                  <a:srgbClr val="000000"/>
                </a:solidFill>
                <a:latin typeface="Calibri" panose="020F0502020204030204" pitchFamily="34" charset="0"/>
              </a:rPr>
              <a:t>Conclusion:</a:t>
            </a:r>
          </a:p>
          <a:p>
            <a:r>
              <a:rPr lang="en-US" dirty="0"/>
              <a:t>New restaurants can be opened due to the low number of existing establishments and high market appeal.</a:t>
            </a:r>
            <a:endParaRPr lang="en-US" b="1" u="sng" dirty="0">
              <a:solidFill>
                <a:srgbClr val="000000"/>
              </a:solidFill>
              <a:latin typeface="Calibri" panose="020F0502020204030204" pitchFamily="34" charset="0"/>
            </a:endParaRPr>
          </a:p>
        </p:txBody>
      </p:sp>
      <p:graphicFrame>
        <p:nvGraphicFramePr>
          <p:cNvPr id="8" name="Table 7">
            <a:extLst>
              <a:ext uri="{FF2B5EF4-FFF2-40B4-BE49-F238E27FC236}">
                <a16:creationId xmlns:a16="http://schemas.microsoft.com/office/drawing/2014/main" id="{80B976C6-F532-172C-678F-B62EC063F416}"/>
              </a:ext>
            </a:extLst>
          </p:cNvPr>
          <p:cNvGraphicFramePr>
            <a:graphicFrameLocks noGrp="1"/>
          </p:cNvGraphicFramePr>
          <p:nvPr>
            <p:extLst>
              <p:ext uri="{D42A27DB-BD31-4B8C-83A1-F6EECF244321}">
                <p14:modId xmlns:p14="http://schemas.microsoft.com/office/powerpoint/2010/main" val="1999827310"/>
              </p:ext>
            </p:extLst>
          </p:nvPr>
        </p:nvGraphicFramePr>
        <p:xfrm>
          <a:off x="6565232" y="4496366"/>
          <a:ext cx="4788568" cy="1854200"/>
        </p:xfrm>
        <a:graphic>
          <a:graphicData uri="http://schemas.openxmlformats.org/drawingml/2006/table">
            <a:tbl>
              <a:tblPr firstRow="1" bandRow="1">
                <a:tableStyleId>{5FD0F851-EC5A-4D38-B0AD-8093EC10F338}</a:tableStyleId>
              </a:tblPr>
              <a:tblGrid>
                <a:gridCol w="2819935">
                  <a:extLst>
                    <a:ext uri="{9D8B030D-6E8A-4147-A177-3AD203B41FA5}">
                      <a16:colId xmlns:a16="http://schemas.microsoft.com/office/drawing/2014/main" val="1941158630"/>
                    </a:ext>
                  </a:extLst>
                </a:gridCol>
                <a:gridCol w="1968633">
                  <a:extLst>
                    <a:ext uri="{9D8B030D-6E8A-4147-A177-3AD203B41FA5}">
                      <a16:colId xmlns:a16="http://schemas.microsoft.com/office/drawing/2014/main" val="3427710530"/>
                    </a:ext>
                  </a:extLst>
                </a:gridCol>
              </a:tblGrid>
              <a:tr h="370840">
                <a:tc>
                  <a:txBody>
                    <a:bodyPr/>
                    <a:lstStyle/>
                    <a:p>
                      <a:r>
                        <a:rPr lang="en-IN" dirty="0"/>
                        <a:t>Total NO. OF 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077045"/>
                  </a:ext>
                </a:extLst>
              </a:tr>
              <a:tr h="370840">
                <a:tc>
                  <a:txBody>
                    <a:bodyPr/>
                    <a:lstStyle/>
                    <a:p>
                      <a:r>
                        <a:rPr lang="en-IN" dirty="0"/>
                        <a:t>No.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03798"/>
                  </a:ext>
                </a:extLst>
              </a:tr>
              <a:tr h="370840">
                <a:tc>
                  <a:txBody>
                    <a:bodyPr/>
                    <a:lstStyle/>
                    <a:p>
                      <a:r>
                        <a:rPr lang="en-IN" dirty="0"/>
                        <a:t>No. OF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89261"/>
                  </a:ext>
                </a:extLst>
              </a:tr>
              <a:tr h="370840">
                <a:tc>
                  <a:txBody>
                    <a:bodyPr/>
                    <a:lstStyle/>
                    <a:p>
                      <a:r>
                        <a:rPr lang="en-IN" dirty="0"/>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642774"/>
                  </a:ext>
                </a:extLst>
              </a:tr>
              <a:tr h="370840">
                <a:tc>
                  <a:txBody>
                    <a:bodyPr/>
                    <a:lstStyle/>
                    <a:p>
                      <a:r>
                        <a:rPr lang="en-IN" dirty="0"/>
                        <a:t>Average Number of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231412"/>
                  </a:ext>
                </a:extLst>
              </a:tr>
            </a:tbl>
          </a:graphicData>
        </a:graphic>
      </p:graphicFrame>
      <p:sp>
        <p:nvSpPr>
          <p:cNvPr id="9" name="TextBox 8">
            <a:extLst>
              <a:ext uri="{FF2B5EF4-FFF2-40B4-BE49-F238E27FC236}">
                <a16:creationId xmlns:a16="http://schemas.microsoft.com/office/drawing/2014/main" id="{81C3CDFB-4AAD-10F9-6E88-B0176DAD6434}"/>
              </a:ext>
            </a:extLst>
          </p:cNvPr>
          <p:cNvSpPr txBox="1"/>
          <p:nvPr/>
        </p:nvSpPr>
        <p:spPr>
          <a:xfrm>
            <a:off x="6565232" y="706647"/>
            <a:ext cx="5257800" cy="3354765"/>
          </a:xfrm>
          <a:prstGeom prst="rect">
            <a:avLst/>
          </a:prstGeom>
          <a:noFill/>
        </p:spPr>
        <p:txBody>
          <a:bodyPr wrap="square" rtlCol="0">
            <a:spAutoFit/>
          </a:bodyPr>
          <a:lstStyle/>
          <a:p>
            <a:pPr algn="ctr"/>
            <a:r>
              <a:rPr lang="en-IN" sz="2000" b="1" u="sng" dirty="0">
                <a:solidFill>
                  <a:srgbClr val="CC0099"/>
                </a:solidFill>
              </a:rPr>
              <a:t>United</a:t>
            </a:r>
            <a:r>
              <a:rPr lang="en-IN" b="1" u="sng" dirty="0">
                <a:solidFill>
                  <a:srgbClr val="CC0099"/>
                </a:solidFill>
              </a:rPr>
              <a:t> Kingdom</a:t>
            </a:r>
          </a:p>
          <a:p>
            <a:pPr marL="285750" indent="-285750" algn="ctr">
              <a:buFont typeface="Arial" panose="020B0604020202020204" pitchFamily="34" charset="0"/>
              <a:buChar char="•"/>
            </a:pPr>
            <a:endParaRPr lang="en-IN" sz="1400" dirty="0">
              <a:solidFill>
                <a:srgbClr val="CC0099"/>
              </a:solidFill>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8</a:t>
            </a:r>
            <a:r>
              <a:rPr lang="en-US" b="0" i="0" u="none" strike="noStrike" dirty="0">
                <a:solidFill>
                  <a:srgbClr val="000000"/>
                </a:solidFill>
                <a:effectLst/>
                <a:latin typeface="Calibri" panose="020F0502020204030204" pitchFamily="34" charset="0"/>
              </a:rPr>
              <a:t>0 Restaurants in 4 different cities but it has large geographical size. So it can accommodate few new restaurants.</a:t>
            </a:r>
          </a:p>
          <a:p>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b="0" i="0" u="none" strike="noStrike" dirty="0">
                <a:solidFill>
                  <a:srgbClr val="000000"/>
                </a:solidFill>
                <a:effectLst/>
                <a:latin typeface="Calibri" panose="020F0502020204030204" pitchFamily="34" charset="0"/>
              </a:rPr>
              <a:t>One of the highest average rating of restaurants with biggest data of customer interactions</a:t>
            </a:r>
            <a:endParaRPr lang="en-US" dirty="0"/>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r>
              <a:rPr lang="en-US" b="1" u="sng" dirty="0">
                <a:solidFill>
                  <a:srgbClr val="000000"/>
                </a:solidFill>
                <a:latin typeface="Calibri" panose="020F0502020204030204" pitchFamily="34" charset="0"/>
              </a:rPr>
              <a:t>Conclusion:</a:t>
            </a:r>
          </a:p>
          <a:p>
            <a:pPr rtl="0">
              <a:spcBef>
                <a:spcPts val="0"/>
              </a:spcBef>
              <a:spcAft>
                <a:spcPts val="0"/>
              </a:spcAft>
            </a:pPr>
            <a:r>
              <a:rPr lang="en-US" b="0" i="0" u="none" strike="noStrike" dirty="0">
                <a:solidFill>
                  <a:srgbClr val="000000"/>
                </a:solidFill>
                <a:effectLst/>
                <a:latin typeface="Calibri" panose="020F0502020204030204" pitchFamily="34" charset="0"/>
              </a:rPr>
              <a:t>New Restaurants can be opened because high market appeal and its large geographical size.</a:t>
            </a:r>
            <a:endParaRPr lang="en-US" b="1" u="sng"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9739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2930-4D99-7855-F4F7-ADD8E5890107}"/>
              </a:ext>
            </a:extLst>
          </p:cNvPr>
          <p:cNvSpPr>
            <a:spLocks noGrp="1"/>
          </p:cNvSpPr>
          <p:nvPr>
            <p:ph type="title"/>
          </p:nvPr>
        </p:nvSpPr>
        <p:spPr>
          <a:xfrm>
            <a:off x="838200" y="365126"/>
            <a:ext cx="10515600" cy="453022"/>
          </a:xfrm>
        </p:spPr>
        <p:txBody>
          <a:bodyPr>
            <a:normAutofit/>
          </a:bodyPr>
          <a:lstStyle/>
          <a:p>
            <a:r>
              <a:rPr lang="en-US" sz="2400" b="1" i="0" u="sng" dirty="0">
                <a:solidFill>
                  <a:srgbClr val="CC0099"/>
                </a:solidFill>
                <a:effectLst/>
                <a:latin typeface="Calibri" panose="020F0502020204030204" pitchFamily="34" charset="0"/>
              </a:rPr>
              <a:t>SUGGESTIONS FOR THE STATE AND CITY</a:t>
            </a:r>
            <a:endParaRPr lang="en-IN" sz="2400" dirty="0">
              <a:solidFill>
                <a:srgbClr val="CC0099"/>
              </a:solidFill>
            </a:endParaRPr>
          </a:p>
        </p:txBody>
      </p:sp>
      <p:sp>
        <p:nvSpPr>
          <p:cNvPr id="5" name="TextBox 4">
            <a:extLst>
              <a:ext uri="{FF2B5EF4-FFF2-40B4-BE49-F238E27FC236}">
                <a16:creationId xmlns:a16="http://schemas.microsoft.com/office/drawing/2014/main" id="{FFCE5FA4-2B5D-1DE6-23D3-65904511559A}"/>
              </a:ext>
            </a:extLst>
          </p:cNvPr>
          <p:cNvSpPr txBox="1"/>
          <p:nvPr/>
        </p:nvSpPr>
        <p:spPr>
          <a:xfrm>
            <a:off x="838199" y="1213181"/>
            <a:ext cx="10515599"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I suggested states and the cities having less no. of restaurants holding high potential of expanding there.</a:t>
            </a:r>
            <a:endParaRPr lang="en-IN" dirty="0"/>
          </a:p>
        </p:txBody>
      </p:sp>
      <p:graphicFrame>
        <p:nvGraphicFramePr>
          <p:cNvPr id="11" name="Table 10">
            <a:extLst>
              <a:ext uri="{FF2B5EF4-FFF2-40B4-BE49-F238E27FC236}">
                <a16:creationId xmlns:a16="http://schemas.microsoft.com/office/drawing/2014/main" id="{9319E3E2-9D4F-CC84-9A25-A3B8EACA0B13}"/>
              </a:ext>
            </a:extLst>
          </p:cNvPr>
          <p:cNvGraphicFramePr>
            <a:graphicFrameLocks noGrp="1"/>
          </p:cNvGraphicFramePr>
          <p:nvPr/>
        </p:nvGraphicFramePr>
        <p:xfrm>
          <a:off x="832512" y="2346878"/>
          <a:ext cx="10521286" cy="3071283"/>
        </p:xfrm>
        <a:graphic>
          <a:graphicData uri="http://schemas.openxmlformats.org/drawingml/2006/table">
            <a:tbl>
              <a:tblPr firstRow="1" bandRow="1">
                <a:tableStyleId>{073A0DAA-6AF3-43AB-8588-CEC1D06C72B9}</a:tableStyleId>
              </a:tblPr>
              <a:tblGrid>
                <a:gridCol w="2634586">
                  <a:extLst>
                    <a:ext uri="{9D8B030D-6E8A-4147-A177-3AD203B41FA5}">
                      <a16:colId xmlns:a16="http://schemas.microsoft.com/office/drawing/2014/main" val="4200061455"/>
                    </a:ext>
                  </a:extLst>
                </a:gridCol>
                <a:gridCol w="2628900">
                  <a:extLst>
                    <a:ext uri="{9D8B030D-6E8A-4147-A177-3AD203B41FA5}">
                      <a16:colId xmlns:a16="http://schemas.microsoft.com/office/drawing/2014/main" val="2285905693"/>
                    </a:ext>
                  </a:extLst>
                </a:gridCol>
                <a:gridCol w="2628900">
                  <a:extLst>
                    <a:ext uri="{9D8B030D-6E8A-4147-A177-3AD203B41FA5}">
                      <a16:colId xmlns:a16="http://schemas.microsoft.com/office/drawing/2014/main" val="3670812719"/>
                    </a:ext>
                  </a:extLst>
                </a:gridCol>
                <a:gridCol w="2628900">
                  <a:extLst>
                    <a:ext uri="{9D8B030D-6E8A-4147-A177-3AD203B41FA5}">
                      <a16:colId xmlns:a16="http://schemas.microsoft.com/office/drawing/2014/main" val="2981143335"/>
                    </a:ext>
                  </a:extLst>
                </a:gridCol>
              </a:tblGrid>
              <a:tr h="928838">
                <a:tc>
                  <a:txBody>
                    <a:bodyPr/>
                    <a:lstStyle/>
                    <a:p>
                      <a:pPr algn="ctr"/>
                      <a:r>
                        <a:rPr lang="en-IN" sz="1800" dirty="0"/>
                        <a:t>Suggested 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800" dirty="0"/>
                        <a:t>City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800" dirty="0"/>
                        <a:t>City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800" dirty="0"/>
                        <a:t>City 3</a:t>
                      </a:r>
                    </a:p>
                    <a:p>
                      <a:pPr algn="ct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92731150"/>
                  </a:ext>
                </a:extLst>
              </a:tr>
              <a:tr h="572953">
                <a:tc>
                  <a:txBody>
                    <a:bodyPr/>
                    <a:lstStyle/>
                    <a:p>
                      <a:pPr algn="ctr"/>
                      <a:r>
                        <a:rPr lang="en-IN" sz="1600"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Edmonton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Toronto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Yorkton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58179"/>
                  </a:ext>
                </a:extLst>
              </a:tr>
              <a:tr h="559558">
                <a:tc>
                  <a:txBody>
                    <a:bodyPr/>
                    <a:lstStyle/>
                    <a:p>
                      <a:pPr algn="ctr"/>
                      <a:r>
                        <a:rPr lang="en-IN" sz="1600"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Albany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err="1">
                          <a:solidFill>
                            <a:schemeClr val="dk1"/>
                          </a:solidFill>
                          <a:effectLst/>
                          <a:latin typeface="+mn-lt"/>
                          <a:ea typeface="+mn-ea"/>
                          <a:cs typeface="+mn-cs"/>
                        </a:rPr>
                        <a:t>Penola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Montville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793863"/>
                  </a:ext>
                </a:extLst>
              </a:tr>
              <a:tr h="491320">
                <a:tc>
                  <a:txBody>
                    <a:bodyPr/>
                    <a:lstStyle/>
                    <a:p>
                      <a:pPr algn="ctr"/>
                      <a:r>
                        <a:rPr lang="en-IN" sz="1600" dirty="0"/>
                        <a:t>United Kingdom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Leeds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Glasgow</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a:solidFill>
                            <a:schemeClr val="dk1"/>
                          </a:solidFill>
                          <a:effectLst/>
                          <a:latin typeface="+mn-lt"/>
                          <a:ea typeface="+mn-ea"/>
                          <a:cs typeface="+mn-cs"/>
                        </a:rPr>
                        <a:t>Belfast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2868828"/>
                  </a:ext>
                </a:extLst>
              </a:tr>
              <a:tr h="518614">
                <a:tc>
                  <a:txBody>
                    <a:bodyPr/>
                    <a:lstStyle/>
                    <a:p>
                      <a:pPr algn="ctr"/>
                      <a:r>
                        <a:rPr lang="en-IN" sz="1600" dirty="0"/>
                        <a:t>India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Faridabad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Mohali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u="none" strike="noStrike" kern="1200" dirty="0" err="1">
                          <a:solidFill>
                            <a:schemeClr val="dk1"/>
                          </a:solidFill>
                          <a:effectLst/>
                          <a:latin typeface="+mn-lt"/>
                          <a:ea typeface="+mn-ea"/>
                          <a:cs typeface="+mn-cs"/>
                        </a:rPr>
                        <a:t>Secunderabad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87085"/>
                  </a:ext>
                </a:extLst>
              </a:tr>
            </a:tbl>
          </a:graphicData>
        </a:graphic>
      </p:graphicFrame>
    </p:spTree>
    <p:extLst>
      <p:ext uri="{BB962C8B-B14F-4D97-AF65-F5344CB8AC3E}">
        <p14:creationId xmlns:p14="http://schemas.microsoft.com/office/powerpoint/2010/main" val="335738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6D5C-B960-48C5-7FD4-8ACE03494A85}"/>
              </a:ext>
            </a:extLst>
          </p:cNvPr>
          <p:cNvSpPr>
            <a:spLocks noGrp="1"/>
          </p:cNvSpPr>
          <p:nvPr>
            <p:ph type="title"/>
          </p:nvPr>
        </p:nvSpPr>
        <p:spPr>
          <a:xfrm>
            <a:off x="838200" y="365126"/>
            <a:ext cx="10515600" cy="315912"/>
          </a:xfrm>
        </p:spPr>
        <p:txBody>
          <a:bodyPr>
            <a:noAutofit/>
          </a:bodyPr>
          <a:lstStyle/>
          <a:p>
            <a:r>
              <a:rPr lang="en-US" sz="2400" b="1" i="0" u="sng" dirty="0">
                <a:solidFill>
                  <a:srgbClr val="CC0099"/>
                </a:solidFill>
                <a:effectLst/>
                <a:latin typeface="Calibri" panose="020F0502020204030204" pitchFamily="34" charset="0"/>
              </a:rPr>
              <a:t>CUISINES TO FOCUS IN NEWER RESTAURANTS</a:t>
            </a:r>
            <a:endParaRPr lang="en-IN" sz="2400" dirty="0">
              <a:solidFill>
                <a:srgbClr val="CC0099"/>
              </a:solidFill>
            </a:endParaRPr>
          </a:p>
        </p:txBody>
      </p:sp>
      <p:sp>
        <p:nvSpPr>
          <p:cNvPr id="5" name="TextBox 4">
            <a:extLst>
              <a:ext uri="{FF2B5EF4-FFF2-40B4-BE49-F238E27FC236}">
                <a16:creationId xmlns:a16="http://schemas.microsoft.com/office/drawing/2014/main" id="{56B79C76-4308-1AE3-0F01-3B02EBF3A058}"/>
              </a:ext>
            </a:extLst>
          </p:cNvPr>
          <p:cNvSpPr txBox="1"/>
          <p:nvPr/>
        </p:nvSpPr>
        <p:spPr>
          <a:xfrm>
            <a:off x="739919" y="966865"/>
            <a:ext cx="10515600" cy="646331"/>
          </a:xfrm>
          <a:prstGeom prst="rect">
            <a:avLst/>
          </a:prstGeom>
          <a:noFill/>
        </p:spPr>
        <p:txBody>
          <a:bodyPr wrap="square">
            <a:spAutoFit/>
          </a:bodyPr>
          <a:lstStyle/>
          <a:p>
            <a:r>
              <a:rPr lang="en-US" b="0" i="0" u="none" strike="noStrike" dirty="0">
                <a:solidFill>
                  <a:srgbClr val="000000"/>
                </a:solidFill>
                <a:effectLst/>
                <a:latin typeface="Calibri" panose="020F0502020204030204" pitchFamily="34" charset="0"/>
              </a:rPr>
              <a:t>To decide Which Cuisines, we should focus on in the newer Restaurant, We will focus on two factors: </a:t>
            </a:r>
            <a:r>
              <a:rPr lang="en-US" b="1" i="0" u="none" strike="noStrike" dirty="0">
                <a:solidFill>
                  <a:srgbClr val="000000"/>
                </a:solidFill>
                <a:effectLst/>
                <a:latin typeface="Calibri" panose="020F0502020204030204" pitchFamily="34" charset="0"/>
              </a:rPr>
              <a:t>Cuisine’s rating &amp; total votes each cuisines got</a:t>
            </a:r>
            <a:r>
              <a:rPr lang="en-US" b="0" i="0" u="none" strike="noStrike" dirty="0">
                <a:solidFill>
                  <a:srgbClr val="000000"/>
                </a:solidFill>
                <a:effectLst/>
                <a:latin typeface="Calibri" panose="020F0502020204030204" pitchFamily="34" charset="0"/>
              </a:rPr>
              <a:t>.</a:t>
            </a:r>
            <a:endParaRPr lang="en-IN" dirty="0"/>
          </a:p>
        </p:txBody>
      </p:sp>
      <p:sp>
        <p:nvSpPr>
          <p:cNvPr id="15" name="TextBox 14">
            <a:extLst>
              <a:ext uri="{FF2B5EF4-FFF2-40B4-BE49-F238E27FC236}">
                <a16:creationId xmlns:a16="http://schemas.microsoft.com/office/drawing/2014/main" id="{B4B13411-2E32-1396-FABA-8F80D92200DB}"/>
              </a:ext>
            </a:extLst>
          </p:cNvPr>
          <p:cNvSpPr txBox="1"/>
          <p:nvPr/>
        </p:nvSpPr>
        <p:spPr>
          <a:xfrm>
            <a:off x="739918" y="1893046"/>
            <a:ext cx="5175993" cy="4924425"/>
          </a:xfrm>
          <a:prstGeom prst="rect">
            <a:avLst/>
          </a:prstGeom>
          <a:noFill/>
        </p:spPr>
        <p:txBody>
          <a:bodyPr wrap="square">
            <a:spAutoFit/>
          </a:bodyPr>
          <a:lstStyle/>
          <a:p>
            <a:pPr rtl="0">
              <a:spcBef>
                <a:spcPts val="1200"/>
              </a:spcBef>
              <a:spcAft>
                <a:spcPts val="1200"/>
              </a:spcAft>
            </a:pPr>
            <a:r>
              <a:rPr lang="en-US" sz="1600" b="1" i="0" u="none" strike="noStrike" dirty="0">
                <a:solidFill>
                  <a:srgbClr val="000000"/>
                </a:solidFill>
                <a:effectLst/>
                <a:latin typeface="Arial" panose="020B0604020202020204" pitchFamily="34" charset="0"/>
              </a:rPr>
              <a:t>Analysis</a:t>
            </a:r>
            <a:endParaRPr lang="en-US" sz="1600" b="0" dirty="0">
              <a:effectLst/>
            </a:endParaRPr>
          </a:p>
          <a:p>
            <a:r>
              <a:rPr lang="en-US" dirty="0"/>
              <a:t>I Identifying key cuisines across countries for strategic expansion</a:t>
            </a:r>
          </a:p>
          <a:p>
            <a:r>
              <a:rPr lang="en-US" dirty="0"/>
              <a:t>In my research on potential markets for expansion , I mostly focused on identifying the top 5 cuisines in each country </a:t>
            </a:r>
            <a:r>
              <a:rPr lang="en-US" b="1" dirty="0"/>
              <a:t>India, Australia, Canada, and the United Kingdom</a:t>
            </a:r>
            <a:r>
              <a:rPr lang="en-US" dirty="0"/>
              <a:t> based on the highest average ratings.</a:t>
            </a:r>
          </a:p>
          <a:p>
            <a:endParaRPr lang="en-US" dirty="0"/>
          </a:p>
          <a:p>
            <a:r>
              <a:rPr lang="en-US" b="1" dirty="0"/>
              <a:t>India</a:t>
            </a:r>
            <a:r>
              <a:rPr lang="en-US" dirty="0"/>
              <a:t>: My initial analysis revealed that in Faridabad, there isn’t a specific cuisine that stands out in popularity, and other cities have limited representation with only one or two restaurants each. Due to this sparse data, we chose to prioritize the top 5 cuisines across the country based on their average ratings, providing a clearer picture of what resonates best on a national level.</a:t>
            </a:r>
          </a:p>
        </p:txBody>
      </p:sp>
      <p:pic>
        <p:nvPicPr>
          <p:cNvPr id="11" name="Picture 10">
            <a:extLst>
              <a:ext uri="{FF2B5EF4-FFF2-40B4-BE49-F238E27FC236}">
                <a16:creationId xmlns:a16="http://schemas.microsoft.com/office/drawing/2014/main" id="{A23EB081-0C2D-6996-6B40-9C004F2F8BC7}"/>
              </a:ext>
            </a:extLst>
          </p:cNvPr>
          <p:cNvPicPr>
            <a:picLocks noChangeAspect="1"/>
          </p:cNvPicPr>
          <p:nvPr/>
        </p:nvPicPr>
        <p:blipFill>
          <a:blip r:embed="rId3"/>
          <a:stretch>
            <a:fillRect/>
          </a:stretch>
        </p:blipFill>
        <p:spPr>
          <a:xfrm>
            <a:off x="5997720" y="2371314"/>
            <a:ext cx="5454362" cy="4121560"/>
          </a:xfrm>
          <a:prstGeom prst="rect">
            <a:avLst/>
          </a:prstGeom>
        </p:spPr>
      </p:pic>
    </p:spTree>
    <p:extLst>
      <p:ext uri="{BB962C8B-B14F-4D97-AF65-F5344CB8AC3E}">
        <p14:creationId xmlns:p14="http://schemas.microsoft.com/office/powerpoint/2010/main" val="261228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A53AFD2-1E6E-4BB7-E1A4-7CA3911F111D}"/>
              </a:ext>
            </a:extLst>
          </p:cNvPr>
          <p:cNvPicPr>
            <a:picLocks noChangeAspect="1"/>
          </p:cNvPicPr>
          <p:nvPr/>
        </p:nvPicPr>
        <p:blipFill>
          <a:blip r:embed="rId3"/>
          <a:stretch>
            <a:fillRect/>
          </a:stretch>
        </p:blipFill>
        <p:spPr>
          <a:xfrm>
            <a:off x="6096000" y="230465"/>
            <a:ext cx="5722959" cy="3198535"/>
          </a:xfrm>
          <a:prstGeom prst="rect">
            <a:avLst/>
          </a:prstGeom>
        </p:spPr>
      </p:pic>
      <p:sp>
        <p:nvSpPr>
          <p:cNvPr id="2" name="TextBox 1">
            <a:extLst>
              <a:ext uri="{FF2B5EF4-FFF2-40B4-BE49-F238E27FC236}">
                <a16:creationId xmlns:a16="http://schemas.microsoft.com/office/drawing/2014/main" id="{31CC6067-7735-4F65-C937-AE769E0A276B}"/>
              </a:ext>
            </a:extLst>
          </p:cNvPr>
          <p:cNvSpPr txBox="1"/>
          <p:nvPr/>
        </p:nvSpPr>
        <p:spPr>
          <a:xfrm>
            <a:off x="373041" y="301843"/>
            <a:ext cx="5418159" cy="3139321"/>
          </a:xfrm>
          <a:prstGeom prst="rect">
            <a:avLst/>
          </a:prstGeom>
          <a:noFill/>
        </p:spPr>
        <p:txBody>
          <a:bodyPr wrap="square" rtlCol="0">
            <a:spAutoFit/>
          </a:bodyPr>
          <a:lstStyle/>
          <a:p>
            <a:r>
              <a:rPr lang="en-US" b="1" dirty="0"/>
              <a:t>Australian Cuisine</a:t>
            </a:r>
          </a:p>
          <a:p>
            <a:pPr>
              <a:buFont typeface="Arial" panose="020B0604020202020204" pitchFamily="34" charset="0"/>
              <a:buChar char="•"/>
            </a:pPr>
            <a:r>
              <a:rPr lang="en-US" b="1" dirty="0"/>
              <a:t>Modern Australian Fusion</a:t>
            </a:r>
            <a:r>
              <a:rPr lang="en-US" dirty="0"/>
              <a:t>: This cuisine emphasizes a blend of local, high-quality ingredients with international influences, creating innovative dishes that appeal to both locals and tourists.</a:t>
            </a:r>
          </a:p>
          <a:p>
            <a:pPr>
              <a:buFont typeface="Arial" panose="020B0604020202020204" pitchFamily="34" charset="0"/>
              <a:buChar char="•"/>
            </a:pPr>
            <a:r>
              <a:rPr lang="en-US" b="1" dirty="0"/>
              <a:t>Seafood &amp; Grill Specialties</a:t>
            </a:r>
            <a:r>
              <a:rPr lang="en-US" dirty="0"/>
              <a:t>: Given Australia's extensive coastline, fresh seafood dishes (like prawns, barramundi, and oysters) and premium beef from steakhouses are mainstays, with both being served in creative, modern ways.</a:t>
            </a:r>
          </a:p>
          <a:p>
            <a:endParaRPr lang="en-IN" dirty="0"/>
          </a:p>
        </p:txBody>
      </p:sp>
      <p:pic>
        <p:nvPicPr>
          <p:cNvPr id="6" name="Picture 5">
            <a:extLst>
              <a:ext uri="{FF2B5EF4-FFF2-40B4-BE49-F238E27FC236}">
                <a16:creationId xmlns:a16="http://schemas.microsoft.com/office/drawing/2014/main" id="{14BE7EA5-1FCB-AF69-277B-4353E2F489CB}"/>
              </a:ext>
            </a:extLst>
          </p:cNvPr>
          <p:cNvPicPr>
            <a:picLocks noChangeAspect="1"/>
          </p:cNvPicPr>
          <p:nvPr/>
        </p:nvPicPr>
        <p:blipFill>
          <a:blip r:embed="rId4"/>
          <a:stretch>
            <a:fillRect/>
          </a:stretch>
        </p:blipFill>
        <p:spPr>
          <a:xfrm>
            <a:off x="6096000" y="3441164"/>
            <a:ext cx="5722960" cy="3198535"/>
          </a:xfrm>
          <a:prstGeom prst="rect">
            <a:avLst/>
          </a:prstGeom>
        </p:spPr>
      </p:pic>
      <p:sp>
        <p:nvSpPr>
          <p:cNvPr id="7" name="TextBox 6">
            <a:extLst>
              <a:ext uri="{FF2B5EF4-FFF2-40B4-BE49-F238E27FC236}">
                <a16:creationId xmlns:a16="http://schemas.microsoft.com/office/drawing/2014/main" id="{6CBE3A37-9A47-FC46-5246-EFE4F531A435}"/>
              </a:ext>
            </a:extLst>
          </p:cNvPr>
          <p:cNvSpPr txBox="1"/>
          <p:nvPr/>
        </p:nvSpPr>
        <p:spPr>
          <a:xfrm>
            <a:off x="373040" y="3441164"/>
            <a:ext cx="5418159" cy="3139321"/>
          </a:xfrm>
          <a:prstGeom prst="rect">
            <a:avLst/>
          </a:prstGeom>
          <a:noFill/>
        </p:spPr>
        <p:txBody>
          <a:bodyPr wrap="square" rtlCol="0">
            <a:spAutoFit/>
          </a:bodyPr>
          <a:lstStyle/>
          <a:p>
            <a:r>
              <a:rPr lang="en-US" b="1" dirty="0"/>
              <a:t>Canadian Cuisine</a:t>
            </a:r>
          </a:p>
          <a:p>
            <a:pPr>
              <a:buFont typeface="Arial" panose="020B0604020202020204" pitchFamily="34" charset="0"/>
              <a:buChar char="•"/>
            </a:pPr>
            <a:r>
              <a:rPr lang="en-US" b="1" dirty="0"/>
              <a:t>Modern Canadian</a:t>
            </a:r>
            <a:r>
              <a:rPr lang="en-US" dirty="0"/>
              <a:t>: This cuisine celebrates local heritage with dishes like poutine and </a:t>
            </a:r>
            <a:r>
              <a:rPr lang="en-US" dirty="0" err="1"/>
              <a:t>bannock</a:t>
            </a:r>
            <a:r>
              <a:rPr lang="en-US" dirty="0"/>
              <a:t>, emphasizing fresh, locally sourced ingredients that reflect Canada’s culinary identity.</a:t>
            </a:r>
          </a:p>
          <a:p>
            <a:pPr>
              <a:buFont typeface="Arial" panose="020B0604020202020204" pitchFamily="34" charset="0"/>
              <a:buChar char="•"/>
            </a:pPr>
            <a:r>
              <a:rPr lang="en-US" b="1" dirty="0"/>
              <a:t>Italian Classics</a:t>
            </a:r>
            <a:r>
              <a:rPr lang="en-US" dirty="0"/>
              <a:t>: Italian classics like pasta and Neapolitan-style pizza are widely loved, with many venues offering authentic, high-quality Italian dishes.</a:t>
            </a:r>
          </a:p>
          <a:p>
            <a:pPr>
              <a:buFont typeface="Arial" panose="020B0604020202020204" pitchFamily="34" charset="0"/>
              <a:buChar char="•"/>
            </a:pPr>
            <a:r>
              <a:rPr lang="en-US" b="1" dirty="0"/>
              <a:t>Japanese Specialties and Sushi</a:t>
            </a:r>
            <a:r>
              <a:rPr lang="en-US" dirty="0"/>
              <a:t>: Sushi and traditional Japanese dishes are highly popular, especially in cities like Vancouver and Toronto.</a:t>
            </a:r>
          </a:p>
        </p:txBody>
      </p:sp>
    </p:spTree>
    <p:extLst>
      <p:ext uri="{BB962C8B-B14F-4D97-AF65-F5344CB8AC3E}">
        <p14:creationId xmlns:p14="http://schemas.microsoft.com/office/powerpoint/2010/main" val="333697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A93E61-BFB7-BCB7-7339-7216C97FB4B9}"/>
              </a:ext>
            </a:extLst>
          </p:cNvPr>
          <p:cNvSpPr txBox="1"/>
          <p:nvPr/>
        </p:nvSpPr>
        <p:spPr>
          <a:xfrm>
            <a:off x="373041" y="4876720"/>
            <a:ext cx="5722959" cy="1477328"/>
          </a:xfrm>
          <a:prstGeom prst="rect">
            <a:avLst/>
          </a:prstGeom>
          <a:noFill/>
        </p:spPr>
        <p:txBody>
          <a:bodyPr wrap="square">
            <a:spAutoFit/>
          </a:bodyPr>
          <a:lstStyle/>
          <a:p>
            <a:r>
              <a:rPr lang="en-US" b="1" u="sng" dirty="0"/>
              <a:t>Conclusion:</a:t>
            </a:r>
          </a:p>
          <a:p>
            <a:r>
              <a:rPr lang="en-US" dirty="0"/>
              <a:t>This approach allows us to make data-driven decisions on which cuisines have the most growth potential in each country, guiding us toward informed and strategic restaurant expansions in each region.</a:t>
            </a:r>
            <a:endParaRPr lang="en-IN" dirty="0"/>
          </a:p>
        </p:txBody>
      </p:sp>
      <p:pic>
        <p:nvPicPr>
          <p:cNvPr id="22" name="Picture 21">
            <a:extLst>
              <a:ext uri="{FF2B5EF4-FFF2-40B4-BE49-F238E27FC236}">
                <a16:creationId xmlns:a16="http://schemas.microsoft.com/office/drawing/2014/main" id="{8A99375D-BF97-50C0-F960-CDA87198D37E}"/>
              </a:ext>
            </a:extLst>
          </p:cNvPr>
          <p:cNvPicPr>
            <a:picLocks noChangeAspect="1"/>
          </p:cNvPicPr>
          <p:nvPr/>
        </p:nvPicPr>
        <p:blipFill>
          <a:blip r:embed="rId3"/>
          <a:stretch>
            <a:fillRect/>
          </a:stretch>
        </p:blipFill>
        <p:spPr>
          <a:xfrm>
            <a:off x="6096000" y="952500"/>
            <a:ext cx="5722960" cy="4667250"/>
          </a:xfrm>
          <a:prstGeom prst="rect">
            <a:avLst/>
          </a:prstGeom>
        </p:spPr>
      </p:pic>
      <p:sp>
        <p:nvSpPr>
          <p:cNvPr id="4" name="TextBox 3">
            <a:extLst>
              <a:ext uri="{FF2B5EF4-FFF2-40B4-BE49-F238E27FC236}">
                <a16:creationId xmlns:a16="http://schemas.microsoft.com/office/drawing/2014/main" id="{DE383A79-3103-F319-4D1A-757BB439E1E9}"/>
              </a:ext>
            </a:extLst>
          </p:cNvPr>
          <p:cNvSpPr txBox="1"/>
          <p:nvPr/>
        </p:nvSpPr>
        <p:spPr>
          <a:xfrm>
            <a:off x="373041" y="503951"/>
            <a:ext cx="5611791" cy="4247317"/>
          </a:xfrm>
          <a:prstGeom prst="rect">
            <a:avLst/>
          </a:prstGeom>
          <a:noFill/>
        </p:spPr>
        <p:txBody>
          <a:bodyPr wrap="square" rtlCol="0">
            <a:spAutoFit/>
          </a:bodyPr>
          <a:lstStyle/>
          <a:p>
            <a:r>
              <a:rPr lang="en-US" b="1" dirty="0"/>
              <a:t>United Kingdom</a:t>
            </a:r>
          </a:p>
          <a:p>
            <a:pPr>
              <a:buFont typeface="+mj-lt"/>
              <a:buAutoNum type="arabicPeriod"/>
            </a:pPr>
            <a:r>
              <a:rPr lang="en-US" b="1" dirty="0"/>
              <a:t>Indian</a:t>
            </a:r>
            <a:r>
              <a:rPr lang="en-US" dirty="0"/>
              <a:t>: Indian cuisine is widely beloved, with curry houses and fusion establishments rated among the highest.</a:t>
            </a:r>
          </a:p>
          <a:p>
            <a:pPr>
              <a:buFont typeface="+mj-lt"/>
              <a:buAutoNum type="arabicPeriod"/>
            </a:pPr>
            <a:r>
              <a:rPr lang="en-US" b="1" dirty="0"/>
              <a:t>British/Modern British</a:t>
            </a:r>
            <a:r>
              <a:rPr lang="en-US" dirty="0"/>
              <a:t>: Traditional dishes like fish and chips, roast dinners, and modern interpretations of British classics are highly rated.</a:t>
            </a:r>
          </a:p>
          <a:p>
            <a:pPr>
              <a:buFont typeface="+mj-lt"/>
              <a:buAutoNum type="arabicPeriod"/>
            </a:pPr>
            <a:r>
              <a:rPr lang="en-US" b="1" dirty="0"/>
              <a:t>Italian</a:t>
            </a:r>
            <a:r>
              <a:rPr lang="en-US" dirty="0"/>
              <a:t>: Italian cuisine, especially pasta, risotto, and artisan pizzas, is popular across the UK.</a:t>
            </a:r>
          </a:p>
          <a:p>
            <a:pPr>
              <a:buFont typeface="+mj-lt"/>
              <a:buAutoNum type="arabicPeriod"/>
            </a:pPr>
            <a:r>
              <a:rPr lang="en-US" b="1" dirty="0"/>
              <a:t>Chinese</a:t>
            </a:r>
            <a:r>
              <a:rPr lang="en-US" dirty="0"/>
              <a:t>: High-quality Chinese restaurants, especially Cantonese and Sichuan cuisines, have consistently strong ratings.</a:t>
            </a:r>
          </a:p>
          <a:p>
            <a:pPr>
              <a:buFont typeface="+mj-lt"/>
              <a:buAutoNum type="arabicPeriod"/>
            </a:pPr>
            <a:r>
              <a:rPr lang="en-US" b="1" dirty="0"/>
              <a:t>Middle Eastern</a:t>
            </a:r>
            <a:r>
              <a:rPr lang="en-US" dirty="0"/>
              <a:t>: Middle Eastern cuisine, including Lebanese and Turkish dishes, is well-regarded for flavorful and healthy options.</a:t>
            </a:r>
          </a:p>
        </p:txBody>
      </p:sp>
    </p:spTree>
    <p:extLst>
      <p:ext uri="{BB962C8B-B14F-4D97-AF65-F5344CB8AC3E}">
        <p14:creationId xmlns:p14="http://schemas.microsoft.com/office/powerpoint/2010/main" val="141798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B08830-EF92-CA5D-EA0E-01D9F8239A5C}"/>
              </a:ext>
            </a:extLst>
          </p:cNvPr>
          <p:cNvPicPr>
            <a:picLocks noChangeAspect="1"/>
          </p:cNvPicPr>
          <p:nvPr/>
        </p:nvPicPr>
        <p:blipFill>
          <a:blip r:embed="rId2"/>
          <a:stretch>
            <a:fillRect/>
          </a:stretch>
        </p:blipFill>
        <p:spPr>
          <a:xfrm>
            <a:off x="6343652" y="934824"/>
            <a:ext cx="5209441" cy="5446926"/>
          </a:xfrm>
          <a:prstGeom prst="rect">
            <a:avLst/>
          </a:prstGeom>
        </p:spPr>
      </p:pic>
      <p:sp>
        <p:nvSpPr>
          <p:cNvPr id="6" name="TextBox 5">
            <a:extLst>
              <a:ext uri="{FF2B5EF4-FFF2-40B4-BE49-F238E27FC236}">
                <a16:creationId xmlns:a16="http://schemas.microsoft.com/office/drawing/2014/main" id="{54519478-1CE9-D8F9-7C03-C027F7A51E65}"/>
              </a:ext>
            </a:extLst>
          </p:cNvPr>
          <p:cNvSpPr txBox="1"/>
          <p:nvPr/>
        </p:nvSpPr>
        <p:spPr>
          <a:xfrm>
            <a:off x="361950" y="290865"/>
            <a:ext cx="3815861" cy="461665"/>
          </a:xfrm>
          <a:prstGeom prst="rect">
            <a:avLst/>
          </a:prstGeom>
          <a:noFill/>
        </p:spPr>
        <p:txBody>
          <a:bodyPr wrap="square" rtlCol="0">
            <a:spAutoFit/>
          </a:bodyPr>
          <a:lstStyle/>
          <a:p>
            <a:r>
              <a:rPr lang="en-IN" sz="2400" b="1" u="sng" dirty="0">
                <a:solidFill>
                  <a:srgbClr val="CC0099"/>
                </a:solidFill>
              </a:rPr>
              <a:t>Expenditure Analysis</a:t>
            </a:r>
          </a:p>
        </p:txBody>
      </p:sp>
      <p:sp>
        <p:nvSpPr>
          <p:cNvPr id="7" name="TextBox 6">
            <a:extLst>
              <a:ext uri="{FF2B5EF4-FFF2-40B4-BE49-F238E27FC236}">
                <a16:creationId xmlns:a16="http://schemas.microsoft.com/office/drawing/2014/main" id="{06CC1665-7D68-6B14-C6BB-760147B8EE04}"/>
              </a:ext>
            </a:extLst>
          </p:cNvPr>
          <p:cNvSpPr txBox="1"/>
          <p:nvPr/>
        </p:nvSpPr>
        <p:spPr>
          <a:xfrm>
            <a:off x="361950" y="934824"/>
            <a:ext cx="5486400" cy="5632311"/>
          </a:xfrm>
          <a:prstGeom prst="rect">
            <a:avLst/>
          </a:prstGeom>
          <a:noFill/>
        </p:spPr>
        <p:txBody>
          <a:bodyPr wrap="square" rtlCol="0">
            <a:spAutoFit/>
          </a:bodyPr>
          <a:lstStyle/>
          <a:p>
            <a:r>
              <a:rPr lang="en-US" b="1" u="sng" dirty="0"/>
              <a:t>Observation :</a:t>
            </a:r>
          </a:p>
          <a:p>
            <a:endParaRPr lang="en-US" dirty="0"/>
          </a:p>
          <a:p>
            <a:pPr marL="285750" indent="-285750">
              <a:buFont typeface="Arial" panose="020B0604020202020204" pitchFamily="34" charset="0"/>
              <a:buChar char="•"/>
            </a:pPr>
            <a:r>
              <a:rPr lang="en-US" dirty="0"/>
              <a:t>Countries with average costs below 2,000 INR (e.g., India at 623 INR, Turkey at 255 INR) offer affordable dining options.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Moderate costs between 2,000 and 5,000 INR (e.g., Brazil, Philippines, Canada) indicate mid-range dining experiences.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costs above 6,000 INR (e.g., Singapore at 9,485 INR, UK at 4,566 INR) suggest premium dining, highlighting regional differences in standards and culinary markets.</a:t>
            </a:r>
          </a:p>
          <a:p>
            <a:pPr marL="285750" indent="-285750">
              <a:buFont typeface="Arial" panose="020B0604020202020204" pitchFamily="34" charset="0"/>
              <a:buChar char="•"/>
            </a:pPr>
            <a:endParaRPr lang="en-US" dirty="0"/>
          </a:p>
          <a:p>
            <a:r>
              <a:rPr lang="en-US" b="1" u="sng" dirty="0"/>
              <a:t>Conclusion :</a:t>
            </a:r>
          </a:p>
          <a:p>
            <a:r>
              <a:rPr lang="en-US" dirty="0"/>
              <a:t>Higher dining costs often align with premium experiences, suggesting that customers value the quality and exclusivity of higher-priced options, linking cost to customer satisfaction.</a:t>
            </a:r>
            <a:endParaRPr lang="en-US" b="1" u="sng" dirty="0"/>
          </a:p>
        </p:txBody>
      </p:sp>
    </p:spTree>
    <p:extLst>
      <p:ext uri="{BB962C8B-B14F-4D97-AF65-F5344CB8AC3E}">
        <p14:creationId xmlns:p14="http://schemas.microsoft.com/office/powerpoint/2010/main" val="17460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0AB0-D93F-6BA6-C895-C116DCF15E9C}"/>
              </a:ext>
            </a:extLst>
          </p:cNvPr>
          <p:cNvSpPr>
            <a:spLocks noGrp="1"/>
          </p:cNvSpPr>
          <p:nvPr>
            <p:ph type="title"/>
          </p:nvPr>
        </p:nvSpPr>
        <p:spPr>
          <a:xfrm>
            <a:off x="723900" y="365126"/>
            <a:ext cx="10515600" cy="315912"/>
          </a:xfrm>
        </p:spPr>
        <p:txBody>
          <a:bodyPr>
            <a:noAutofit/>
          </a:bodyPr>
          <a:lstStyle/>
          <a:p>
            <a:r>
              <a:rPr lang="en-US" sz="2400" b="1" i="0" u="sng" dirty="0">
                <a:solidFill>
                  <a:srgbClr val="CC0099"/>
                </a:solidFill>
                <a:effectLst/>
                <a:latin typeface="Calibri" panose="020F0502020204030204" pitchFamily="34" charset="0"/>
              </a:rPr>
              <a:t>BOOKING OPTIONS AND DELIVERY OPTIONS</a:t>
            </a:r>
            <a:endParaRPr lang="en-IN" sz="2400" dirty="0">
              <a:solidFill>
                <a:srgbClr val="CC0099"/>
              </a:solidFill>
            </a:endParaRPr>
          </a:p>
        </p:txBody>
      </p:sp>
      <p:graphicFrame>
        <p:nvGraphicFramePr>
          <p:cNvPr id="4" name="Chart 3">
            <a:extLst>
              <a:ext uri="{FF2B5EF4-FFF2-40B4-BE49-F238E27FC236}">
                <a16:creationId xmlns:a16="http://schemas.microsoft.com/office/drawing/2014/main" id="{A42E6F5A-A15E-F3D9-992C-F7A407E2FFA9}"/>
              </a:ext>
            </a:extLst>
          </p:cNvPr>
          <p:cNvGraphicFramePr>
            <a:graphicFrameLocks/>
          </p:cNvGraphicFramePr>
          <p:nvPr>
            <p:extLst>
              <p:ext uri="{D42A27DB-BD31-4B8C-83A1-F6EECF244321}">
                <p14:modId xmlns:p14="http://schemas.microsoft.com/office/powerpoint/2010/main" val="4209812712"/>
              </p:ext>
            </p:extLst>
          </p:nvPr>
        </p:nvGraphicFramePr>
        <p:xfrm>
          <a:off x="498043" y="1066591"/>
          <a:ext cx="2724149" cy="1790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B1B519-43A3-4226-B674-B087ECB59748}"/>
              </a:ext>
            </a:extLst>
          </p:cNvPr>
          <p:cNvGraphicFramePr>
            <a:graphicFrameLocks/>
          </p:cNvGraphicFramePr>
          <p:nvPr>
            <p:extLst>
              <p:ext uri="{D42A27DB-BD31-4B8C-83A1-F6EECF244321}">
                <p14:modId xmlns:p14="http://schemas.microsoft.com/office/powerpoint/2010/main" val="2604489837"/>
              </p:ext>
            </p:extLst>
          </p:nvPr>
        </p:nvGraphicFramePr>
        <p:xfrm>
          <a:off x="2543173" y="1028997"/>
          <a:ext cx="2724149" cy="179070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1">
            <a:extLst>
              <a:ext uri="{FF2B5EF4-FFF2-40B4-BE49-F238E27FC236}">
                <a16:creationId xmlns:a16="http://schemas.microsoft.com/office/drawing/2014/main" id="{8CD7CC5A-9691-BDD2-15E4-FEB042F9CA47}"/>
              </a:ext>
            </a:extLst>
          </p:cNvPr>
          <p:cNvSpPr>
            <a:spLocks noChangeArrowheads="1"/>
          </p:cNvSpPr>
          <p:nvPr/>
        </p:nvSpPr>
        <p:spPr bwMode="auto">
          <a:xfrm>
            <a:off x="333851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003938A4-FE22-9F93-844A-60F72FD15A9F}"/>
              </a:ext>
            </a:extLst>
          </p:cNvPr>
          <p:cNvSpPr txBox="1"/>
          <p:nvPr/>
        </p:nvSpPr>
        <p:spPr>
          <a:xfrm>
            <a:off x="747705" y="3205251"/>
            <a:ext cx="4199521" cy="1200329"/>
          </a:xfrm>
          <a:prstGeom prst="rect">
            <a:avLst/>
          </a:prstGeom>
          <a:noFill/>
        </p:spPr>
        <p:txBody>
          <a:bodyPr wrap="square">
            <a:spAutoFit/>
          </a:bodyPr>
          <a:lstStyle/>
          <a:p>
            <a:r>
              <a:rPr lang="en-US" dirty="0"/>
              <a:t>Pie charts were used to display categorical data distributions, such as booking options and delivery services, providing a clear overview of operational characteristics.</a:t>
            </a:r>
          </a:p>
        </p:txBody>
      </p:sp>
      <p:sp>
        <p:nvSpPr>
          <p:cNvPr id="11" name="TextBox 10">
            <a:extLst>
              <a:ext uri="{FF2B5EF4-FFF2-40B4-BE49-F238E27FC236}">
                <a16:creationId xmlns:a16="http://schemas.microsoft.com/office/drawing/2014/main" id="{B6D59F5E-D7E5-FF10-FB54-CC42C8F50B61}"/>
              </a:ext>
            </a:extLst>
          </p:cNvPr>
          <p:cNvSpPr txBox="1"/>
          <p:nvPr/>
        </p:nvSpPr>
        <p:spPr>
          <a:xfrm>
            <a:off x="5661605" y="3205251"/>
            <a:ext cx="2678531"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Highest Rating – 3.5</a:t>
            </a:r>
            <a:endParaRPr lang="en-US" b="0" dirty="0">
              <a:effectLst/>
            </a:endParaRPr>
          </a:p>
          <a:p>
            <a:r>
              <a:rPr lang="en-US" sz="1800" b="0" i="0" u="none" strike="noStrike" dirty="0">
                <a:solidFill>
                  <a:srgbClr val="000000"/>
                </a:solidFill>
                <a:effectLst/>
                <a:latin typeface="Calibri" panose="020F0502020204030204" pitchFamily="34" charset="0"/>
              </a:rPr>
              <a:t>Service : </a:t>
            </a:r>
            <a:r>
              <a:rPr lang="en-US" sz="1800" b="1" i="0" u="none" strike="noStrike" dirty="0">
                <a:solidFill>
                  <a:srgbClr val="000000"/>
                </a:solidFill>
                <a:effectLst/>
                <a:latin typeface="Calibri" panose="020F0502020204030204" pitchFamily="34" charset="0"/>
              </a:rPr>
              <a:t>Both </a:t>
            </a:r>
            <a:r>
              <a:rPr lang="en-US" sz="1800" b="0" i="0" u="none" strike="noStrike" dirty="0">
                <a:solidFill>
                  <a:srgbClr val="000000"/>
                </a:solidFill>
                <a:effectLst/>
                <a:latin typeface="Calibri" panose="020F0502020204030204" pitchFamily="34" charset="0"/>
              </a:rPr>
              <a:t>table booking and Online Delivery</a:t>
            </a:r>
            <a:endParaRPr lang="en-IN" dirty="0"/>
          </a:p>
        </p:txBody>
      </p:sp>
      <p:sp>
        <p:nvSpPr>
          <p:cNvPr id="12" name="TextBox 11">
            <a:extLst>
              <a:ext uri="{FF2B5EF4-FFF2-40B4-BE49-F238E27FC236}">
                <a16:creationId xmlns:a16="http://schemas.microsoft.com/office/drawing/2014/main" id="{ED0D6787-6FBB-A58B-25B8-ED3F9A711BEE}"/>
              </a:ext>
            </a:extLst>
          </p:cNvPr>
          <p:cNvSpPr txBox="1"/>
          <p:nvPr/>
        </p:nvSpPr>
        <p:spPr>
          <a:xfrm>
            <a:off x="9283115" y="3205251"/>
            <a:ext cx="2678531"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Lowest Rating – 2.8 </a:t>
            </a:r>
            <a:endParaRPr lang="en-US" b="0" dirty="0">
              <a:effectLst/>
            </a:endParaRPr>
          </a:p>
          <a:p>
            <a:r>
              <a:rPr lang="en-US" sz="1800" b="0" i="0" u="none" strike="noStrike" dirty="0">
                <a:solidFill>
                  <a:srgbClr val="000000"/>
                </a:solidFill>
                <a:effectLst/>
                <a:latin typeface="Calibri" panose="020F0502020204030204" pitchFamily="34" charset="0"/>
              </a:rPr>
              <a:t>Service : </a:t>
            </a:r>
            <a:r>
              <a:rPr lang="en-US" sz="1800" b="1" i="0" u="none" strike="noStrike" dirty="0">
                <a:solidFill>
                  <a:srgbClr val="000000"/>
                </a:solidFill>
                <a:effectLst/>
                <a:latin typeface="Calibri" panose="020F0502020204030204" pitchFamily="34" charset="0"/>
              </a:rPr>
              <a:t>Neither</a:t>
            </a:r>
            <a:r>
              <a:rPr lang="en-US" sz="1800" b="0" i="0" u="none" strike="noStrike" dirty="0">
                <a:solidFill>
                  <a:srgbClr val="000000"/>
                </a:solidFill>
                <a:effectLst/>
                <a:latin typeface="Calibri" panose="020F0502020204030204" pitchFamily="34" charset="0"/>
              </a:rPr>
              <a:t> table booking nor Online Delivery</a:t>
            </a:r>
            <a:endParaRPr lang="en-IN" dirty="0"/>
          </a:p>
        </p:txBody>
      </p:sp>
      <p:graphicFrame>
        <p:nvGraphicFramePr>
          <p:cNvPr id="13" name="Chart 12">
            <a:extLst>
              <a:ext uri="{FF2B5EF4-FFF2-40B4-BE49-F238E27FC236}">
                <a16:creationId xmlns:a16="http://schemas.microsoft.com/office/drawing/2014/main" id="{F2280797-E98D-8D8D-0F9B-F585E578D07B}"/>
              </a:ext>
            </a:extLst>
          </p:cNvPr>
          <p:cNvGraphicFramePr>
            <a:graphicFrameLocks/>
          </p:cNvGraphicFramePr>
          <p:nvPr>
            <p:extLst>
              <p:ext uri="{D42A27DB-BD31-4B8C-83A1-F6EECF244321}">
                <p14:modId xmlns:p14="http://schemas.microsoft.com/office/powerpoint/2010/main" val="1331010244"/>
              </p:ext>
            </p:extLst>
          </p:nvPr>
        </p:nvGraphicFramePr>
        <p:xfrm>
          <a:off x="5300659" y="809877"/>
          <a:ext cx="3400425" cy="20383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C6D0043C-0099-FE98-32EE-0EB5266492A4}"/>
              </a:ext>
            </a:extLst>
          </p:cNvPr>
          <p:cNvGraphicFramePr>
            <a:graphicFrameLocks/>
          </p:cNvGraphicFramePr>
          <p:nvPr>
            <p:extLst>
              <p:ext uri="{D42A27DB-BD31-4B8C-83A1-F6EECF244321}">
                <p14:modId xmlns:p14="http://schemas.microsoft.com/office/powerpoint/2010/main" val="4017613140"/>
              </p:ext>
            </p:extLst>
          </p:nvPr>
        </p:nvGraphicFramePr>
        <p:xfrm>
          <a:off x="9131719" y="835135"/>
          <a:ext cx="2981324" cy="2057401"/>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695CBA57-EFCC-68EE-E3B1-5DBF2C7D071E}"/>
              </a:ext>
            </a:extLst>
          </p:cNvPr>
          <p:cNvSpPr txBox="1"/>
          <p:nvPr/>
        </p:nvSpPr>
        <p:spPr>
          <a:xfrm>
            <a:off x="828672" y="5258782"/>
            <a:ext cx="10515600" cy="646331"/>
          </a:xfrm>
          <a:prstGeom prst="rect">
            <a:avLst/>
          </a:prstGeom>
          <a:noFill/>
        </p:spPr>
        <p:txBody>
          <a:bodyPr wrap="square">
            <a:spAutoFit/>
          </a:bodyPr>
          <a:lstStyle/>
          <a:p>
            <a:r>
              <a:rPr lang="en-US" sz="1800" b="1" i="0" u="sng" dirty="0">
                <a:solidFill>
                  <a:srgbClr val="000000"/>
                </a:solidFill>
                <a:effectLst/>
                <a:latin typeface="Calibri" panose="020F0502020204030204" pitchFamily="34" charset="0"/>
              </a:rPr>
              <a:t>CONCLUSION:</a:t>
            </a:r>
            <a:r>
              <a:rPr lang="en-US" sz="1800" b="0" i="0" u="sng"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 Either of the Table Booking or Online Delivery service should be considered in newer restaurants. If feasible, Both services should be there for better Rating </a:t>
            </a:r>
            <a:endParaRPr lang="en-IN" dirty="0"/>
          </a:p>
        </p:txBody>
      </p:sp>
    </p:spTree>
    <p:extLst>
      <p:ext uri="{BB962C8B-B14F-4D97-AF65-F5344CB8AC3E}">
        <p14:creationId xmlns:p14="http://schemas.microsoft.com/office/powerpoint/2010/main" val="383897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0649-B408-1F67-F223-8246B2915B17}"/>
              </a:ext>
            </a:extLst>
          </p:cNvPr>
          <p:cNvSpPr>
            <a:spLocks noGrp="1"/>
          </p:cNvSpPr>
          <p:nvPr>
            <p:ph type="title"/>
          </p:nvPr>
        </p:nvSpPr>
        <p:spPr>
          <a:xfrm>
            <a:off x="838200" y="144379"/>
            <a:ext cx="10515600" cy="802105"/>
          </a:xfrm>
        </p:spPr>
        <p:txBody>
          <a:bodyPr/>
          <a:lstStyle/>
          <a:p>
            <a:pPr algn="ctr"/>
            <a:r>
              <a:rPr lang="en-IN" b="1" dirty="0"/>
              <a:t>ABOUT ZOMATO</a:t>
            </a:r>
          </a:p>
        </p:txBody>
      </p:sp>
      <p:sp>
        <p:nvSpPr>
          <p:cNvPr id="3" name="Content Placeholder 2">
            <a:extLst>
              <a:ext uri="{FF2B5EF4-FFF2-40B4-BE49-F238E27FC236}">
                <a16:creationId xmlns:a16="http://schemas.microsoft.com/office/drawing/2014/main" id="{5C909C7E-23B0-6551-0C0B-5F7E8BC2D4A0}"/>
              </a:ext>
            </a:extLst>
          </p:cNvPr>
          <p:cNvSpPr>
            <a:spLocks noGrp="1"/>
          </p:cNvSpPr>
          <p:nvPr>
            <p:ph idx="1"/>
          </p:nvPr>
        </p:nvSpPr>
        <p:spPr>
          <a:xfrm>
            <a:off x="838200" y="1106905"/>
            <a:ext cx="10515600" cy="1363579"/>
          </a:xfrm>
        </p:spPr>
        <p:txBody>
          <a:bodyPr>
            <a:normAutofit lnSpcReduction="10000"/>
          </a:bodyPr>
          <a:lstStyle/>
          <a:p>
            <a:pPr marL="0" indent="0">
              <a:buNone/>
            </a:pPr>
            <a:r>
              <a:rPr lang="en-US" sz="2400" dirty="0"/>
              <a:t>Zomato is a popular multinational restaurant aggregator and food delivery company that has expanded its services globally.</a:t>
            </a:r>
            <a:br>
              <a:rPr lang="en-US" sz="2400" dirty="0"/>
            </a:br>
            <a:r>
              <a:rPr lang="en-US" sz="2400" b="0" i="0" u="none" strike="noStrike" dirty="0">
                <a:solidFill>
                  <a:srgbClr val="000000"/>
                </a:solidFill>
                <a:effectLst/>
                <a:latin typeface="Calibri" panose="020F0502020204030204" pitchFamily="34" charset="0"/>
              </a:rPr>
              <a:t>Zomato provides information, menus and user-reviews of restaurants as well as food delivery options from partner restaurants.</a:t>
            </a:r>
            <a:endParaRPr lang="en-US" sz="2400" dirty="0"/>
          </a:p>
          <a:p>
            <a:pPr marL="0" indent="0">
              <a:buNone/>
            </a:pPr>
            <a:endParaRPr lang="en-IN" sz="2400" dirty="0">
              <a:latin typeface="+mj-lt"/>
              <a:ea typeface="+mj-ea"/>
              <a:cs typeface="+mj-cs"/>
            </a:endParaRPr>
          </a:p>
        </p:txBody>
      </p:sp>
      <p:pic>
        <p:nvPicPr>
          <p:cNvPr id="2050" name="Picture 2" descr="What is Zomato &amp; how does it work? | AppsRhino">
            <a:extLst>
              <a:ext uri="{FF2B5EF4-FFF2-40B4-BE49-F238E27FC236}">
                <a16:creationId xmlns:a16="http://schemas.microsoft.com/office/drawing/2014/main" id="{628B3E41-7E81-6F12-B168-B84E0381F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30904"/>
            <a:ext cx="10515600" cy="422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7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6DDD-0946-71C4-AC17-35255FA1BC53}"/>
              </a:ext>
            </a:extLst>
          </p:cNvPr>
          <p:cNvSpPr>
            <a:spLocks noGrp="1"/>
          </p:cNvSpPr>
          <p:nvPr>
            <p:ph type="title"/>
          </p:nvPr>
        </p:nvSpPr>
        <p:spPr>
          <a:xfrm>
            <a:off x="810126" y="122117"/>
            <a:ext cx="10391274" cy="485107"/>
          </a:xfrm>
        </p:spPr>
        <p:txBody>
          <a:bodyPr>
            <a:normAutofit/>
          </a:bodyPr>
          <a:lstStyle/>
          <a:p>
            <a:pPr algn="ctr"/>
            <a:r>
              <a:rPr lang="en-IN" sz="2400" b="1" i="0" u="sng" strike="noStrike" dirty="0">
                <a:solidFill>
                  <a:srgbClr val="CC0099"/>
                </a:solidFill>
                <a:effectLst/>
                <a:latin typeface="Century Gothic" panose="020B0502020202020204" pitchFamily="34" charset="0"/>
              </a:rPr>
              <a:t>DASHBOARD</a:t>
            </a:r>
            <a:endParaRPr lang="en-IN" sz="2400" u="sng" dirty="0">
              <a:solidFill>
                <a:srgbClr val="CC0099"/>
              </a:solidFill>
            </a:endParaRPr>
          </a:p>
        </p:txBody>
      </p:sp>
      <p:sp>
        <p:nvSpPr>
          <p:cNvPr id="7" name="TextBox 6">
            <a:extLst>
              <a:ext uri="{FF2B5EF4-FFF2-40B4-BE49-F238E27FC236}">
                <a16:creationId xmlns:a16="http://schemas.microsoft.com/office/drawing/2014/main" id="{A3288BF2-3D45-D8FD-41E0-3009BAB5C741}"/>
              </a:ext>
            </a:extLst>
          </p:cNvPr>
          <p:cNvSpPr txBox="1"/>
          <p:nvPr/>
        </p:nvSpPr>
        <p:spPr>
          <a:xfrm>
            <a:off x="369971" y="5084438"/>
            <a:ext cx="1299411" cy="1200329"/>
          </a:xfrm>
          <a:prstGeom prst="rect">
            <a:avLst/>
          </a:prstGeom>
          <a:noFill/>
        </p:spPr>
        <p:txBody>
          <a:bodyPr wrap="square">
            <a:spAutoFit/>
          </a:bodyPr>
          <a:lstStyle/>
          <a:p>
            <a:pPr rtl="0">
              <a:spcBef>
                <a:spcPts val="0"/>
              </a:spcBef>
              <a:spcAft>
                <a:spcPts val="0"/>
              </a:spcAft>
            </a:pPr>
            <a:r>
              <a:rPr lang="en-IN" sz="1800" b="1" i="0" u="sng" dirty="0">
                <a:solidFill>
                  <a:srgbClr val="000000"/>
                </a:solidFill>
                <a:effectLst/>
                <a:latin typeface="Calibri" panose="020F0502020204030204" pitchFamily="34" charset="0"/>
              </a:rPr>
              <a:t>SLICER</a:t>
            </a:r>
            <a:endParaRPr lang="en-IN" b="0" dirty="0">
              <a:effectLst/>
            </a:endParaRPr>
          </a:p>
          <a:p>
            <a:pPr rtl="0" fontAlgn="base">
              <a:spcBef>
                <a:spcPts val="0"/>
              </a:spcBef>
              <a:spcAft>
                <a:spcPts val="0"/>
              </a:spcAft>
              <a:buFont typeface="+mj-lt"/>
              <a:buAutoNum type="arabicPeriod"/>
            </a:pPr>
            <a:r>
              <a:rPr lang="en-IN" sz="1800" b="0" i="0" u="none" strike="noStrike" dirty="0">
                <a:solidFill>
                  <a:srgbClr val="000000"/>
                </a:solidFill>
                <a:effectLst/>
                <a:latin typeface="Calibri" panose="020F0502020204030204" pitchFamily="34" charset="0"/>
              </a:rPr>
              <a:t>Country</a:t>
            </a:r>
          </a:p>
          <a:p>
            <a:pPr rtl="0" fontAlgn="base">
              <a:spcBef>
                <a:spcPts val="0"/>
              </a:spcBef>
              <a:spcAft>
                <a:spcPts val="0"/>
              </a:spcAft>
              <a:buFont typeface="+mj-lt"/>
              <a:buAutoNum type="arabicPeriod"/>
            </a:pPr>
            <a:r>
              <a:rPr lang="en-IN" sz="1800" b="0" i="0" u="none" strike="noStrike" dirty="0">
                <a:solidFill>
                  <a:srgbClr val="000000"/>
                </a:solidFill>
                <a:effectLst/>
                <a:latin typeface="Calibri" panose="020F0502020204030204" pitchFamily="34" charset="0"/>
              </a:rPr>
              <a:t>Opening Year</a:t>
            </a:r>
          </a:p>
        </p:txBody>
      </p:sp>
      <p:sp>
        <p:nvSpPr>
          <p:cNvPr id="9" name="TextBox 8">
            <a:extLst>
              <a:ext uri="{FF2B5EF4-FFF2-40B4-BE49-F238E27FC236}">
                <a16:creationId xmlns:a16="http://schemas.microsoft.com/office/drawing/2014/main" id="{4843AAB4-EFD3-BEC7-AAED-762D5D42C7D0}"/>
              </a:ext>
            </a:extLst>
          </p:cNvPr>
          <p:cNvSpPr txBox="1"/>
          <p:nvPr/>
        </p:nvSpPr>
        <p:spPr>
          <a:xfrm>
            <a:off x="1631282" y="5083529"/>
            <a:ext cx="2406315" cy="1754326"/>
          </a:xfrm>
          <a:prstGeom prst="rect">
            <a:avLst/>
          </a:prstGeom>
          <a:noFill/>
        </p:spPr>
        <p:txBody>
          <a:bodyPr wrap="square">
            <a:spAutoFit/>
          </a:bodyPr>
          <a:lstStyle/>
          <a:p>
            <a:pPr rtl="0">
              <a:spcBef>
                <a:spcPts val="0"/>
              </a:spcBef>
              <a:spcAft>
                <a:spcPts val="0"/>
              </a:spcAft>
            </a:pPr>
            <a:r>
              <a:rPr lang="en-US" sz="1800" b="1" i="0" u="sng" dirty="0">
                <a:solidFill>
                  <a:srgbClr val="000000"/>
                </a:solidFill>
                <a:effectLst/>
                <a:latin typeface="Calibri" panose="020F0502020204030204" pitchFamily="34" charset="0"/>
              </a:rPr>
              <a:t>DONUGHT GRAPH</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To have the idea of services availability in restaurants</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Table booking </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Online Order</a:t>
            </a:r>
          </a:p>
        </p:txBody>
      </p:sp>
      <p:sp>
        <p:nvSpPr>
          <p:cNvPr id="11" name="TextBox 10">
            <a:extLst>
              <a:ext uri="{FF2B5EF4-FFF2-40B4-BE49-F238E27FC236}">
                <a16:creationId xmlns:a16="http://schemas.microsoft.com/office/drawing/2014/main" id="{53688DE4-7E19-A2C2-5862-5A3309F70E8D}"/>
              </a:ext>
            </a:extLst>
          </p:cNvPr>
          <p:cNvSpPr txBox="1"/>
          <p:nvPr/>
        </p:nvSpPr>
        <p:spPr>
          <a:xfrm>
            <a:off x="4037597" y="5084438"/>
            <a:ext cx="2406315" cy="1477328"/>
          </a:xfrm>
          <a:prstGeom prst="rect">
            <a:avLst/>
          </a:prstGeom>
          <a:noFill/>
        </p:spPr>
        <p:txBody>
          <a:bodyPr wrap="square">
            <a:spAutoFit/>
          </a:bodyPr>
          <a:lstStyle/>
          <a:p>
            <a:pPr rtl="0">
              <a:spcBef>
                <a:spcPts val="0"/>
              </a:spcBef>
              <a:spcAft>
                <a:spcPts val="0"/>
              </a:spcAft>
            </a:pPr>
            <a:r>
              <a:rPr lang="en-US" sz="1800" b="1" i="0" u="sng" dirty="0">
                <a:solidFill>
                  <a:srgbClr val="000000"/>
                </a:solidFill>
                <a:effectLst/>
                <a:latin typeface="Calibri" panose="020F0502020204030204" pitchFamily="34" charset="0"/>
              </a:rPr>
              <a:t>BAR GRAPH</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Average no. of voters per Country</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Average rating of each Country</a:t>
            </a:r>
          </a:p>
        </p:txBody>
      </p:sp>
      <p:sp>
        <p:nvSpPr>
          <p:cNvPr id="13" name="TextBox 12">
            <a:extLst>
              <a:ext uri="{FF2B5EF4-FFF2-40B4-BE49-F238E27FC236}">
                <a16:creationId xmlns:a16="http://schemas.microsoft.com/office/drawing/2014/main" id="{3C96671B-9F89-6245-FD11-6F9AF6FB4FD4}"/>
              </a:ext>
            </a:extLst>
          </p:cNvPr>
          <p:cNvSpPr txBox="1"/>
          <p:nvPr/>
        </p:nvSpPr>
        <p:spPr>
          <a:xfrm>
            <a:off x="6577262" y="5037362"/>
            <a:ext cx="3545306" cy="1754326"/>
          </a:xfrm>
          <a:prstGeom prst="rect">
            <a:avLst/>
          </a:prstGeom>
          <a:noFill/>
        </p:spPr>
        <p:txBody>
          <a:bodyPr wrap="square">
            <a:spAutoFit/>
          </a:bodyPr>
          <a:lstStyle/>
          <a:p>
            <a:pPr rtl="0">
              <a:spcBef>
                <a:spcPts val="0"/>
              </a:spcBef>
              <a:spcAft>
                <a:spcPts val="0"/>
              </a:spcAft>
            </a:pPr>
            <a:r>
              <a:rPr lang="en-US" sz="1800" b="1" i="0" u="sng" dirty="0">
                <a:solidFill>
                  <a:srgbClr val="000000"/>
                </a:solidFill>
                <a:effectLst/>
                <a:latin typeface="Calibri" panose="020F0502020204030204" pitchFamily="34" charset="0"/>
              </a:rPr>
              <a:t>COLUMN GRAPH</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Top 10 Cuisines with their average rating and Average Cost INR</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Average Rating &amp; No. of restaurants For different Price Range</a:t>
            </a:r>
          </a:p>
        </p:txBody>
      </p:sp>
      <p:sp>
        <p:nvSpPr>
          <p:cNvPr id="15" name="TextBox 14">
            <a:extLst>
              <a:ext uri="{FF2B5EF4-FFF2-40B4-BE49-F238E27FC236}">
                <a16:creationId xmlns:a16="http://schemas.microsoft.com/office/drawing/2014/main" id="{AC2F2F4C-8866-ADA2-BEC3-C3E1466C3AA5}"/>
              </a:ext>
            </a:extLst>
          </p:cNvPr>
          <p:cNvSpPr txBox="1"/>
          <p:nvPr/>
        </p:nvSpPr>
        <p:spPr>
          <a:xfrm>
            <a:off x="10255918" y="5037362"/>
            <a:ext cx="1411706" cy="1524404"/>
          </a:xfrm>
          <a:prstGeom prst="rect">
            <a:avLst/>
          </a:prstGeom>
          <a:noFill/>
        </p:spPr>
        <p:txBody>
          <a:bodyPr wrap="square">
            <a:spAutoFit/>
          </a:bodyPr>
          <a:lstStyle/>
          <a:p>
            <a:r>
              <a:rPr lang="en-US" sz="1800" b="1" i="0" u="sng" dirty="0">
                <a:solidFill>
                  <a:srgbClr val="000000"/>
                </a:solidFill>
                <a:effectLst/>
                <a:latin typeface="Calibri" panose="020F0502020204030204" pitchFamily="34" charset="0"/>
              </a:rPr>
              <a:t>LINE GRAPH </a:t>
            </a:r>
            <a:r>
              <a:rPr lang="en-US" sz="1800" b="0" i="0" u="none" strike="noStrike" dirty="0">
                <a:solidFill>
                  <a:srgbClr val="000000"/>
                </a:solidFill>
                <a:effectLst/>
                <a:latin typeface="Calibri" panose="020F0502020204030204" pitchFamily="34" charset="0"/>
              </a:rPr>
              <a:t>to depict Restaurants opened Each Year</a:t>
            </a:r>
            <a:endParaRPr lang="en-IN" dirty="0"/>
          </a:p>
        </p:txBody>
      </p:sp>
      <p:pic>
        <p:nvPicPr>
          <p:cNvPr id="4" name="Picture 3">
            <a:extLst>
              <a:ext uri="{FF2B5EF4-FFF2-40B4-BE49-F238E27FC236}">
                <a16:creationId xmlns:a16="http://schemas.microsoft.com/office/drawing/2014/main" id="{73E1BE8A-47EE-EC8E-AB63-A0704D429BDC}"/>
              </a:ext>
            </a:extLst>
          </p:cNvPr>
          <p:cNvPicPr>
            <a:picLocks noChangeAspect="1"/>
          </p:cNvPicPr>
          <p:nvPr/>
        </p:nvPicPr>
        <p:blipFill>
          <a:blip r:embed="rId2"/>
          <a:stretch>
            <a:fillRect/>
          </a:stretch>
        </p:blipFill>
        <p:spPr>
          <a:xfrm>
            <a:off x="448023" y="549273"/>
            <a:ext cx="11115479" cy="4546041"/>
          </a:xfrm>
          <a:prstGeom prst="rect">
            <a:avLst/>
          </a:prstGeom>
        </p:spPr>
      </p:pic>
    </p:spTree>
    <p:extLst>
      <p:ext uri="{BB962C8B-B14F-4D97-AF65-F5344CB8AC3E}">
        <p14:creationId xmlns:p14="http://schemas.microsoft.com/office/powerpoint/2010/main" val="76563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766ED-DB6A-6852-0D5D-9C3762432240}"/>
              </a:ext>
            </a:extLst>
          </p:cNvPr>
          <p:cNvSpPr txBox="1"/>
          <p:nvPr/>
        </p:nvSpPr>
        <p:spPr>
          <a:xfrm>
            <a:off x="521677" y="1443841"/>
            <a:ext cx="11148646" cy="3970318"/>
          </a:xfrm>
          <a:prstGeom prst="rect">
            <a:avLst/>
          </a:prstGeom>
          <a:noFill/>
        </p:spPr>
        <p:txBody>
          <a:bodyPr wrap="square">
            <a:spAutoFit/>
          </a:bodyPr>
          <a:lstStyle/>
          <a:p>
            <a:r>
              <a:rPr lang="en-US" b="1" u="sng" dirty="0">
                <a:solidFill>
                  <a:srgbClr val="CC0099"/>
                </a:solidFill>
              </a:rPr>
              <a:t>Strategies Recommended :</a:t>
            </a:r>
          </a:p>
          <a:p>
            <a:endParaRPr lang="en-US" dirty="0"/>
          </a:p>
          <a:p>
            <a:pPr marL="342900" indent="-342900">
              <a:buFont typeface="+mj-lt"/>
              <a:buAutoNum type="arabicPeriod"/>
            </a:pPr>
            <a:r>
              <a:rPr lang="en-US" dirty="0"/>
              <a:t>Focus on opening new restaurants in countries with untapped potential and favorable competitive conditions.</a:t>
            </a:r>
          </a:p>
          <a:p>
            <a:pPr marL="342900" indent="-342900">
              <a:buFont typeface="+mj-lt"/>
              <a:buAutoNum type="arabicPeriod"/>
            </a:pPr>
            <a:endParaRPr lang="en-US" dirty="0"/>
          </a:p>
          <a:p>
            <a:pPr marL="342900" indent="-342900">
              <a:buFont typeface="+mj-lt"/>
              <a:buAutoNum type="arabicPeriod"/>
            </a:pPr>
            <a:r>
              <a:rPr lang="en-US" dirty="0"/>
              <a:t>Prioritize cities and states within these countries that have lower restaurant density for optimal market entry.</a:t>
            </a:r>
          </a:p>
          <a:p>
            <a:pPr marL="342900" indent="-342900">
              <a:buFont typeface="+mj-lt"/>
              <a:buAutoNum type="arabicPeriod"/>
            </a:pPr>
            <a:endParaRPr lang="en-US" dirty="0"/>
          </a:p>
          <a:p>
            <a:pPr marL="342900" indent="-342900">
              <a:buFont typeface="+mj-lt"/>
              <a:buAutoNum type="arabicPeriod"/>
            </a:pPr>
            <a:r>
              <a:rPr lang="en-US" dirty="0"/>
              <a:t>Identifying the major competitors helps in understanding market leaders and their strategies.</a:t>
            </a:r>
          </a:p>
          <a:p>
            <a:endParaRPr lang="en-US" dirty="0"/>
          </a:p>
          <a:p>
            <a:r>
              <a:rPr lang="en-US" b="1" u="sng" dirty="0">
                <a:solidFill>
                  <a:srgbClr val="CC0099"/>
                </a:solidFill>
              </a:rPr>
              <a:t>Operations:</a:t>
            </a:r>
          </a:p>
          <a:p>
            <a:endParaRPr lang="en-US" dirty="0"/>
          </a:p>
          <a:p>
            <a:pPr marL="342900" indent="-342900">
              <a:buFont typeface="+mj-lt"/>
              <a:buAutoNum type="arabicPeriod"/>
            </a:pPr>
            <a:r>
              <a:rPr lang="en-US" dirty="0"/>
              <a:t>Implement online delivery and table booking systems to boost customer satisfaction and improve ratings.</a:t>
            </a:r>
          </a:p>
          <a:p>
            <a:pPr marL="342900" indent="-342900">
              <a:buFont typeface="+mj-lt"/>
              <a:buAutoNum type="arabicPeriod"/>
            </a:pPr>
            <a:endParaRPr lang="en-US" dirty="0"/>
          </a:p>
          <a:p>
            <a:pPr marL="342900" indent="-342900">
              <a:buFont typeface="+mj-lt"/>
              <a:buAutoNum type="arabicPeriod"/>
            </a:pPr>
            <a:r>
              <a:rPr lang="en-US" dirty="0"/>
              <a:t>Focus on offering high-quality cuisine and strategic pricing to effectively attract and retain customers</a:t>
            </a:r>
          </a:p>
          <a:p>
            <a:endParaRPr lang="en-US" dirty="0"/>
          </a:p>
        </p:txBody>
      </p:sp>
      <p:sp>
        <p:nvSpPr>
          <p:cNvPr id="2" name="TextBox 1">
            <a:extLst>
              <a:ext uri="{FF2B5EF4-FFF2-40B4-BE49-F238E27FC236}">
                <a16:creationId xmlns:a16="http://schemas.microsoft.com/office/drawing/2014/main" id="{AB5A70A4-2D31-35FE-3171-8AB071D8F234}"/>
              </a:ext>
            </a:extLst>
          </p:cNvPr>
          <p:cNvSpPr txBox="1"/>
          <p:nvPr/>
        </p:nvSpPr>
        <p:spPr>
          <a:xfrm>
            <a:off x="521677" y="527538"/>
            <a:ext cx="6353908" cy="523220"/>
          </a:xfrm>
          <a:prstGeom prst="rect">
            <a:avLst/>
          </a:prstGeom>
          <a:noFill/>
        </p:spPr>
        <p:txBody>
          <a:bodyPr wrap="square" rtlCol="0">
            <a:spAutoFit/>
          </a:bodyPr>
          <a:lstStyle/>
          <a:p>
            <a:r>
              <a:rPr lang="en-US" sz="2800" b="1" u="sng" dirty="0">
                <a:solidFill>
                  <a:srgbClr val="CC0099"/>
                </a:solidFill>
              </a:rPr>
              <a:t>Recommendation</a:t>
            </a:r>
            <a:endParaRPr lang="en-IN" sz="2800" b="1" u="sng" dirty="0">
              <a:solidFill>
                <a:srgbClr val="CC0099"/>
              </a:solidFill>
            </a:endParaRPr>
          </a:p>
        </p:txBody>
      </p:sp>
    </p:spTree>
    <p:extLst>
      <p:ext uri="{BB962C8B-B14F-4D97-AF65-F5344CB8AC3E}">
        <p14:creationId xmlns:p14="http://schemas.microsoft.com/office/powerpoint/2010/main" val="108414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5363F9-1CE6-208E-C3B3-D0EF40AB14FD}"/>
              </a:ext>
            </a:extLst>
          </p:cNvPr>
          <p:cNvSpPr txBox="1"/>
          <p:nvPr/>
        </p:nvSpPr>
        <p:spPr>
          <a:xfrm>
            <a:off x="718809" y="365124"/>
            <a:ext cx="10754381" cy="4339650"/>
          </a:xfrm>
          <a:prstGeom prst="rect">
            <a:avLst/>
          </a:prstGeom>
          <a:noFill/>
        </p:spPr>
        <p:txBody>
          <a:bodyPr wrap="square">
            <a:spAutoFit/>
          </a:bodyPr>
          <a:lstStyle/>
          <a:p>
            <a:r>
              <a:rPr lang="en-US" sz="2400" b="1" u="sng" dirty="0">
                <a:solidFill>
                  <a:srgbClr val="CC0099"/>
                </a:solidFill>
              </a:rPr>
              <a:t>Conclusion :</a:t>
            </a:r>
          </a:p>
          <a:p>
            <a:endParaRPr lang="en-US" dirty="0"/>
          </a:p>
          <a:p>
            <a:pPr marL="285750" indent="-285750">
              <a:buFont typeface="Arial" panose="020B0604020202020204" pitchFamily="34" charset="0"/>
              <a:buChar char="•"/>
            </a:pPr>
            <a:r>
              <a:rPr lang="en-US" dirty="0"/>
              <a:t>Target under-served markets like Canada, where fewer restaurants and lower ratings indicate growth potential.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 new locations in high-demand regions such as Australia and the UK to capture untapped customer interest.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Prioritize both online delivery and table booking in new locations, as these services significantly improve satisfaction and ratings.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Align pricing with a premium experience, as higher-priced establishments generally receive better feedback.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Continuously track performance and competitor data to refine our market approach and enhance customer satisfaction.</a:t>
            </a:r>
          </a:p>
          <a:p>
            <a:pPr marL="342900" indent="-342900">
              <a:buFont typeface="+mj-lt"/>
              <a:buAutoNum type="arabicPeriod"/>
            </a:pPr>
            <a:endParaRPr lang="en-US" dirty="0"/>
          </a:p>
        </p:txBody>
      </p:sp>
    </p:spTree>
    <p:extLst>
      <p:ext uri="{BB962C8B-B14F-4D97-AF65-F5344CB8AC3E}">
        <p14:creationId xmlns:p14="http://schemas.microsoft.com/office/powerpoint/2010/main" val="85936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ankyou Images – Browse 5,739 Stock ...">
            <a:extLst>
              <a:ext uri="{FF2B5EF4-FFF2-40B4-BE49-F238E27FC236}">
                <a16:creationId xmlns:a16="http://schemas.microsoft.com/office/drawing/2014/main" id="{751AC905-DF77-0F75-BAE7-B776AAE8B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379" y="1042737"/>
            <a:ext cx="7331242" cy="428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8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4B7A-8BD3-9E21-C9DE-822B39067715}"/>
              </a:ext>
            </a:extLst>
          </p:cNvPr>
          <p:cNvSpPr>
            <a:spLocks noGrp="1"/>
          </p:cNvSpPr>
          <p:nvPr>
            <p:ph type="title"/>
          </p:nvPr>
        </p:nvSpPr>
        <p:spPr>
          <a:xfrm>
            <a:off x="838200" y="365125"/>
            <a:ext cx="10515600" cy="821991"/>
          </a:xfrm>
        </p:spPr>
        <p:txBody>
          <a:bodyPr>
            <a:normAutofit/>
          </a:bodyPr>
          <a:lstStyle/>
          <a:p>
            <a:pPr algn="ctr"/>
            <a:r>
              <a:rPr lang="en-IN" sz="4000" dirty="0">
                <a:latin typeface="Century Gothic" panose="020B0502020202020204" pitchFamily="34" charset="0"/>
              </a:rPr>
              <a:t>AGENDA</a:t>
            </a:r>
          </a:p>
        </p:txBody>
      </p:sp>
      <p:sp>
        <p:nvSpPr>
          <p:cNvPr id="6" name="Content Placeholder 5">
            <a:extLst>
              <a:ext uri="{FF2B5EF4-FFF2-40B4-BE49-F238E27FC236}">
                <a16:creationId xmlns:a16="http://schemas.microsoft.com/office/drawing/2014/main" id="{F095C15F-9D3B-B81C-DB2A-DA7D029A821F}"/>
              </a:ext>
            </a:extLst>
          </p:cNvPr>
          <p:cNvSpPr>
            <a:spLocks noGrp="1"/>
          </p:cNvSpPr>
          <p:nvPr>
            <p:ph idx="1"/>
          </p:nvPr>
        </p:nvSpPr>
        <p:spPr/>
        <p:txBody>
          <a:bodyPr/>
          <a:lstStyle/>
          <a:p>
            <a:pPr marL="514350" indent="-514350">
              <a:buFont typeface="+mj-lt"/>
              <a:buAutoNum type="arabicPeriod"/>
            </a:pPr>
            <a:r>
              <a:rPr lang="en-IN" dirty="0"/>
              <a:t>Problem Statement</a:t>
            </a:r>
          </a:p>
          <a:p>
            <a:pPr marL="514350" indent="-514350">
              <a:buFont typeface="+mj-lt"/>
              <a:buAutoNum type="arabicPeriod"/>
            </a:pPr>
            <a:r>
              <a:rPr lang="en-IN" dirty="0"/>
              <a:t>Data Description</a:t>
            </a:r>
          </a:p>
          <a:p>
            <a:pPr marL="514350" indent="-514350">
              <a:buFont typeface="+mj-lt"/>
              <a:buAutoNum type="arabicPeriod"/>
            </a:pPr>
            <a:r>
              <a:rPr lang="en-IN" dirty="0"/>
              <a:t>Insights and Visualization</a:t>
            </a:r>
          </a:p>
          <a:p>
            <a:pPr marL="514350" indent="-514350">
              <a:buFont typeface="+mj-lt"/>
              <a:buAutoNum type="arabicPeriod"/>
            </a:pPr>
            <a:r>
              <a:rPr lang="en-IN" dirty="0"/>
              <a:t>Strategic Recommendation</a:t>
            </a:r>
          </a:p>
          <a:p>
            <a:pPr marL="514350" indent="-514350">
              <a:buFont typeface="+mj-lt"/>
              <a:buAutoNum type="arabicPeriod"/>
            </a:pPr>
            <a:r>
              <a:rPr lang="en-IN" dirty="0"/>
              <a:t>Dashboard </a:t>
            </a:r>
          </a:p>
        </p:txBody>
      </p:sp>
    </p:spTree>
    <p:extLst>
      <p:ext uri="{BB962C8B-B14F-4D97-AF65-F5344CB8AC3E}">
        <p14:creationId xmlns:p14="http://schemas.microsoft.com/office/powerpoint/2010/main" val="240347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8C31-D3DF-FFE6-C5F2-6E306F8B2CF5}"/>
              </a:ext>
            </a:extLst>
          </p:cNvPr>
          <p:cNvSpPr>
            <a:spLocks noGrp="1"/>
          </p:cNvSpPr>
          <p:nvPr>
            <p:ph type="title"/>
          </p:nvPr>
        </p:nvSpPr>
        <p:spPr>
          <a:xfrm>
            <a:off x="2494547" y="2274135"/>
            <a:ext cx="7202906" cy="565317"/>
          </a:xfrm>
        </p:spPr>
        <p:txBody>
          <a:bodyPr>
            <a:normAutofit fontScale="90000"/>
          </a:bodyPr>
          <a:lstStyle/>
          <a:p>
            <a:pPr algn="ctr"/>
            <a:r>
              <a:rPr lang="en-IN" b="1" dirty="0">
                <a:solidFill>
                  <a:schemeClr val="tx2">
                    <a:lumMod val="75000"/>
                  </a:schemeClr>
                </a:solidFill>
                <a:latin typeface="Aptos" panose="020B0004020202020204" pitchFamily="34" charset="0"/>
              </a:rPr>
              <a:t>Problem Statement</a:t>
            </a:r>
          </a:p>
        </p:txBody>
      </p:sp>
      <p:sp>
        <p:nvSpPr>
          <p:cNvPr id="3" name="Content Placeholder 2">
            <a:extLst>
              <a:ext uri="{FF2B5EF4-FFF2-40B4-BE49-F238E27FC236}">
                <a16:creationId xmlns:a16="http://schemas.microsoft.com/office/drawing/2014/main" id="{FAA8A4C1-9DEC-726B-36D2-2C061FA5CD12}"/>
              </a:ext>
            </a:extLst>
          </p:cNvPr>
          <p:cNvSpPr>
            <a:spLocks noGrp="1"/>
          </p:cNvSpPr>
          <p:nvPr>
            <p:ph idx="1"/>
          </p:nvPr>
        </p:nvSpPr>
        <p:spPr>
          <a:xfrm>
            <a:off x="838200" y="2978233"/>
            <a:ext cx="10515600" cy="901533"/>
          </a:xfrm>
        </p:spPr>
        <p:txBody>
          <a:bodyPr>
            <a:normAutofit/>
          </a:bodyPr>
          <a:lstStyle/>
          <a:p>
            <a:pPr marL="0" indent="0">
              <a:buNone/>
            </a:pPr>
            <a:r>
              <a:rPr lang="en-US" sz="1800" b="0" i="0" u="none" strike="noStrike" dirty="0">
                <a:solidFill>
                  <a:srgbClr val="000000"/>
                </a:solidFill>
                <a:effectLst/>
                <a:latin typeface="Lato" panose="020F0502020204030203" pitchFamily="34" charset="0"/>
              </a:rPr>
              <a:t>You are hired as a consultant data analyst by Zomato where the team is looking for expansion and</a:t>
            </a:r>
            <a:r>
              <a:rPr lang="en-US" sz="1800" b="1" i="0" u="none" strike="noStrike" dirty="0">
                <a:solidFill>
                  <a:srgbClr val="000000"/>
                </a:solidFill>
                <a:effectLst/>
                <a:latin typeface="Lato" panose="020F0502020204030203" pitchFamily="34" charset="0"/>
              </a:rPr>
              <a:t> </a:t>
            </a:r>
            <a:r>
              <a:rPr lang="en-US" sz="1800" b="0" i="0" u="none" strike="noStrike" dirty="0">
                <a:solidFill>
                  <a:srgbClr val="000000"/>
                </a:solidFill>
                <a:effectLst/>
                <a:latin typeface="Lato" panose="020F0502020204030203" pitchFamily="34" charset="0"/>
              </a:rPr>
              <a:t>opening restaurants. Your task is to come up with strategies/suggestions about opening newer restaurants.</a:t>
            </a:r>
            <a:endParaRPr lang="en-IN" sz="1800" dirty="0"/>
          </a:p>
        </p:txBody>
      </p:sp>
    </p:spTree>
    <p:extLst>
      <p:ext uri="{BB962C8B-B14F-4D97-AF65-F5344CB8AC3E}">
        <p14:creationId xmlns:p14="http://schemas.microsoft.com/office/powerpoint/2010/main" val="269985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8B71-3A5A-4290-36FB-2A2505B98E13}"/>
              </a:ext>
            </a:extLst>
          </p:cNvPr>
          <p:cNvSpPr>
            <a:spLocks noGrp="1"/>
          </p:cNvSpPr>
          <p:nvPr>
            <p:ph type="title"/>
          </p:nvPr>
        </p:nvSpPr>
        <p:spPr>
          <a:xfrm>
            <a:off x="2221831" y="147805"/>
            <a:ext cx="7748337" cy="533232"/>
          </a:xfrm>
        </p:spPr>
        <p:txBody>
          <a:bodyPr>
            <a:normAutofit fontScale="90000"/>
          </a:bodyPr>
          <a:lstStyle/>
          <a:p>
            <a:pPr algn="ctr"/>
            <a:r>
              <a:rPr lang="en-IN" sz="4000" b="1" i="0" u="none" strike="noStrike" dirty="0">
                <a:solidFill>
                  <a:srgbClr val="44546A"/>
                </a:solidFill>
                <a:effectLst/>
                <a:latin typeface="Century Gothic" panose="020B0502020202020204" pitchFamily="34" charset="0"/>
              </a:rPr>
              <a:t>DATA DESCRIPTION</a:t>
            </a:r>
            <a:endParaRPr lang="en-IN" sz="4000" dirty="0"/>
          </a:p>
        </p:txBody>
      </p:sp>
      <p:sp>
        <p:nvSpPr>
          <p:cNvPr id="3" name="Content Placeholder 2">
            <a:extLst>
              <a:ext uri="{FF2B5EF4-FFF2-40B4-BE49-F238E27FC236}">
                <a16:creationId xmlns:a16="http://schemas.microsoft.com/office/drawing/2014/main" id="{6B61A7F5-F472-5B07-BA42-4AA6BB37DF4D}"/>
              </a:ext>
            </a:extLst>
          </p:cNvPr>
          <p:cNvSpPr>
            <a:spLocks noGrp="1"/>
          </p:cNvSpPr>
          <p:nvPr>
            <p:ph idx="1"/>
          </p:nvPr>
        </p:nvSpPr>
        <p:spPr>
          <a:xfrm>
            <a:off x="838199" y="681037"/>
            <a:ext cx="10515600" cy="939216"/>
          </a:xfrm>
        </p:spPr>
        <p:txBody>
          <a:bodyPr>
            <a:noAutofit/>
          </a:bodyPr>
          <a:lstStyle/>
          <a:p>
            <a:pPr marL="0" indent="0">
              <a:buNone/>
            </a:pPr>
            <a:r>
              <a:rPr lang="en-US" sz="2400" b="0" i="0" u="none" strike="noStrike" dirty="0">
                <a:solidFill>
                  <a:srgbClr val="000000"/>
                </a:solidFill>
                <a:effectLst/>
                <a:latin typeface="Calibri" panose="020F0502020204030204" pitchFamily="34" charset="0"/>
              </a:rPr>
              <a:t>The dataset contains information about 9,551 restaurants with 20 columns detailing various attributes of these establishments. Below is an overview of the dataset:</a:t>
            </a:r>
            <a:endParaRPr lang="en-IN" sz="2400" dirty="0"/>
          </a:p>
        </p:txBody>
      </p:sp>
      <p:sp>
        <p:nvSpPr>
          <p:cNvPr id="5" name="TextBox 4">
            <a:extLst>
              <a:ext uri="{FF2B5EF4-FFF2-40B4-BE49-F238E27FC236}">
                <a16:creationId xmlns:a16="http://schemas.microsoft.com/office/drawing/2014/main" id="{26E292F5-E0FA-3C4A-D50C-9B333A730DE1}"/>
              </a:ext>
            </a:extLst>
          </p:cNvPr>
          <p:cNvSpPr txBox="1"/>
          <p:nvPr/>
        </p:nvSpPr>
        <p:spPr>
          <a:xfrm>
            <a:off x="208548" y="1878103"/>
            <a:ext cx="5710989" cy="48320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b="1" i="0" u="none" strike="noStrike" dirty="0">
                <a:solidFill>
                  <a:srgbClr val="000000"/>
                </a:solidFill>
                <a:effectLst/>
                <a:latin typeface="Lato" panose="020F0502020204030203" pitchFamily="34" charset="0"/>
              </a:rPr>
              <a:t>Restaurant ID: </a:t>
            </a:r>
            <a:r>
              <a:rPr lang="en-IN" sz="1400" b="0" i="0" u="none" strike="noStrike" dirty="0">
                <a:solidFill>
                  <a:srgbClr val="000000"/>
                </a:solidFill>
                <a:effectLst/>
                <a:latin typeface="Lato" panose="020F0502020204030203" pitchFamily="34" charset="0"/>
              </a:rPr>
              <a:t>Unique identifier for each restaurant.</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Restaurant Name: </a:t>
            </a:r>
            <a:r>
              <a:rPr lang="en-US" sz="1400" b="0" i="0" u="none" strike="noStrike" dirty="0">
                <a:solidFill>
                  <a:srgbClr val="000000"/>
                </a:solidFill>
                <a:effectLst/>
                <a:latin typeface="Lato" panose="020F0502020204030203" pitchFamily="34" charset="0"/>
              </a:rPr>
              <a:t>The name of the restaurant.</a:t>
            </a:r>
            <a:endParaRPr lang="en-IN" sz="1400" dirty="0">
              <a:solidFill>
                <a:srgbClr val="000000"/>
              </a:solidFill>
              <a:latin typeface="Lato" panose="020F0502020204030203" pitchFamily="34" charset="0"/>
            </a:endParaRP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Country Code: </a:t>
            </a:r>
            <a:r>
              <a:rPr lang="en-US" sz="1400" b="0" i="0" u="none" strike="noStrike" dirty="0">
                <a:solidFill>
                  <a:srgbClr val="000000"/>
                </a:solidFill>
                <a:effectLst/>
                <a:latin typeface="Lato" panose="020F0502020204030203" pitchFamily="34" charset="0"/>
              </a:rPr>
              <a:t>Country code of the location where the restaurant is situated.</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City: </a:t>
            </a:r>
            <a:r>
              <a:rPr lang="en-US" sz="1400" b="0" i="0" u="none" strike="noStrike" dirty="0">
                <a:solidFill>
                  <a:srgbClr val="000000"/>
                </a:solidFill>
                <a:effectLst/>
                <a:latin typeface="Lato" panose="020F0502020204030203" pitchFamily="34" charset="0"/>
              </a:rPr>
              <a:t>The city where the restaurant is located.</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Address: </a:t>
            </a:r>
            <a:r>
              <a:rPr lang="en-US" sz="1400" b="0" i="0" u="none" strike="noStrike" dirty="0">
                <a:solidFill>
                  <a:srgbClr val="000000"/>
                </a:solidFill>
                <a:effectLst/>
                <a:latin typeface="Lato" panose="020F0502020204030203" pitchFamily="34" charset="0"/>
              </a:rPr>
              <a:t>The specific address of the restaurant.</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Locality: </a:t>
            </a:r>
            <a:r>
              <a:rPr lang="en-US" sz="1400" b="0" i="0" u="none" strike="noStrike" dirty="0">
                <a:solidFill>
                  <a:srgbClr val="000000"/>
                </a:solidFill>
                <a:effectLst/>
                <a:latin typeface="Lato" panose="020F0502020204030203" pitchFamily="34" charset="0"/>
              </a:rPr>
              <a:t>The locality or neighborhood where the restaurant is situated.</a:t>
            </a:r>
            <a:endParaRPr lang="en-US" sz="1400" dirty="0">
              <a:solidFill>
                <a:srgbClr val="000000"/>
              </a:solidFill>
              <a:latin typeface="Lato" panose="020F0502020204030203" pitchFamily="34" charset="0"/>
            </a:endParaRP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Locality Verbose: </a:t>
            </a:r>
            <a:r>
              <a:rPr lang="en-US" sz="1400" b="0" i="0" u="none" strike="noStrike" dirty="0">
                <a:solidFill>
                  <a:srgbClr val="000000"/>
                </a:solidFill>
                <a:effectLst/>
                <a:latin typeface="Lato" panose="020F0502020204030203" pitchFamily="34" charset="0"/>
              </a:rPr>
              <a:t>Detailed information about the locality.</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Longitude: </a:t>
            </a:r>
            <a:r>
              <a:rPr lang="en-US" sz="1400" b="0" i="0" u="none" strike="noStrike" dirty="0">
                <a:solidFill>
                  <a:srgbClr val="000000"/>
                </a:solidFill>
                <a:effectLst/>
                <a:latin typeface="Lato" panose="020F0502020204030203" pitchFamily="34" charset="0"/>
              </a:rPr>
              <a:t>The geographical longitude coordinate of the restaurant.</a:t>
            </a:r>
            <a:endParaRPr lang="en-US" sz="1400" dirty="0">
              <a:solidFill>
                <a:srgbClr val="000000"/>
              </a:solidFill>
              <a:latin typeface="Lato" panose="020F0502020204030203" pitchFamily="34" charset="0"/>
            </a:endParaRP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Latitude: </a:t>
            </a:r>
            <a:r>
              <a:rPr lang="en-US" sz="1400" b="0" i="0" u="none" strike="noStrike" dirty="0">
                <a:solidFill>
                  <a:srgbClr val="000000"/>
                </a:solidFill>
                <a:effectLst/>
                <a:latin typeface="Lato" panose="020F0502020204030203" pitchFamily="34" charset="0"/>
              </a:rPr>
              <a:t>The geographical latitude coordinate of the restaurant.</a:t>
            </a: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Cuisines: </a:t>
            </a:r>
            <a:r>
              <a:rPr lang="en-US" sz="1400" b="0" i="0" u="none" strike="noStrike" dirty="0">
                <a:solidFill>
                  <a:srgbClr val="000000"/>
                </a:solidFill>
                <a:effectLst/>
                <a:latin typeface="Lato" panose="020F0502020204030203" pitchFamily="34" charset="0"/>
              </a:rPr>
              <a:t>The type of cuisine offered by the restaurant.</a:t>
            </a:r>
            <a:endParaRPr lang="en-US" sz="1400" dirty="0">
              <a:solidFill>
                <a:srgbClr val="000000"/>
              </a:solidFill>
              <a:latin typeface="Lato" panose="020F0502020204030203" pitchFamily="34" charset="0"/>
            </a:endParaRPr>
          </a:p>
          <a:p>
            <a:pPr marL="285750" indent="-285750">
              <a:lnSpc>
                <a:spcPct val="150000"/>
              </a:lnSpc>
              <a:buFont typeface="Arial" panose="020B0604020202020204" pitchFamily="34" charset="0"/>
              <a:buChar char="•"/>
            </a:pPr>
            <a:r>
              <a:rPr lang="en-US" sz="1400" b="1" i="0" u="none" strike="noStrike" dirty="0">
                <a:solidFill>
                  <a:srgbClr val="000000"/>
                </a:solidFill>
                <a:effectLst/>
                <a:latin typeface="Lato" panose="020F0502020204030203" pitchFamily="34" charset="0"/>
              </a:rPr>
              <a:t>Currency: </a:t>
            </a:r>
            <a:r>
              <a:rPr lang="en-US" sz="1400" b="0" i="0" u="none" strike="noStrike" dirty="0">
                <a:solidFill>
                  <a:srgbClr val="000000"/>
                </a:solidFill>
                <a:effectLst/>
                <a:latin typeface="Lato" panose="020F0502020204030203" pitchFamily="34" charset="0"/>
              </a:rPr>
              <a:t>The currency used for transactions in the restaurant.</a:t>
            </a:r>
            <a:endParaRPr lang="en-IN" sz="1400" b="0" i="0" u="none" strike="noStrike" dirty="0">
              <a:solidFill>
                <a:srgbClr val="000000"/>
              </a:solidFill>
              <a:effectLst/>
              <a:latin typeface="Lato" panose="020F0502020204030203" pitchFamily="34" charset="0"/>
            </a:endParaRPr>
          </a:p>
          <a:p>
            <a:pPr marL="285750" indent="-285750">
              <a:buFont typeface="Arial" panose="020B0604020202020204" pitchFamily="34" charset="0"/>
              <a:buChar char="•"/>
            </a:pPr>
            <a:endParaRPr lang="en-IN" sz="1400" dirty="0"/>
          </a:p>
        </p:txBody>
      </p:sp>
      <p:sp>
        <p:nvSpPr>
          <p:cNvPr id="6" name="TextBox 5">
            <a:extLst>
              <a:ext uri="{FF2B5EF4-FFF2-40B4-BE49-F238E27FC236}">
                <a16:creationId xmlns:a16="http://schemas.microsoft.com/office/drawing/2014/main" id="{37919952-E8BA-F479-E206-B1E3380CF4E0}"/>
              </a:ext>
            </a:extLst>
          </p:cNvPr>
          <p:cNvSpPr txBox="1"/>
          <p:nvPr/>
        </p:nvSpPr>
        <p:spPr>
          <a:xfrm>
            <a:off x="5919537" y="1878103"/>
            <a:ext cx="6272463" cy="4904484"/>
          </a:xfrm>
          <a:prstGeom prst="rect">
            <a:avLst/>
          </a:prstGeom>
          <a:noFill/>
        </p:spPr>
        <p:txBody>
          <a:bodyPr wrap="square" rtlCol="0">
            <a:spAutoFit/>
          </a:bodyPr>
          <a:lstStyle/>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Has_Table_booking</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Indicates whether the restaurant has a table booking option (Yes/No).</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Has_Online_delivery</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Indicates whether the restaurant offers online delivery (Yes/No).</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Is_delivering_now</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Indicates whether the restaurant is currently delivering (Yes/No).</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Switch_to_order_menu</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Indicates whether users can switch to the order menu (Yes/No).</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Price_range</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A numeric value indicating the price range category of the restaurant.</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a:solidFill>
                  <a:srgbClr val="000000"/>
                </a:solidFill>
                <a:effectLst/>
                <a:latin typeface="Lato" panose="020F0502020204030203" pitchFamily="34" charset="0"/>
              </a:rPr>
              <a:t>Votes: </a:t>
            </a:r>
            <a:r>
              <a:rPr lang="en-US" sz="1400" b="0" i="0" u="none" strike="noStrike" dirty="0">
                <a:solidFill>
                  <a:srgbClr val="000000"/>
                </a:solidFill>
                <a:effectLst/>
                <a:latin typeface="Lato" panose="020F0502020204030203" pitchFamily="34" charset="0"/>
              </a:rPr>
              <a:t>The number of votes or ratings/(feedback) received by the restaurant.</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Average_Cost_for_two</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The average cost for two people dining at the restaurant.</a:t>
            </a:r>
            <a:endParaRPr lang="en-US" sz="1400"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a:solidFill>
                  <a:srgbClr val="000000"/>
                </a:solidFill>
                <a:effectLst/>
                <a:latin typeface="Lato" panose="020F0502020204030203" pitchFamily="34" charset="0"/>
              </a:rPr>
              <a:t>Rating: </a:t>
            </a:r>
            <a:r>
              <a:rPr lang="en-US" sz="1400" b="0" i="0" u="none" strike="noStrike" dirty="0">
                <a:solidFill>
                  <a:srgbClr val="000000"/>
                </a:solidFill>
                <a:effectLst/>
                <a:latin typeface="Lato" panose="020F0502020204030203" pitchFamily="34" charset="0"/>
              </a:rPr>
              <a:t>The overall rating of the restaurant is based on user reviews.</a:t>
            </a:r>
            <a:endParaRPr lang="en-US" sz="1400" b="1" dirty="0">
              <a:solidFill>
                <a:srgbClr val="000000"/>
              </a:solidFill>
              <a:latin typeface="Lato" panose="020F0502020204030203" pitchFamily="34" charset="0"/>
            </a:endParaRPr>
          </a:p>
          <a:p>
            <a:pPr rtl="0" fontAlgn="base">
              <a:lnSpc>
                <a:spcPct val="150000"/>
              </a:lnSpc>
              <a:spcBef>
                <a:spcPts val="0"/>
              </a:spcBef>
              <a:spcAft>
                <a:spcPts val="0"/>
              </a:spcAft>
              <a:buFont typeface="Arial" panose="020B0604020202020204" pitchFamily="34" charset="0"/>
              <a:buChar char="•"/>
            </a:pPr>
            <a:r>
              <a:rPr lang="en-US" sz="1400" b="1" i="0" u="none" strike="noStrike" dirty="0" err="1">
                <a:solidFill>
                  <a:srgbClr val="000000"/>
                </a:solidFill>
                <a:effectLst/>
                <a:latin typeface="Lato" panose="020F0502020204030203" pitchFamily="34" charset="0"/>
              </a:rPr>
              <a:t>Datekey_opening</a:t>
            </a:r>
            <a:r>
              <a:rPr lang="en-US" sz="1400" b="1" i="0" u="none" strike="noStrike" dirty="0">
                <a:solidFill>
                  <a:srgbClr val="000000"/>
                </a:solidFill>
                <a:effectLst/>
                <a:latin typeface="Lato" panose="020F0502020204030203" pitchFamily="34" charset="0"/>
              </a:rPr>
              <a:t>: </a:t>
            </a:r>
            <a:r>
              <a:rPr lang="en-US" sz="1400" b="0" i="0" u="none" strike="noStrike" dirty="0">
                <a:solidFill>
                  <a:srgbClr val="000000"/>
                </a:solidFill>
                <a:effectLst/>
                <a:latin typeface="Lato" panose="020F0502020204030203" pitchFamily="34" charset="0"/>
              </a:rPr>
              <a:t>The date when the restaurant was opened.</a:t>
            </a:r>
            <a:endParaRPr lang="en-IN" sz="1400" dirty="0"/>
          </a:p>
        </p:txBody>
      </p:sp>
    </p:spTree>
    <p:extLst>
      <p:ext uri="{BB962C8B-B14F-4D97-AF65-F5344CB8AC3E}">
        <p14:creationId xmlns:p14="http://schemas.microsoft.com/office/powerpoint/2010/main" val="143682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7D8353-82EB-FE6A-603F-A88303010AAE}"/>
              </a:ext>
            </a:extLst>
          </p:cNvPr>
          <p:cNvSpPr txBox="1"/>
          <p:nvPr/>
        </p:nvSpPr>
        <p:spPr>
          <a:xfrm>
            <a:off x="6705601" y="420114"/>
            <a:ext cx="5056770" cy="4585871"/>
          </a:xfrm>
          <a:prstGeom prst="rect">
            <a:avLst/>
          </a:prstGeom>
          <a:noFill/>
        </p:spPr>
        <p:txBody>
          <a:bodyPr wrap="square" rtlCol="0">
            <a:spAutoFit/>
          </a:bodyPr>
          <a:lstStyle/>
          <a:p>
            <a:r>
              <a:rPr lang="en-IN" sz="2000" b="1" i="0" u="none" strike="noStrike" dirty="0">
                <a:solidFill>
                  <a:srgbClr val="CC0099"/>
                </a:solidFill>
                <a:effectLst/>
                <a:latin typeface="Calibri" panose="020F0502020204030204" pitchFamily="34" charset="0"/>
              </a:rPr>
              <a:t>Pre-processing:</a:t>
            </a:r>
          </a:p>
          <a:p>
            <a:endParaRPr lang="en-IN" sz="2000" b="1" dirty="0">
              <a:solidFill>
                <a:srgbClr val="000000"/>
              </a:solidFill>
              <a:latin typeface="Calibri" panose="020F0502020204030204" pitchFamily="34" charset="0"/>
            </a:endParaRPr>
          </a:p>
          <a:p>
            <a:pPr marL="457200" indent="-4572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Identified the state name from the cities name by using ChatGPT, and added it as a row</a:t>
            </a:r>
            <a:endParaRPr lang="en-US" dirty="0">
              <a:solidFill>
                <a:srgbClr val="000000"/>
              </a:solidFill>
              <a:latin typeface="Arial" panose="020B0604020202020204" pitchFamily="34" charset="0"/>
            </a:endParaRPr>
          </a:p>
          <a:p>
            <a:pPr marL="457200" indent="-4572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457200" indent="-4572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Added the country for respective country code using V-lookup Function</a:t>
            </a:r>
            <a:endParaRPr lang="en-US" dirty="0">
              <a:solidFill>
                <a:srgbClr val="000000"/>
              </a:solidFill>
              <a:latin typeface="Arial" panose="020B0604020202020204" pitchFamily="34" charset="0"/>
            </a:endParaRPr>
          </a:p>
          <a:p>
            <a:pPr marL="457200" indent="-4572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457200" indent="-4572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Changed all the ‘average price for two’ currency into INR and then categorized them under Range in new column ‘</a:t>
            </a:r>
            <a:r>
              <a:rPr lang="en-US" b="0" i="0" u="none" strike="noStrike" dirty="0" err="1">
                <a:solidFill>
                  <a:srgbClr val="000000"/>
                </a:solidFill>
                <a:effectLst/>
                <a:latin typeface="Calibri" panose="020F0502020204030204" pitchFamily="34" charset="0"/>
              </a:rPr>
              <a:t>Average_Cost_in_INR</a:t>
            </a:r>
            <a:r>
              <a:rPr lang="en-US" b="0" i="0" u="none" strike="noStrike" dirty="0">
                <a:solidFill>
                  <a:srgbClr val="000000"/>
                </a:solidFill>
                <a:effectLst/>
                <a:latin typeface="Calibri" panose="020F0502020204030204" pitchFamily="34" charset="0"/>
              </a:rPr>
              <a:t>’</a:t>
            </a:r>
            <a:endParaRPr lang="en-US" dirty="0">
              <a:solidFill>
                <a:srgbClr val="000000"/>
              </a:solidFill>
              <a:latin typeface="Arial" panose="020B0604020202020204" pitchFamily="34" charset="0"/>
            </a:endParaRPr>
          </a:p>
          <a:p>
            <a:pPr marL="457200" indent="-4572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457200" indent="-4572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 Extracted the opening year, month from ‘Date key opening’ using TEXT function</a:t>
            </a:r>
            <a:endParaRPr lang="en-US" b="0" i="0" u="none" strike="noStrike" dirty="0">
              <a:solidFill>
                <a:srgbClr val="000000"/>
              </a:solidFill>
              <a:effectLst/>
              <a:latin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2D5E3737-04EF-6B51-6201-56C7366D9069}"/>
              </a:ext>
            </a:extLst>
          </p:cNvPr>
          <p:cNvSpPr txBox="1"/>
          <p:nvPr/>
        </p:nvSpPr>
        <p:spPr>
          <a:xfrm>
            <a:off x="429629" y="420114"/>
            <a:ext cx="5848350" cy="3416320"/>
          </a:xfrm>
          <a:prstGeom prst="rect">
            <a:avLst/>
          </a:prstGeom>
          <a:noFill/>
        </p:spPr>
        <p:txBody>
          <a:bodyPr wrap="square" rtlCol="0">
            <a:spAutoFit/>
          </a:bodyPr>
          <a:lstStyle/>
          <a:p>
            <a:r>
              <a:rPr lang="en-IN" b="1" i="0" u="none" strike="noStrike" dirty="0">
                <a:solidFill>
                  <a:srgbClr val="CC0099"/>
                </a:solidFill>
                <a:effectLst/>
                <a:latin typeface="Calibri" panose="020F0502020204030204" pitchFamily="34" charset="0"/>
              </a:rPr>
              <a:t>Data Cleaning:</a:t>
            </a:r>
          </a:p>
          <a:p>
            <a:endParaRPr lang="en-IN" b="1" dirty="0">
              <a:solidFill>
                <a:srgbClr val="000000"/>
              </a:solidFill>
              <a:latin typeface="Calibri" panose="020F050202020403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Removed the rows with missing Cuisines.</a:t>
            </a:r>
          </a:p>
          <a:p>
            <a:pPr marL="342900" indent="-3429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Trimmed the extra spaces in Address, Locality, locality Verbose</a:t>
            </a:r>
          </a:p>
          <a:p>
            <a:pPr marL="342900" indent="-3429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Made ORDER ID consistent , ensure all order id is of 8 characters</a:t>
            </a:r>
          </a:p>
          <a:p>
            <a:pPr marL="342900" indent="-342900" rtl="0" fontAlgn="base">
              <a:spcBef>
                <a:spcPts val="0"/>
              </a:spcBef>
              <a:spcAft>
                <a:spcPts val="0"/>
              </a:spcAft>
              <a:buFont typeface="+mj-lt"/>
              <a:buAutoNum type="arabicPeriod"/>
            </a:pPr>
            <a:endParaRPr lang="en-US"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rPr>
              <a:t>Removed the rows having Average price for two = 0.</a:t>
            </a:r>
            <a:endParaRPr lang="en-US" b="0" i="0" u="none" strike="noStrike" dirty="0">
              <a:solidFill>
                <a:srgbClr val="000000"/>
              </a:solidFill>
              <a:effectLst/>
              <a:latin typeface="Arial" panose="020B0604020202020204" pitchFamily="34" charset="0"/>
            </a:endParaRPr>
          </a:p>
          <a:p>
            <a:endParaRPr lang="en-IN" dirty="0"/>
          </a:p>
        </p:txBody>
      </p:sp>
      <p:graphicFrame>
        <p:nvGraphicFramePr>
          <p:cNvPr id="4" name="Content Placeholder 3">
            <a:extLst>
              <a:ext uri="{FF2B5EF4-FFF2-40B4-BE49-F238E27FC236}">
                <a16:creationId xmlns:a16="http://schemas.microsoft.com/office/drawing/2014/main" id="{CB81C009-2C92-C454-4EF0-98F82FF9A7C7}"/>
              </a:ext>
            </a:extLst>
          </p:cNvPr>
          <p:cNvGraphicFramePr>
            <a:graphicFrameLocks noGrp="1"/>
          </p:cNvGraphicFramePr>
          <p:nvPr>
            <p:ph idx="1"/>
            <p:extLst>
              <p:ext uri="{D42A27DB-BD31-4B8C-83A1-F6EECF244321}">
                <p14:modId xmlns:p14="http://schemas.microsoft.com/office/powerpoint/2010/main" val="282690798"/>
              </p:ext>
            </p:extLst>
          </p:nvPr>
        </p:nvGraphicFramePr>
        <p:xfrm>
          <a:off x="429629" y="4106256"/>
          <a:ext cx="5894971" cy="2600047"/>
        </p:xfrm>
        <a:graphic>
          <a:graphicData uri="http://schemas.openxmlformats.org/drawingml/2006/table">
            <a:tbl>
              <a:tblPr/>
              <a:tblGrid>
                <a:gridCol w="2150608">
                  <a:extLst>
                    <a:ext uri="{9D8B030D-6E8A-4147-A177-3AD203B41FA5}">
                      <a16:colId xmlns:a16="http://schemas.microsoft.com/office/drawing/2014/main" val="916887540"/>
                    </a:ext>
                  </a:extLst>
                </a:gridCol>
                <a:gridCol w="3744363">
                  <a:extLst>
                    <a:ext uri="{9D8B030D-6E8A-4147-A177-3AD203B41FA5}">
                      <a16:colId xmlns:a16="http://schemas.microsoft.com/office/drawing/2014/main" val="1523165051"/>
                    </a:ext>
                  </a:extLst>
                </a:gridCol>
              </a:tblGrid>
              <a:tr h="264130">
                <a:tc>
                  <a:txBody>
                    <a:bodyPr/>
                    <a:lstStyle/>
                    <a:p>
                      <a:pPr rtl="0" fontAlgn="t">
                        <a:spcBef>
                          <a:spcPts val="0"/>
                        </a:spcBef>
                        <a:spcAft>
                          <a:spcPts val="0"/>
                        </a:spcAft>
                      </a:pPr>
                      <a:r>
                        <a:rPr lang="en-IN" sz="1800" b="1" i="0" u="none" strike="noStrike">
                          <a:solidFill>
                            <a:srgbClr val="FFFFFF"/>
                          </a:solidFill>
                          <a:effectLst/>
                          <a:highlight>
                            <a:srgbClr val="5B9BD5"/>
                          </a:highlight>
                          <a:latin typeface="Calibri" panose="020F0502020204030204" pitchFamily="34" charset="0"/>
                        </a:rPr>
                        <a:t>Total restaurants</a:t>
                      </a:r>
                      <a:endParaRPr lang="en-IN">
                        <a:effectLst/>
                        <a:highlight>
                          <a:srgbClr val="5B9BD5"/>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800" b="1" i="0" u="none" strike="noStrike" dirty="0">
                          <a:solidFill>
                            <a:srgbClr val="FFFFFF"/>
                          </a:solidFill>
                          <a:effectLst/>
                          <a:highlight>
                            <a:srgbClr val="5B9BD5"/>
                          </a:highlight>
                          <a:latin typeface="Calibri" panose="020F0502020204030204" pitchFamily="34" charset="0"/>
                        </a:rPr>
                        <a:t>9528</a:t>
                      </a:r>
                      <a:endParaRPr lang="en-IN" dirty="0">
                        <a:effectLst/>
                        <a:highlight>
                          <a:srgbClr val="5B9BD5"/>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739147345"/>
                  </a:ext>
                </a:extLst>
              </a:tr>
              <a:tr h="264130">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Total Country</a:t>
                      </a:r>
                      <a:endParaRPr lang="en-IN">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150</a:t>
                      </a:r>
                      <a:endParaRPr lang="en-IN">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1828689834"/>
                  </a:ext>
                </a:extLst>
              </a:tr>
              <a:tr h="264130">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Total Cities</a:t>
                      </a:r>
                      <a:endParaRPr lang="en-IN">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140</a:t>
                      </a:r>
                      <a:endParaRPr lang="en-IN">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1321585267"/>
                  </a:ext>
                </a:extLst>
              </a:tr>
              <a:tr h="264130">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Total Cuisines</a:t>
                      </a:r>
                      <a:endParaRPr lang="en-IN">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dirty="0">
                          <a:solidFill>
                            <a:srgbClr val="000000"/>
                          </a:solidFill>
                          <a:effectLst/>
                          <a:highlight>
                            <a:srgbClr val="FFFFFF"/>
                          </a:highlight>
                          <a:latin typeface="Calibri" panose="020F0502020204030204" pitchFamily="34" charset="0"/>
                        </a:rPr>
                        <a:t>1821</a:t>
                      </a:r>
                      <a:endParaRPr lang="en-IN" dirty="0">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2576900414"/>
                  </a:ext>
                </a:extLst>
              </a:tr>
              <a:tr h="264130">
                <a:tc>
                  <a:txBody>
                    <a:bodyPr/>
                    <a:lstStyle/>
                    <a:p>
                      <a:pPr rtl="0" fontAlgn="t">
                        <a:spcBef>
                          <a:spcPts val="0"/>
                        </a:spcBef>
                        <a:spcAft>
                          <a:spcPts val="0"/>
                        </a:spcAft>
                      </a:pPr>
                      <a:r>
                        <a:rPr lang="en-IN" sz="1800" b="0" i="0" u="none" strike="noStrike" dirty="0">
                          <a:solidFill>
                            <a:srgbClr val="000000"/>
                          </a:solidFill>
                          <a:effectLst/>
                          <a:highlight>
                            <a:srgbClr val="FFFFFF"/>
                          </a:highlight>
                          <a:latin typeface="Calibri" panose="020F0502020204030204" pitchFamily="34" charset="0"/>
                        </a:rPr>
                        <a:t>Service offered</a:t>
                      </a:r>
                      <a:endParaRPr lang="en-IN" dirty="0">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Table booking , Online Delivery</a:t>
                      </a:r>
                      <a:endParaRPr lang="en-IN">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4261522575"/>
                  </a:ext>
                </a:extLst>
              </a:tr>
              <a:tr h="264130">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Average Rating </a:t>
                      </a:r>
                      <a:endParaRPr lang="en-IN">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2.9</a:t>
                      </a:r>
                      <a:endParaRPr lang="en-IN">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3622921133"/>
                  </a:ext>
                </a:extLst>
              </a:tr>
              <a:tr h="382627">
                <a:tc>
                  <a:txBody>
                    <a:bodyPr/>
                    <a:lstStyle/>
                    <a:p>
                      <a:pPr rtl="0" fontAlgn="t">
                        <a:spcBef>
                          <a:spcPts val="0"/>
                        </a:spcBef>
                        <a:spcAft>
                          <a:spcPts val="0"/>
                        </a:spcAft>
                      </a:pPr>
                      <a:r>
                        <a:rPr lang="en-IN" sz="1800" b="0" i="0" u="none" strike="noStrike">
                          <a:solidFill>
                            <a:srgbClr val="000000"/>
                          </a:solidFill>
                          <a:effectLst/>
                          <a:highlight>
                            <a:srgbClr val="FFFFFF"/>
                          </a:highlight>
                          <a:latin typeface="Calibri" panose="020F0502020204030204" pitchFamily="34" charset="0"/>
                        </a:rPr>
                        <a:t>Average Price in INR</a:t>
                      </a:r>
                      <a:endParaRPr lang="en-IN">
                        <a:effectLst/>
                        <a:highlight>
                          <a:srgbClr val="FFFFFF"/>
                        </a:highlight>
                      </a:endParaRPr>
                    </a:p>
                  </a:txBody>
                  <a:tcPr marL="95250" marR="95250" marT="47625" marB="47625">
                    <a:lnL w="9525" cap="flat" cmpd="sng" algn="ctr">
                      <a:solidFill>
                        <a:srgbClr val="5B9BD5"/>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1800" b="0" i="0" u="none" strike="noStrike" dirty="0">
                          <a:solidFill>
                            <a:srgbClr val="000000"/>
                          </a:solidFill>
                          <a:effectLst/>
                          <a:highlight>
                            <a:srgbClr val="FFFFFF"/>
                          </a:highlight>
                          <a:latin typeface="Calibri" panose="020F0502020204030204" pitchFamily="34" charset="0"/>
                        </a:rPr>
                        <a:t>Rs. 811</a:t>
                      </a:r>
                      <a:endParaRPr lang="en-IN" dirty="0">
                        <a:effectLst/>
                        <a:highlight>
                          <a:srgbClr val="FFFFFF"/>
                        </a:highligh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FFFFFF"/>
                    </a:solidFill>
                  </a:tcPr>
                </a:tc>
                <a:extLst>
                  <a:ext uri="{0D108BD9-81ED-4DB2-BD59-A6C34878D82A}">
                    <a16:rowId xmlns:a16="http://schemas.microsoft.com/office/drawing/2014/main" val="388826682"/>
                  </a:ext>
                </a:extLst>
              </a:tr>
            </a:tbl>
          </a:graphicData>
        </a:graphic>
      </p:graphicFrame>
    </p:spTree>
    <p:extLst>
      <p:ext uri="{BB962C8B-B14F-4D97-AF65-F5344CB8AC3E}">
        <p14:creationId xmlns:p14="http://schemas.microsoft.com/office/powerpoint/2010/main" val="297026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08ED-F923-5249-B954-56C40905EB0E}"/>
              </a:ext>
            </a:extLst>
          </p:cNvPr>
          <p:cNvSpPr>
            <a:spLocks noGrp="1"/>
          </p:cNvSpPr>
          <p:nvPr>
            <p:ph type="title"/>
          </p:nvPr>
        </p:nvSpPr>
        <p:spPr>
          <a:xfrm>
            <a:off x="433137" y="215107"/>
            <a:ext cx="7086600" cy="613443"/>
          </a:xfrm>
        </p:spPr>
        <p:txBody>
          <a:bodyPr>
            <a:normAutofit/>
          </a:bodyPr>
          <a:lstStyle/>
          <a:p>
            <a:r>
              <a:rPr lang="en-IN" sz="2400" b="1" u="sng" dirty="0">
                <a:solidFill>
                  <a:srgbClr val="CC0099"/>
                </a:solidFill>
                <a:latin typeface="+mn-lt"/>
              </a:rPr>
              <a:t>SUGGESTIONS FOR THE COUNTRY</a:t>
            </a:r>
          </a:p>
        </p:txBody>
      </p:sp>
      <p:sp>
        <p:nvSpPr>
          <p:cNvPr id="3" name="Content Placeholder 2">
            <a:extLst>
              <a:ext uri="{FF2B5EF4-FFF2-40B4-BE49-F238E27FC236}">
                <a16:creationId xmlns:a16="http://schemas.microsoft.com/office/drawing/2014/main" id="{4D72ED67-01A5-DA7E-5A48-670451CECFA0}"/>
              </a:ext>
            </a:extLst>
          </p:cNvPr>
          <p:cNvSpPr>
            <a:spLocks noGrp="1"/>
          </p:cNvSpPr>
          <p:nvPr>
            <p:ph idx="1"/>
          </p:nvPr>
        </p:nvSpPr>
        <p:spPr>
          <a:xfrm>
            <a:off x="433137" y="1055604"/>
            <a:ext cx="11245516" cy="2373396"/>
          </a:xfrm>
        </p:spPr>
        <p:txBody>
          <a:bodyPr>
            <a:noAutofit/>
          </a:bodyPr>
          <a:lstStyle/>
          <a:p>
            <a:pPr marL="0" indent="0">
              <a:buNone/>
            </a:pPr>
            <a:r>
              <a:rPr lang="en-US" sz="1800" b="0" i="0" u="none" strike="noStrike" dirty="0">
                <a:solidFill>
                  <a:srgbClr val="000000"/>
                </a:solidFill>
                <a:effectLst/>
                <a:latin typeface="Calibri" panose="020F0502020204030204" pitchFamily="34" charset="0"/>
              </a:rPr>
              <a:t>To determine the lesser competition, I used following parameters to visualize through pivot table and make recommendations for country to open new restaurants</a:t>
            </a:r>
          </a:p>
          <a:p>
            <a:pPr marL="0" indent="0">
              <a:buNone/>
            </a:pPr>
            <a:r>
              <a:rPr lang="en-IN" sz="1800" b="1" i="0" u="sng" dirty="0">
                <a:solidFill>
                  <a:srgbClr val="000000"/>
                </a:solidFill>
                <a:effectLst/>
                <a:latin typeface="Calibri" panose="020F0502020204030204" pitchFamily="34" charset="0"/>
              </a:rPr>
              <a:t>A. Density of restaurants:</a:t>
            </a:r>
            <a:endParaRPr lang="en-US" sz="1800" dirty="0">
              <a:solidFill>
                <a:srgbClr val="000000"/>
              </a:solidFill>
              <a:latin typeface="Calibri" panose="020F0502020204030204" pitchFamily="34" charset="0"/>
            </a:endParaRPr>
          </a:p>
          <a:p>
            <a:pPr marL="342900" indent="-342900">
              <a:buFont typeface="+mj-lt"/>
              <a:buAutoNum type="arabicPeriod"/>
            </a:pPr>
            <a:r>
              <a:rPr lang="en-US" sz="1800" b="0" i="0" u="none" strike="noStrike" dirty="0">
                <a:solidFill>
                  <a:srgbClr val="000000"/>
                </a:solidFill>
                <a:effectLst/>
                <a:latin typeface="Calibri" panose="020F0502020204030204" pitchFamily="34" charset="0"/>
              </a:rPr>
              <a:t>Geographical size of the country. (Canada being the largest)</a:t>
            </a:r>
            <a:endParaRPr lang="en-IN" sz="1800" dirty="0"/>
          </a:p>
          <a:p>
            <a:pPr marL="342900" indent="-342900">
              <a:buFont typeface="+mj-lt"/>
              <a:buAutoNum type="arabicPeriod"/>
            </a:pPr>
            <a:r>
              <a:rPr lang="en-US" sz="1800" b="0" i="0" u="none" strike="noStrike" dirty="0">
                <a:solidFill>
                  <a:srgbClr val="000000"/>
                </a:solidFill>
                <a:effectLst/>
                <a:latin typeface="Calibri" panose="020F0502020204030204" pitchFamily="34" charset="0"/>
              </a:rPr>
              <a:t>Count of restaurants in Country                     </a:t>
            </a:r>
          </a:p>
          <a:p>
            <a:pPr marL="342900" indent="-342900">
              <a:buFont typeface="+mj-lt"/>
              <a:buAutoNum type="arabicPeriod"/>
            </a:pPr>
            <a:r>
              <a:rPr lang="en-US" sz="1800" b="0" i="0" u="none" strike="noStrike" dirty="0">
                <a:solidFill>
                  <a:srgbClr val="000000"/>
                </a:solidFill>
                <a:effectLst/>
                <a:latin typeface="Calibri" panose="020F0502020204030204" pitchFamily="34" charset="0"/>
              </a:rPr>
              <a:t>Count of states and Cities in the Country </a:t>
            </a:r>
          </a:p>
          <a:p>
            <a:pPr marL="0" indent="0">
              <a:buNone/>
            </a:pPr>
            <a:r>
              <a:rPr lang="en-US" sz="1800" b="1" u="sng" dirty="0">
                <a:solidFill>
                  <a:srgbClr val="000000"/>
                </a:solidFill>
                <a:latin typeface="Calibri" panose="020F0502020204030204" pitchFamily="34" charset="0"/>
              </a:rPr>
              <a:t>B. Average Rating &amp; Average Number of Votes </a:t>
            </a:r>
            <a:endParaRPr lang="en-US" sz="1800" dirty="0">
              <a:solidFill>
                <a:srgbClr val="000000"/>
              </a:solidFill>
              <a:latin typeface="Calibri" panose="020F0502020204030204" pitchFamily="34" charset="0"/>
            </a:endParaRPr>
          </a:p>
          <a:p>
            <a:pPr marL="0" indent="0">
              <a:buNone/>
            </a:pPr>
            <a:r>
              <a:rPr lang="en-US" sz="1600" b="0" i="0" u="none" strike="noStrike" dirty="0">
                <a:solidFill>
                  <a:srgbClr val="000000"/>
                </a:solidFill>
                <a:effectLst/>
                <a:latin typeface="Calibri" panose="020F0502020204030204" pitchFamily="34" charset="0"/>
              </a:rPr>
              <a:t>                              </a:t>
            </a:r>
          </a:p>
        </p:txBody>
      </p:sp>
      <p:graphicFrame>
        <p:nvGraphicFramePr>
          <p:cNvPr id="4" name="Chart 3">
            <a:extLst>
              <a:ext uri="{FF2B5EF4-FFF2-40B4-BE49-F238E27FC236}">
                <a16:creationId xmlns:a16="http://schemas.microsoft.com/office/drawing/2014/main" id="{4C7FFC6C-1286-46A6-9230-6775C5443968}"/>
              </a:ext>
            </a:extLst>
          </p:cNvPr>
          <p:cNvGraphicFramePr>
            <a:graphicFrameLocks/>
          </p:cNvGraphicFramePr>
          <p:nvPr>
            <p:extLst>
              <p:ext uri="{D42A27DB-BD31-4B8C-83A1-F6EECF244321}">
                <p14:modId xmlns:p14="http://schemas.microsoft.com/office/powerpoint/2010/main" val="2934234225"/>
              </p:ext>
            </p:extLst>
          </p:nvPr>
        </p:nvGraphicFramePr>
        <p:xfrm>
          <a:off x="433137" y="3506036"/>
          <a:ext cx="4295776" cy="3043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3616C07-7D91-38D6-E6C4-7733FAEF17EB}"/>
              </a:ext>
            </a:extLst>
          </p:cNvPr>
          <p:cNvGraphicFramePr>
            <a:graphicFrameLocks/>
          </p:cNvGraphicFramePr>
          <p:nvPr>
            <p:extLst>
              <p:ext uri="{D42A27DB-BD31-4B8C-83A1-F6EECF244321}">
                <p14:modId xmlns:p14="http://schemas.microsoft.com/office/powerpoint/2010/main" val="2310094770"/>
              </p:ext>
            </p:extLst>
          </p:nvPr>
        </p:nvGraphicFramePr>
        <p:xfrm>
          <a:off x="6320589" y="3656054"/>
          <a:ext cx="5358064" cy="28932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10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E85D-CD94-03CA-F706-B84A6FFF020B}"/>
              </a:ext>
            </a:extLst>
          </p:cNvPr>
          <p:cNvSpPr>
            <a:spLocks noGrp="1"/>
          </p:cNvSpPr>
          <p:nvPr>
            <p:ph type="title"/>
          </p:nvPr>
        </p:nvSpPr>
        <p:spPr>
          <a:xfrm>
            <a:off x="3603458" y="115721"/>
            <a:ext cx="4985084" cy="565316"/>
          </a:xfrm>
        </p:spPr>
        <p:txBody>
          <a:bodyPr>
            <a:normAutofit fontScale="90000"/>
          </a:bodyPr>
          <a:lstStyle/>
          <a:p>
            <a:pPr algn="ctr"/>
            <a:r>
              <a:rPr lang="en-IN" sz="3600" b="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Insights and Visualization</a:t>
            </a:r>
          </a:p>
        </p:txBody>
      </p:sp>
      <p:sp>
        <p:nvSpPr>
          <p:cNvPr id="4" name="TextBox 3">
            <a:extLst>
              <a:ext uri="{FF2B5EF4-FFF2-40B4-BE49-F238E27FC236}">
                <a16:creationId xmlns:a16="http://schemas.microsoft.com/office/drawing/2014/main" id="{EAE17CB8-D56F-BBA3-4F8C-9EDBB9A3D468}"/>
              </a:ext>
            </a:extLst>
          </p:cNvPr>
          <p:cNvSpPr txBox="1"/>
          <p:nvPr/>
        </p:nvSpPr>
        <p:spPr>
          <a:xfrm>
            <a:off x="734693" y="807335"/>
            <a:ext cx="5566611" cy="461665"/>
          </a:xfrm>
          <a:prstGeom prst="rect">
            <a:avLst/>
          </a:prstGeom>
          <a:noFill/>
        </p:spPr>
        <p:txBody>
          <a:bodyPr wrap="square" rtlCol="0">
            <a:spAutoFit/>
          </a:bodyPr>
          <a:lstStyle/>
          <a:p>
            <a:r>
              <a:rPr lang="en-IN" sz="2400" b="1" u="sng" dirty="0">
                <a:solidFill>
                  <a:srgbClr val="CC0099"/>
                </a:solidFill>
                <a:latin typeface="Calibri" panose="020F0502020204030204" pitchFamily="34" charset="0"/>
                <a:ea typeface="Calibri" panose="020F0502020204030204" pitchFamily="34" charset="0"/>
                <a:cs typeface="Calibri" panose="020F0502020204030204" pitchFamily="34" charset="0"/>
              </a:rPr>
              <a:t>1. Geographical Size of the Country</a:t>
            </a:r>
          </a:p>
        </p:txBody>
      </p:sp>
      <p:graphicFrame>
        <p:nvGraphicFramePr>
          <p:cNvPr id="5" name="Table 4">
            <a:extLst>
              <a:ext uri="{FF2B5EF4-FFF2-40B4-BE49-F238E27FC236}">
                <a16:creationId xmlns:a16="http://schemas.microsoft.com/office/drawing/2014/main" id="{72357439-0143-E7C4-F44A-00A7D0F1F17C}"/>
              </a:ext>
            </a:extLst>
          </p:cNvPr>
          <p:cNvGraphicFramePr>
            <a:graphicFrameLocks noGrp="1"/>
          </p:cNvGraphicFramePr>
          <p:nvPr/>
        </p:nvGraphicFramePr>
        <p:xfrm>
          <a:off x="3603458" y="1642505"/>
          <a:ext cx="5406489" cy="4847091"/>
        </p:xfrm>
        <a:graphic>
          <a:graphicData uri="http://schemas.openxmlformats.org/drawingml/2006/table">
            <a:tbl>
              <a:tblPr/>
              <a:tblGrid>
                <a:gridCol w="1873086">
                  <a:extLst>
                    <a:ext uri="{9D8B030D-6E8A-4147-A177-3AD203B41FA5}">
                      <a16:colId xmlns:a16="http://schemas.microsoft.com/office/drawing/2014/main" val="2101277834"/>
                    </a:ext>
                  </a:extLst>
                </a:gridCol>
                <a:gridCol w="3533403">
                  <a:extLst>
                    <a:ext uri="{9D8B030D-6E8A-4147-A177-3AD203B41FA5}">
                      <a16:colId xmlns:a16="http://schemas.microsoft.com/office/drawing/2014/main" val="921995780"/>
                    </a:ext>
                  </a:extLst>
                </a:gridCol>
              </a:tblGrid>
              <a:tr h="286105">
                <a:tc>
                  <a:txBody>
                    <a:bodyPr/>
                    <a:lstStyle/>
                    <a:p>
                      <a:pPr algn="ctr" rtl="0" fontAlgn="t">
                        <a:spcBef>
                          <a:spcPts val="0"/>
                        </a:spcBef>
                        <a:spcAft>
                          <a:spcPts val="0"/>
                        </a:spcAft>
                      </a:pPr>
                      <a:r>
                        <a:rPr lang="en-IN"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Rank</a:t>
                      </a:r>
                      <a:endParaRPr lang="en-IN" sz="1700" b="1"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t">
                        <a:spcBef>
                          <a:spcPts val="0"/>
                        </a:spcBef>
                        <a:spcAft>
                          <a:spcPts val="0"/>
                        </a:spcAft>
                      </a:pPr>
                      <a:r>
                        <a:rPr lang="en-IN"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Country</a:t>
                      </a:r>
                      <a:endParaRPr lang="en-IN" sz="1700" b="1"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2876855"/>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Canada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8976418"/>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United States of America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8804880"/>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Brazil</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9942726"/>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Australia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1790231"/>
                  </a:ext>
                </a:extLst>
              </a:tr>
              <a:tr h="299832">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India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1598322"/>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Indonesia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3336199"/>
                  </a:ext>
                </a:extLst>
              </a:tr>
              <a:tr h="340783">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South Africa</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6951484"/>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Turkey</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7854854"/>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Philippines</a:t>
                      </a: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704449"/>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Zealand</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9027315"/>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United Kingdom</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331311"/>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United Arab Emirates</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7742675"/>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13</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Sri Lanka</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5319135"/>
                  </a:ext>
                </a:extLst>
              </a:tr>
              <a:tr h="301567">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Qatar</a:t>
                      </a:r>
                      <a:endParaRPr lang="en-IN" sz="170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2641064"/>
                  </a:ext>
                </a:extLst>
              </a:tr>
              <a:tr h="301567">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Singapore</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txBody>
                  <a:tcPr marL="58612" marR="58612" marT="58612" marB="586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3606465"/>
                  </a:ext>
                </a:extLst>
              </a:tr>
            </a:tbl>
          </a:graphicData>
        </a:graphic>
      </p:graphicFrame>
      <p:sp>
        <p:nvSpPr>
          <p:cNvPr id="6" name="Rectangle 1">
            <a:extLst>
              <a:ext uri="{FF2B5EF4-FFF2-40B4-BE49-F238E27FC236}">
                <a16:creationId xmlns:a16="http://schemas.microsoft.com/office/drawing/2014/main" id="{776A10F9-0A13-B77E-D28B-D311E75634E2}"/>
              </a:ext>
            </a:extLst>
          </p:cNvPr>
          <p:cNvSpPr>
            <a:spLocks noChangeArrowheads="1"/>
          </p:cNvSpPr>
          <p:nvPr/>
        </p:nvSpPr>
        <p:spPr bwMode="auto">
          <a:xfrm>
            <a:off x="868059" y="1610391"/>
            <a:ext cx="170443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36A7-76E2-BFD0-09FB-FACB44529A02}"/>
              </a:ext>
            </a:extLst>
          </p:cNvPr>
          <p:cNvSpPr>
            <a:spLocks noGrp="1"/>
          </p:cNvSpPr>
          <p:nvPr>
            <p:ph type="title"/>
          </p:nvPr>
        </p:nvSpPr>
        <p:spPr>
          <a:xfrm>
            <a:off x="838199" y="365126"/>
            <a:ext cx="10158664" cy="573338"/>
          </a:xfrm>
        </p:spPr>
        <p:txBody>
          <a:bodyPr>
            <a:noAutofit/>
          </a:bodyPr>
          <a:lstStyle/>
          <a:p>
            <a:r>
              <a:rPr lang="en-US" sz="2400" b="1" i="0" u="sng" strike="noStrike" dirty="0">
                <a:solidFill>
                  <a:srgbClr val="CC0099"/>
                </a:solidFill>
                <a:effectLst/>
                <a:latin typeface="Calibri" panose="020F0502020204030204" pitchFamily="34" charset="0"/>
              </a:rPr>
              <a:t>Count of restaurants in Country </a:t>
            </a:r>
            <a:br>
              <a:rPr lang="en-US" sz="2400" b="1" i="0" u="sng" strike="noStrike" dirty="0">
                <a:solidFill>
                  <a:srgbClr val="CC0099"/>
                </a:solidFill>
                <a:effectLst/>
                <a:latin typeface="Calibri" panose="020F0502020204030204" pitchFamily="34" charset="0"/>
              </a:rPr>
            </a:br>
            <a:endParaRPr lang="en-IN" sz="2400" b="1" u="sng" dirty="0">
              <a:solidFill>
                <a:srgbClr val="CC0099"/>
              </a:solidFill>
            </a:endParaRPr>
          </a:p>
        </p:txBody>
      </p:sp>
      <p:graphicFrame>
        <p:nvGraphicFramePr>
          <p:cNvPr id="4" name="Chart 3">
            <a:extLst>
              <a:ext uri="{FF2B5EF4-FFF2-40B4-BE49-F238E27FC236}">
                <a16:creationId xmlns:a16="http://schemas.microsoft.com/office/drawing/2014/main" id="{4C7FFC6C-1286-46A6-9230-6775C5443968}"/>
              </a:ext>
            </a:extLst>
          </p:cNvPr>
          <p:cNvGraphicFramePr>
            <a:graphicFrameLocks/>
          </p:cNvGraphicFramePr>
          <p:nvPr>
            <p:extLst>
              <p:ext uri="{D42A27DB-BD31-4B8C-83A1-F6EECF244321}">
                <p14:modId xmlns:p14="http://schemas.microsoft.com/office/powerpoint/2010/main" val="2520153146"/>
              </p:ext>
            </p:extLst>
          </p:nvPr>
        </p:nvGraphicFramePr>
        <p:xfrm>
          <a:off x="481263" y="938464"/>
          <a:ext cx="4295776" cy="3043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5EA249E-ACAC-4BF5-98B5-C151960B5FE9}"/>
              </a:ext>
            </a:extLst>
          </p:cNvPr>
          <p:cNvGraphicFramePr>
            <a:graphicFrameLocks/>
          </p:cNvGraphicFramePr>
          <p:nvPr>
            <p:extLst>
              <p:ext uri="{D42A27DB-BD31-4B8C-83A1-F6EECF244321}">
                <p14:modId xmlns:p14="http://schemas.microsoft.com/office/powerpoint/2010/main" val="3955615600"/>
              </p:ext>
            </p:extLst>
          </p:nvPr>
        </p:nvGraphicFramePr>
        <p:xfrm>
          <a:off x="6096000" y="1146402"/>
          <a:ext cx="5076825" cy="228259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BB6C353-F71F-BA0E-BB0E-58F71D74C5DD}"/>
              </a:ext>
            </a:extLst>
          </p:cNvPr>
          <p:cNvSpPr txBox="1"/>
          <p:nvPr/>
        </p:nvSpPr>
        <p:spPr>
          <a:xfrm>
            <a:off x="132347" y="4463716"/>
            <a:ext cx="11899232" cy="1569660"/>
          </a:xfrm>
          <a:prstGeom prst="rect">
            <a:avLst/>
          </a:prstGeom>
          <a:noFill/>
        </p:spPr>
        <p:txBody>
          <a:bodyPr wrap="square" rtlCol="0">
            <a:spAutoFit/>
          </a:bodyPr>
          <a:lstStyle/>
          <a:p>
            <a:pPr rtl="0">
              <a:spcBef>
                <a:spcPts val="0"/>
              </a:spcBef>
              <a:spcAft>
                <a:spcPts val="0"/>
              </a:spcAft>
            </a:pPr>
            <a:r>
              <a:rPr lang="en-US" sz="2000" b="0" i="0" u="none" strike="noStrike" dirty="0">
                <a:solidFill>
                  <a:srgbClr val="000000"/>
                </a:solidFill>
                <a:effectLst/>
                <a:latin typeface="Calibri" panose="020F0502020204030204" pitchFamily="34" charset="0"/>
              </a:rPr>
              <a:t>Calculated the total number of restaurants per country and explored yearly trends, visualizing these insights through intuitive charts for better Strategic Decision Making.</a:t>
            </a:r>
            <a:endParaRPr lang="en-US" sz="2000" b="0" dirty="0">
              <a:effectLst/>
            </a:endParaRPr>
          </a:p>
          <a:p>
            <a:pPr rtl="0">
              <a:spcBef>
                <a:spcPts val="0"/>
              </a:spcBef>
              <a:spcAft>
                <a:spcPts val="0"/>
              </a:spcAft>
            </a:pPr>
            <a:r>
              <a:rPr lang="en-US" sz="2000" b="0" i="0" u="none" strike="noStrike" dirty="0">
                <a:solidFill>
                  <a:srgbClr val="000000"/>
                </a:solidFill>
                <a:effectLst/>
                <a:latin typeface="Calibri" panose="020F0502020204030204" pitchFamily="34" charset="0"/>
              </a:rPr>
              <a:t>It will be very advisable to open up the new restaurants. Like- Canada, Australia</a:t>
            </a:r>
            <a:endParaRPr lang="en-US" sz="2000" b="0" dirty="0">
              <a:effectLst/>
            </a:endParaRPr>
          </a:p>
          <a:p>
            <a:br>
              <a:rPr lang="en-US" dirty="0"/>
            </a:br>
            <a:endParaRPr lang="en-IN" dirty="0"/>
          </a:p>
        </p:txBody>
      </p:sp>
    </p:spTree>
    <p:extLst>
      <p:ext uri="{BB962C8B-B14F-4D97-AF65-F5344CB8AC3E}">
        <p14:creationId xmlns:p14="http://schemas.microsoft.com/office/powerpoint/2010/main" val="107576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9049</TotalTime>
  <Words>2142</Words>
  <Application>Microsoft Office PowerPoint</Application>
  <PresentationFormat>Widescreen</PresentationFormat>
  <Paragraphs>307</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Calibri Light</vt:lpstr>
      <vt:lpstr>Century Gothic</vt:lpstr>
      <vt:lpstr>Lato</vt:lpstr>
      <vt:lpstr>Office Theme</vt:lpstr>
      <vt:lpstr>Spreadsheet Project : Zomato Restaurant Analysis</vt:lpstr>
      <vt:lpstr>ABOUT ZOMATO</vt:lpstr>
      <vt:lpstr>AGENDA</vt:lpstr>
      <vt:lpstr>Problem Statement</vt:lpstr>
      <vt:lpstr>DATA DESCRIPTION</vt:lpstr>
      <vt:lpstr>PowerPoint Presentation</vt:lpstr>
      <vt:lpstr>SUGGESTIONS FOR THE COUNTRY</vt:lpstr>
      <vt:lpstr>Insights and Visualization</vt:lpstr>
      <vt:lpstr>Count of restaurants in Country  </vt:lpstr>
      <vt:lpstr>Average Number of Votes</vt:lpstr>
      <vt:lpstr>AVERAGE RATING OF RESTAURANTS IN EACH COUNTRY</vt:lpstr>
      <vt:lpstr>SUGGESTED COUNTRIES   - SCOPE OF IMPROVEMENT</vt:lpstr>
      <vt:lpstr>SUGGESTED COUNTRIES   - HIGH MARKET APPEAL</vt:lpstr>
      <vt:lpstr>SUGGESTIONS FOR THE STATE AND CITY</vt:lpstr>
      <vt:lpstr>CUISINES TO FOCUS IN NEWER RESTAURANTS</vt:lpstr>
      <vt:lpstr>PowerPoint Presentation</vt:lpstr>
      <vt:lpstr>PowerPoint Presentation</vt:lpstr>
      <vt:lpstr>PowerPoint Presentation</vt:lpstr>
      <vt:lpstr>BOOKING OPTIONS AND DELIVERY OPTIONS</vt:lpstr>
      <vt:lpstr>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Shahbaaz Shaikh</dc:creator>
  <cp:lastModifiedBy>Shahbaaz Shaikh</cp:lastModifiedBy>
  <cp:revision>15</cp:revision>
  <dcterms:created xsi:type="dcterms:W3CDTF">2024-10-12T12:33:44Z</dcterms:created>
  <dcterms:modified xsi:type="dcterms:W3CDTF">2024-11-13T11:12:04Z</dcterms:modified>
</cp:coreProperties>
</file>