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CE7104-DA48-8FA0-873F-B9520A912E9D}" v="360" dt="2024-12-16T04:29:48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7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2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7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5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6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0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0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36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" TargetMode="External"/><Relationship Id="rId2" Type="http://schemas.openxmlformats.org/officeDocument/2006/relationships/hyperlink" Target="https://scrumguides.org/scrum-guid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https://medium.com/@rodrigues.b.nelson/system-development-life-cycle-" TargetMode="External"/><Relationship Id="rId4" Type="http://schemas.openxmlformats.org/officeDocument/2006/relationships/hyperlink" Target="https://www.tutorialspoint.com/sdlc/sdlc_agile_model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1564584E-5505-CA88-D8FD-8A3B75C18D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605" r="-2" b="-2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>
            <a:normAutofit/>
          </a:bodyPr>
          <a:lstStyle/>
          <a:p>
            <a:pPr algn="l"/>
            <a:r>
              <a:rPr lang="en-US" sz="3600" b="1" dirty="0">
                <a:solidFill>
                  <a:srgbClr val="FFFFFF">
                    <a:alpha val="70000"/>
                  </a:srgbClr>
                </a:solidFill>
                <a:latin typeface="Times New Roman"/>
                <a:cs typeface="Times New Roman"/>
              </a:rPr>
              <a:t>By </a:t>
            </a:r>
            <a:r>
              <a:rPr lang="en-US" sz="3600" b="1" err="1">
                <a:solidFill>
                  <a:srgbClr val="FFFFFF">
                    <a:alpha val="70000"/>
                  </a:srgbClr>
                </a:solidFill>
                <a:latin typeface="Times New Roman"/>
                <a:cs typeface="Times New Roman"/>
              </a:rPr>
              <a:t>Shahbaj</a:t>
            </a:r>
            <a:r>
              <a:rPr lang="en-US" sz="3600" b="1" dirty="0">
                <a:solidFill>
                  <a:srgbClr val="FFFFFF">
                    <a:alpha val="70000"/>
                  </a:srgbClr>
                </a:solidFill>
                <a:latin typeface="Times New Roman"/>
                <a:cs typeface="Times New Roman"/>
              </a:rPr>
              <a:t> Singh 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Times New Roman"/>
                <a:cs typeface="Times New Roman"/>
              </a:rPr>
              <a:t>Final Project Presentation</a:t>
            </a:r>
            <a:r>
              <a:rPr lang="en-US" sz="4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AB04-5E9A-C67E-EA14-BC86CBCFC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927396"/>
          </a:xfrm>
        </p:spPr>
        <p:txBody>
          <a:bodyPr/>
          <a:lstStyle/>
          <a:p>
            <a:r>
              <a:rPr lang="en-US">
                <a:latin typeface="Times New Roman"/>
                <a:cs typeface="Helvetica"/>
              </a:rPr>
              <a:t>References</a:t>
            </a:r>
            <a:endParaRPr lang="en-US">
              <a:latin typeface="Times New Roman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A0AC9-58AD-384D-D876-D0896BCD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05442"/>
            <a:ext cx="10668000" cy="479864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Cobb, C. G. (2015). </a:t>
            </a:r>
            <a:r>
              <a:rPr lang="en-US" sz="2000" i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The project manager’s guide to mastering agile : principles and practices for an adaptive approach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. John Wiley.</a:t>
            </a:r>
          </a:p>
          <a:p>
            <a:r>
              <a:rPr lang="en-US" sz="2000" i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Scrum Guide | Scrum Guides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. (2017). Scrumguides.org. 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https://scrumguides.org/scrum-guide.html</a:t>
            </a:r>
            <a:endParaRPr lang="en-US" sz="2000">
              <a:solidFill>
                <a:schemeClr val="tx1"/>
              </a:solidFill>
              <a:latin typeface="Times New Roman"/>
              <a:cs typeface="Times New Roman"/>
              <a:hlinkClick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TutorialsPoint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. (2019). </a:t>
            </a:r>
            <a:r>
              <a:rPr lang="en-US" sz="2000" i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SDLC Agile Model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. 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. 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https://www.tutorialspoint.com/sdlc/sdlc_agile_model.htm</a:t>
            </a:r>
            <a:endParaRPr lang="en-US" sz="2000">
              <a:solidFill>
                <a:schemeClr val="tx1"/>
              </a:solidFill>
              <a:latin typeface="Times New Roman"/>
              <a:cs typeface="Times New Roman"/>
              <a:hlinkClick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Rodrigues, N. (2020, May 30). </a:t>
            </a:r>
            <a:r>
              <a:rPr lang="en-US" sz="2000" i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System Development Life Cycle (SDLC) into the wild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. Medium. 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https://medium.com/@rodrigues.b.nelson/system-development-life-cycle-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sdlc-into-the-wild-4633ab7b01e6#:~:text=The%20initial%20stage%20is%20to%20do%20a%20preliminary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963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81EB-B310-BEC1-C4CF-7F5692B28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5419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/>
                <a:ea typeface="+mj-lt"/>
                <a:cs typeface="+mj-lt"/>
              </a:rPr>
              <a:t>Agile vs. Waterfall</a:t>
            </a:r>
            <a:endParaRPr lang="en-US" b="1">
              <a:latin typeface="Times New Roman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5DCC3-EE10-E38B-27CF-68F75219B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36705"/>
            <a:ext cx="10668000" cy="45673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Advantages of Agile:</a:t>
            </a:r>
            <a:endParaRPr lang="en-US" sz="180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Agile offers flexibility, enabling changes to be requested and implemented throughout the project.</a:t>
            </a:r>
            <a:endParaRPr lang="en-US" sz="1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It minimizes upfront planning, allowing the team to start working sooner and giving the client the opportunity to see parts of the product early.</a:t>
            </a:r>
            <a:endParaRPr lang="en-US" sz="1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Team members individually track and report their progress.</a:t>
            </a:r>
            <a:endParaRPr lang="en-US" sz="1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Continuous testing is conducted throughout the project lifecycle.</a:t>
            </a:r>
            <a:endParaRPr lang="en-US" sz="1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Agile requires less documentation compared to Waterfall.</a:t>
            </a:r>
            <a:endParaRPr lang="en-US" sz="1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Key Differences in Waterfall:</a:t>
            </a:r>
            <a:endParaRPr lang="en-US"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Waterfall emphasizes extensive upfront planning, outlining the entire project before execution begins.</a:t>
            </a:r>
            <a:endParaRPr lang="en-US" sz="1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Project segments are completed sequentially, with each phase dependent on the completion of the previous one.</a:t>
            </a:r>
            <a:endParaRPr lang="en-US" sz="1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There is no flexibility to introduce changes once the project has started, as seen in scenarios like the wellness vacation modification.</a:t>
            </a:r>
            <a:endParaRPr lang="en-US" sz="1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Testing is performed only at the end of the project.</a:t>
            </a:r>
            <a:endParaRPr lang="en-US" sz="1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The client must wait until the project is fully completed to view the product.</a:t>
            </a:r>
            <a:endParaRPr lang="en-US" sz="1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sz="1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497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5120-A86B-C4D4-1E48-4905D545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37264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Times New Roman"/>
                <a:ea typeface="+mj-lt"/>
                <a:cs typeface="Helvetica"/>
              </a:rPr>
              <a:t>Phases of SDLC in Agile</a:t>
            </a:r>
            <a:endParaRPr lang="en-US" sz="3200">
              <a:latin typeface="Times New Roman"/>
              <a:cs typeface="Helvetica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93D08-11C6-9D2A-9EC4-DE6B5B90A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35274"/>
            <a:ext cx="10668000" cy="4668809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Planning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Conduct an initial meeting with the client to understand the overall vision of the project.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Define the project scope.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Create and organize the initial Product Backlog.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Outline any necessary documentation.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Estimate the project timeline and costs.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Develop a Team Charter.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Identify team members.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Requirements Analysis</a:t>
            </a: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Collaborate with the client or customers to gather detailed product requirements.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Develop User Stories.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Create Test Cases.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98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9F40-057E-13A9-F49E-E7AF91375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968745"/>
          </a:xfrm>
        </p:spPr>
        <p:txBody>
          <a:bodyPr/>
          <a:lstStyle/>
          <a:p>
            <a:r>
              <a:rPr lang="en-US" sz="3200" b="1" dirty="0">
                <a:latin typeface="Times New Roman"/>
                <a:cs typeface="Helvetica"/>
              </a:rPr>
              <a:t>Phases of SDLC in Agile</a:t>
            </a:r>
            <a:endParaRPr lang="en-US" sz="3200" b="1" dirty="0">
              <a:latin typeface="Times New Roman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0DF45-0879-63C7-020D-D95D9ADFA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70001"/>
            <a:ext cx="10668000" cy="4834082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Design Phase</a:t>
            </a:r>
            <a:endParaRPr lang="en-US" sz="4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Identify task dependencies to determine the proper sequence of execution.</a:t>
            </a:r>
            <a:endParaRPr lang="en-US" sz="2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Develop a prototype interface, such as a Basic List View, as a starting point for the project.</a:t>
            </a:r>
            <a:endParaRPr lang="en-US" sz="2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Building Phase</a:t>
            </a:r>
            <a:endParaRPr lang="en-US" sz="4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Start implementing code for the proposed interface.</a:t>
            </a:r>
            <a:endParaRPr lang="en-US" sz="2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Incorporate client-requested features into the prototype interface by referencing User Stories and Test Cases.</a:t>
            </a:r>
            <a:endParaRPr lang="en-US" sz="2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Testing and Integration Phase</a:t>
            </a:r>
            <a:endParaRPr lang="en-US" sz="400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32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Perform functionality testing for each feature using Test Cases and project goals, evaluating them on a pass/fail basis.</a:t>
            </a:r>
            <a:endParaRPr lang="en-US" sz="3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32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Conduct acceptance testing, allowing the client to review the product at the end of each Sprint.</a:t>
            </a:r>
            <a:endParaRPr lang="en-US" sz="3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Maintenance Phase</a:t>
            </a:r>
            <a:endParaRPr lang="en-US" sz="4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32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Ensure the released product is supported through bug fixes and feature improvements.</a:t>
            </a:r>
            <a:endParaRPr lang="en-US" sz="3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sz="3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868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328B-3FD8-103E-902A-6D1CB262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92790"/>
            <a:ext cx="10668000" cy="109869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latin typeface="Helvetica"/>
                <a:cs typeface="Helvetica"/>
              </a:rPr>
              <a:t>Roles within the Team</a:t>
            </a:r>
            <a:endParaRPr lang="en-US" sz="3200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3AB31-20D2-1E35-D102-9BDA6F5EC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42559"/>
            <a:ext cx="10668000" cy="43615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ea typeface="+mn-lt"/>
                <a:cs typeface="+mn-lt"/>
              </a:rPr>
              <a:t>Responsibilities of the Product Owner:</a:t>
            </a:r>
            <a:endParaRPr lang="en-US" sz="2000" dirty="0">
              <a:solidFill>
                <a:schemeClr val="tx1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Participate in the initial client meeting.</a:t>
            </a:r>
            <a:endParaRPr lang="en-US" sz="1800" dirty="0">
              <a:solidFill>
                <a:schemeClr val="tx1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Develop, maintain, and share the Product Backlog.</a:t>
            </a:r>
            <a:endParaRPr lang="en-US" sz="1800" dirty="0">
              <a:solidFill>
                <a:schemeClr val="tx1"/>
              </a:solidFill>
            </a:endParaRP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o"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Gather requested changes and clarify client requirements.</a:t>
            </a:r>
            <a:endParaRPr lang="en-US" sz="1800" dirty="0">
              <a:solidFill>
                <a:schemeClr val="tx1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Track and report on project progress.</a:t>
            </a:r>
            <a:endParaRPr lang="en-US" sz="1800" dirty="0">
              <a:solidFill>
                <a:schemeClr val="tx1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Clearly communicate the product goals and any updates.</a:t>
            </a:r>
            <a:endParaRPr lang="en-US" sz="1800" dirty="0">
              <a:solidFill>
                <a:schemeClr val="tx1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Ensure project transparency.</a:t>
            </a:r>
            <a:endParaRPr lang="en-US" sz="1800" dirty="0">
              <a:solidFill>
                <a:schemeClr val="tx1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Collaborate with the team to create User Stories for the project.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724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B11E-F82D-7BEE-69BC-CC87849FE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122326"/>
          </a:xfrm>
        </p:spPr>
        <p:txBody>
          <a:bodyPr/>
          <a:lstStyle/>
          <a:p>
            <a:r>
              <a:rPr lang="en-US" sz="4000" b="1" dirty="0">
                <a:latin typeface="Times New Roman"/>
                <a:cs typeface="Helvetica"/>
              </a:rPr>
              <a:t>Roles within the Team</a:t>
            </a:r>
            <a:endParaRPr lang="en-US" sz="4000" b="1" dirty="0">
              <a:latin typeface="Sitka Subheading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61A35-0A75-446A-5D01-46B180AB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35396"/>
            <a:ext cx="10668000" cy="46686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Scrum Master Responsibilities:</a:t>
            </a:r>
            <a:endParaRPr lang="en-US" sz="3200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Facilitating daily Scrum meetings.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Encouraging effective and efficient team communication.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Ensuring adherence to Agile principles and processes.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Shielding the team from external disruptions.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Supporting the Product Owner in managing the Product Backlog.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Addressing and resolving obstacles hindering progress.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Establishing a team communication agreement.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553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436E-10FF-569F-7169-331EE66D4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252280"/>
          </a:xfrm>
        </p:spPr>
        <p:txBody>
          <a:bodyPr/>
          <a:lstStyle/>
          <a:p>
            <a:r>
              <a:rPr lang="en-US" sz="4000" b="1" dirty="0">
                <a:latin typeface="Times New Roman"/>
                <a:cs typeface="Times New Roman"/>
              </a:rPr>
              <a:t>Roles within the Team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13BD2-CFCE-4A79-3E52-929F72599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48466"/>
            <a:ext cx="10668000" cy="435561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Developers:</a:t>
            </a:r>
            <a:endParaRPr lang="en-US" sz="3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Collaborating on the creation of User Stories and Test Cases for the project.</a:t>
            </a:r>
            <a:endParaRPr lang="en-US" sz="2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Preparing the Sprint Backlog.</a:t>
            </a:r>
            <a:endParaRPr lang="en-US" sz="2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Sharing progress and addressing obstacles with the team during Daily Scrum meetings.</a:t>
            </a:r>
            <a:endParaRPr lang="en-US" sz="2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Working collaboratively to deliver a completed product while maintaining mutual accountability.</a:t>
            </a:r>
            <a:endParaRPr lang="en-US" sz="2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Adhering to the agreed-upon communication guidelines.</a:t>
            </a:r>
            <a:endParaRPr lang="en-US" sz="2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Seeking clarification from the Product Owner as needed.</a:t>
            </a:r>
            <a:endParaRPr lang="en-US" sz="2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Establishing a definition of project completion in partnership with the team.</a:t>
            </a:r>
            <a:endParaRPr lang="en-US" sz="2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Coordinating with Testers to define and refine pass/fail criteria throughout the project.</a:t>
            </a:r>
            <a:endParaRPr lang="en-US" sz="2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179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8F7D-616A-933B-41DA-09E7F4E0D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66652"/>
            <a:ext cx="10668000" cy="1370418"/>
          </a:xfrm>
        </p:spPr>
        <p:txBody>
          <a:bodyPr/>
          <a:lstStyle/>
          <a:p>
            <a:r>
              <a:rPr lang="en-US" sz="4000" b="1" dirty="0">
                <a:latin typeface="Times New Roman"/>
                <a:cs typeface="Times New Roman"/>
              </a:rPr>
              <a:t>Roles within the Team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130F9-688C-D20F-D832-CB6769260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07535"/>
            <a:ext cx="10668000" cy="42965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Testers:</a:t>
            </a:r>
            <a:endParaRPr lang="en-US" sz="3200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Collaborate in creating User Stories and Test Cases.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Communicate effectively with the team if success criteria are updated.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Participate in meetings with the Product Owner to clarify the required success criteria for the product.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Test the product against the defined criteria throughout the Sprint.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Follow the agreed-upon communication guidelines.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08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577D-5566-EC42-E0FF-C661E8891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0326"/>
            <a:ext cx="10668000" cy="1524000"/>
          </a:xfrm>
        </p:spPr>
        <p:txBody>
          <a:bodyPr/>
          <a:lstStyle/>
          <a:p>
            <a:r>
              <a:rPr lang="en-US" sz="4000" b="1" dirty="0">
                <a:latin typeface="Times New Roman"/>
                <a:cs typeface="Helvetica"/>
              </a:rPr>
              <a:t>When would Waterfall be the Best</a:t>
            </a:r>
            <a:endParaRPr lang="en-US" sz="4000" b="1">
              <a:latin typeface="Times New Roman"/>
              <a:cs typeface="Times New Roman"/>
            </a:endParaRPr>
          </a:p>
          <a:p>
            <a:r>
              <a:rPr lang="en-US" sz="4000" b="1" dirty="0">
                <a:latin typeface="Times New Roman"/>
                <a:cs typeface="Helvetica"/>
              </a:rPr>
              <a:t>Approach?</a:t>
            </a:r>
            <a:endParaRPr lang="en-US" sz="4000" b="1" dirty="0">
              <a:latin typeface="Times New Roman"/>
              <a:cs typeface="Times New Roman"/>
            </a:endParaRPr>
          </a:p>
          <a:p>
            <a:endParaRPr lang="en-US" sz="40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37C2-82FD-7BB1-53C7-077329026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01628"/>
            <a:ext cx="10668000" cy="38889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Projects that are small, simple, or have low priority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Projects where the client prefers minimal involvement, providing initial criteria without requesting changes throughout the project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Projects requiring a fixed budget determined at the start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Projects with no likelihood of changes or expansion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Projects that demand extensive documentation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2093507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529E7"/>
      </a:accent1>
      <a:accent2>
        <a:srgbClr val="5830D9"/>
      </a:accent2>
      <a:accent3>
        <a:srgbClr val="294BE7"/>
      </a:accent3>
      <a:accent4>
        <a:srgbClr val="1788D5"/>
      </a:accent4>
      <a:accent5>
        <a:srgbClr val="22BFBD"/>
      </a:accent5>
      <a:accent6>
        <a:srgbClr val="16C67A"/>
      </a:accent6>
      <a:hlink>
        <a:srgbClr val="3897A8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PebbleVTI</vt:lpstr>
      <vt:lpstr>Final Project Presentation </vt:lpstr>
      <vt:lpstr>Agile vs. Waterfall</vt:lpstr>
      <vt:lpstr>Phases of SDLC in Agile </vt:lpstr>
      <vt:lpstr>Phases of SDLC in Agile </vt:lpstr>
      <vt:lpstr>Roles within the Team </vt:lpstr>
      <vt:lpstr>Roles within the Team </vt:lpstr>
      <vt:lpstr>Roles within the Team</vt:lpstr>
      <vt:lpstr>Roles within the Team</vt:lpstr>
      <vt:lpstr>When would Waterfall be the Best Approach?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173</cp:revision>
  <dcterms:created xsi:type="dcterms:W3CDTF">2024-12-16T03:42:27Z</dcterms:created>
  <dcterms:modified xsi:type="dcterms:W3CDTF">2024-12-16T04:30:40Z</dcterms:modified>
</cp:coreProperties>
</file>