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2" r:id="rId6"/>
    <p:sldId id="263"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1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A1D2-622D-7D81-99A1-CF5F1E7AA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C522408-5156-1BC1-DE09-B02B05656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CF0240A-51D1-CA0C-958C-38C7B0A148F8}"/>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4A20FA26-BBF8-C026-939C-1E019B880D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C2B722-01FB-E278-51CD-E60EB18B4032}"/>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350325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F27F-2BA6-BF08-1691-66A119C8572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56A658-60E7-D267-4A69-1597BADF0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A125AB-E425-0727-75F4-8D8F08D2DC76}"/>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9508458A-BDCE-595D-707A-4FF4A5F676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170E28-19F0-483D-ED2B-B275A69C4395}"/>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60958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BA2BC-C49F-8EFF-E43E-7325004A7B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70CDC74-FEA1-D03D-F33C-12135D863E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632DFB-5D96-6B8F-FD89-C87B3D4C1397}"/>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F1954A2E-9CCA-8525-98FF-17FF5F168A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E5713C-5381-9F28-B7DA-6ED1A01E7138}"/>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247725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4574-1DFF-480F-2ADB-82C8385080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A0D70E4-E725-C9EC-C852-DB63BD6F6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34948B-60C2-DCF4-A556-25761BA4FC6A}"/>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734BC662-CEA8-1C59-E20F-1EF6AC2B39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A175B9-1337-9247-375F-A214B973A07A}"/>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11437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832-6DEF-CF73-8F53-C01167C60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C1308A1-CC69-F54F-FDDA-DE961198A8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4FB48-D686-5B79-294F-CF6D8CFD6F2E}"/>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A222FF3A-5D23-686D-880D-07797A1F6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DD45A8-BCC1-162B-3765-9FFB649E9D50}"/>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355857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40EB-1E29-9ECB-63F6-9FBFFD09F1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04EB37-6D3D-9DD7-1F02-E9DFE9472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A5E5BC7-4DCA-3575-D609-7B5E04125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104576-1540-8449-BF01-8627BB637383}"/>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6" name="Footer Placeholder 5">
            <a:extLst>
              <a:ext uri="{FF2B5EF4-FFF2-40B4-BE49-F238E27FC236}">
                <a16:creationId xmlns:a16="http://schemas.microsoft.com/office/drawing/2014/main" id="{6B8F42E6-591C-1607-5A87-7187C3790A8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AA32DC1-99A9-75A5-2541-7F0EF6C9CAE4}"/>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253961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565B-6378-665C-EE91-2ECB1E8C65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ECB210-4E06-A63F-39BD-2E15D001A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A8F54-0518-0C32-8458-0234537F7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54C789C-7054-EDB8-4886-42410A926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7CC04D-2132-39DB-ECB5-3E1028F21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5200359-2CB4-2440-7A44-A8F14873C68E}"/>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8" name="Footer Placeholder 7">
            <a:extLst>
              <a:ext uri="{FF2B5EF4-FFF2-40B4-BE49-F238E27FC236}">
                <a16:creationId xmlns:a16="http://schemas.microsoft.com/office/drawing/2014/main" id="{A33C96D6-9930-065C-42ED-63589B97278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E3FDC6B-4019-BA0A-687E-F4677A48376D}"/>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414874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2401-4F1D-478F-0C3E-B7BC278FEB4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2BA104-2D21-BB72-88CB-813F29BB3C7A}"/>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4" name="Footer Placeholder 3">
            <a:extLst>
              <a:ext uri="{FF2B5EF4-FFF2-40B4-BE49-F238E27FC236}">
                <a16:creationId xmlns:a16="http://schemas.microsoft.com/office/drawing/2014/main" id="{6B2EED9F-F60D-3067-500A-048A75D74CB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543F8FB-BE36-2BBB-374F-837D5EB0F966}"/>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130746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FF352-8250-8871-B0E5-BD120011FE6C}"/>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3" name="Footer Placeholder 2">
            <a:extLst>
              <a:ext uri="{FF2B5EF4-FFF2-40B4-BE49-F238E27FC236}">
                <a16:creationId xmlns:a16="http://schemas.microsoft.com/office/drawing/2014/main" id="{EC8401A2-DAC0-DC08-FA40-340F1F9B804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456A8E-C672-4606-E2D6-22D481CCE9CE}"/>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315669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2EA8-071D-00C5-869B-5AE266953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D1B60BD-6510-BD79-FF4C-FBFDE4F47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F266F7-0DE1-DBFA-0836-9A6E8BEF4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BCD50-8558-7EF0-0BAA-57BFE82EDA88}"/>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6" name="Footer Placeholder 5">
            <a:extLst>
              <a:ext uri="{FF2B5EF4-FFF2-40B4-BE49-F238E27FC236}">
                <a16:creationId xmlns:a16="http://schemas.microsoft.com/office/drawing/2014/main" id="{9B85ED95-E6BA-8D2A-410E-4B1207610E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E67D20-721C-1E7B-D766-C5B455252175}"/>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167965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900E-195D-A077-14A5-537730AE8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266FF48-ECA3-6FD4-DC0E-AC7680B64C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D9FEE7C-EA47-AF79-00DE-39B56A19C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DEAB8-8409-DFFA-86C3-E11FD3406679}"/>
              </a:ext>
            </a:extLst>
          </p:cNvPr>
          <p:cNvSpPr>
            <a:spLocks noGrp="1"/>
          </p:cNvSpPr>
          <p:nvPr>
            <p:ph type="dt" sz="half" idx="10"/>
          </p:nvPr>
        </p:nvSpPr>
        <p:spPr/>
        <p:txBody>
          <a:bodyPr/>
          <a:lstStyle/>
          <a:p>
            <a:fld id="{7553A1AE-3916-46CD-9042-C8F9E208981B}" type="datetimeFigureOut">
              <a:rPr lang="en-CA" smtClean="0"/>
              <a:t>2024-06-26</a:t>
            </a:fld>
            <a:endParaRPr lang="en-CA"/>
          </a:p>
        </p:txBody>
      </p:sp>
      <p:sp>
        <p:nvSpPr>
          <p:cNvPr id="6" name="Footer Placeholder 5">
            <a:extLst>
              <a:ext uri="{FF2B5EF4-FFF2-40B4-BE49-F238E27FC236}">
                <a16:creationId xmlns:a16="http://schemas.microsoft.com/office/drawing/2014/main" id="{27FB6EF8-81AE-E3EE-A101-6BFFC5B744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5D35A0-37A6-4FBE-C8BD-766BB7413FE2}"/>
              </a:ext>
            </a:extLst>
          </p:cNvPr>
          <p:cNvSpPr>
            <a:spLocks noGrp="1"/>
          </p:cNvSpPr>
          <p:nvPr>
            <p:ph type="sldNum" sz="quarter" idx="12"/>
          </p:nvPr>
        </p:nvSpPr>
        <p:spPr/>
        <p:txBody>
          <a:bodyPr/>
          <a:lstStyle/>
          <a:p>
            <a:fld id="{4943EA37-990B-47F5-9513-4F03E8D74873}" type="slidenum">
              <a:rPr lang="en-CA" smtClean="0"/>
              <a:t>‹#›</a:t>
            </a:fld>
            <a:endParaRPr lang="en-CA"/>
          </a:p>
        </p:txBody>
      </p:sp>
    </p:spTree>
    <p:extLst>
      <p:ext uri="{BB962C8B-B14F-4D97-AF65-F5344CB8AC3E}">
        <p14:creationId xmlns:p14="http://schemas.microsoft.com/office/powerpoint/2010/main" val="293719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41F3A-83ED-3DE5-D9D8-5257D5545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580F15-2ED2-34AE-7BBC-3991D2BBE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ABF44F-0F65-1BE7-EFAF-FB28D3F87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53A1AE-3916-46CD-9042-C8F9E208981B}" type="datetimeFigureOut">
              <a:rPr lang="en-CA" smtClean="0"/>
              <a:t>2024-06-26</a:t>
            </a:fld>
            <a:endParaRPr lang="en-CA"/>
          </a:p>
        </p:txBody>
      </p:sp>
      <p:sp>
        <p:nvSpPr>
          <p:cNvPr id="5" name="Footer Placeholder 4">
            <a:extLst>
              <a:ext uri="{FF2B5EF4-FFF2-40B4-BE49-F238E27FC236}">
                <a16:creationId xmlns:a16="http://schemas.microsoft.com/office/drawing/2014/main" id="{03811B81-3965-DB19-C6EC-F8ED33245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3087D52-97E5-185A-0BF9-310C97DD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43EA37-990B-47F5-9513-4F03E8D74873}" type="slidenum">
              <a:rPr lang="en-CA" smtClean="0"/>
              <a:t>‹#›</a:t>
            </a:fld>
            <a:endParaRPr lang="en-CA"/>
          </a:p>
        </p:txBody>
      </p:sp>
    </p:spTree>
    <p:extLst>
      <p:ext uri="{BB962C8B-B14F-4D97-AF65-F5344CB8AC3E}">
        <p14:creationId xmlns:p14="http://schemas.microsoft.com/office/powerpoint/2010/main" val="112876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enu of a pizza&#10;&#10;Description automatically generated">
            <a:extLst>
              <a:ext uri="{FF2B5EF4-FFF2-40B4-BE49-F238E27FC236}">
                <a16:creationId xmlns:a16="http://schemas.microsoft.com/office/drawing/2014/main" id="{CD8BB523-DCF8-8FAE-9F0E-27DD9896E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58" y="0"/>
            <a:ext cx="7236542" cy="6858000"/>
          </a:xfrm>
          <a:prstGeom prst="rect">
            <a:avLst/>
          </a:prstGeom>
        </p:spPr>
      </p:pic>
      <p:sp>
        <p:nvSpPr>
          <p:cNvPr id="4" name="TextBox 3">
            <a:extLst>
              <a:ext uri="{FF2B5EF4-FFF2-40B4-BE49-F238E27FC236}">
                <a16:creationId xmlns:a16="http://schemas.microsoft.com/office/drawing/2014/main" id="{AA75FD2C-FF6E-858F-A06B-EE1D5DA724E2}"/>
              </a:ext>
            </a:extLst>
          </p:cNvPr>
          <p:cNvSpPr txBox="1"/>
          <p:nvPr/>
        </p:nvSpPr>
        <p:spPr>
          <a:xfrm>
            <a:off x="108155" y="186813"/>
            <a:ext cx="4680155" cy="3170099"/>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Ben’s Pizza Shop:</a:t>
            </a:r>
            <a:br>
              <a:rPr lang="en-US" sz="4000" dirty="0">
                <a:latin typeface="Aharoni" panose="02010803020104030203" pitchFamily="2" charset="-79"/>
                <a:cs typeface="Aharoni" panose="02010803020104030203" pitchFamily="2" charset="-79"/>
              </a:rPr>
            </a:br>
            <a:br>
              <a:rPr lang="en-US" sz="4000" dirty="0">
                <a:latin typeface="Aharoni" panose="02010803020104030203" pitchFamily="2" charset="-79"/>
                <a:cs typeface="Aharoni" panose="02010803020104030203" pitchFamily="2" charset="-79"/>
              </a:rPr>
            </a:br>
            <a:r>
              <a:rPr lang="en-US" sz="4000" dirty="0">
                <a:latin typeface="Aharoni" panose="02010803020104030203" pitchFamily="2" charset="-79"/>
                <a:cs typeface="Aharoni" panose="02010803020104030203" pitchFamily="2" charset="-79"/>
              </a:rPr>
              <a:t>Database Design</a:t>
            </a:r>
            <a:br>
              <a:rPr lang="en-US" sz="4000" dirty="0">
                <a:latin typeface="Aharoni" panose="02010803020104030203" pitchFamily="2" charset="-79"/>
                <a:cs typeface="Aharoni" panose="02010803020104030203" pitchFamily="2" charset="-79"/>
              </a:rPr>
            </a:br>
            <a:br>
              <a:rPr lang="en-US" sz="4000" dirty="0">
                <a:latin typeface="Aharoni" panose="02010803020104030203" pitchFamily="2" charset="-79"/>
                <a:cs typeface="Aharoni" panose="02010803020104030203" pitchFamily="2" charset="-79"/>
              </a:rPr>
            </a:br>
            <a:r>
              <a:rPr lang="en-US" sz="4000" dirty="0">
                <a:latin typeface="Aharoni" panose="02010803020104030203" pitchFamily="2" charset="-79"/>
                <a:cs typeface="Aharoni" panose="02010803020104030203" pitchFamily="2" charset="-79"/>
              </a:rPr>
              <a:t>and Visualization</a:t>
            </a:r>
            <a:endParaRPr lang="en-CA" sz="40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FBB9290B-ACF7-BA7E-03FF-5B6A90EEF7B6}"/>
              </a:ext>
            </a:extLst>
          </p:cNvPr>
          <p:cNvSpPr txBox="1"/>
          <p:nvPr/>
        </p:nvSpPr>
        <p:spPr>
          <a:xfrm>
            <a:off x="0" y="3578942"/>
            <a:ext cx="4886632" cy="3170099"/>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An End-to-End Data </a:t>
            </a:r>
            <a:br>
              <a:rPr lang="en-US" sz="4000" dirty="0">
                <a:latin typeface="Aharoni" panose="02010803020104030203" pitchFamily="2" charset="-79"/>
                <a:cs typeface="Aharoni" panose="02010803020104030203" pitchFamily="2" charset="-79"/>
              </a:rPr>
            </a:br>
            <a:endParaRPr lang="en-US" sz="4000" dirty="0">
              <a:latin typeface="Aharoni" panose="02010803020104030203" pitchFamily="2" charset="-79"/>
              <a:cs typeface="Aharoni" panose="02010803020104030203" pitchFamily="2" charset="-79"/>
            </a:endParaRPr>
          </a:p>
          <a:p>
            <a:r>
              <a:rPr lang="en-US" sz="4000" dirty="0">
                <a:latin typeface="Aharoni" panose="02010803020104030203" pitchFamily="2" charset="-79"/>
                <a:cs typeface="Aharoni" panose="02010803020104030203" pitchFamily="2" charset="-79"/>
              </a:rPr>
              <a:t>Management </a:t>
            </a:r>
          </a:p>
          <a:p>
            <a:endParaRPr lang="en-US" sz="4000" dirty="0">
              <a:latin typeface="Aharoni" panose="02010803020104030203" pitchFamily="2" charset="-79"/>
              <a:cs typeface="Aharoni" panose="02010803020104030203" pitchFamily="2" charset="-79"/>
            </a:endParaRPr>
          </a:p>
          <a:p>
            <a:r>
              <a:rPr lang="en-US" sz="4000" dirty="0">
                <a:latin typeface="Aharoni" panose="02010803020104030203" pitchFamily="2" charset="-79"/>
                <a:cs typeface="Aharoni" panose="02010803020104030203" pitchFamily="2" charset="-79"/>
              </a:rPr>
              <a:t>Solution</a:t>
            </a:r>
            <a:endParaRPr lang="en-CA"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7371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5EFDB-41CF-EBAB-C81B-9A8197D39CA5}"/>
              </a:ext>
            </a:extLst>
          </p:cNvPr>
          <p:cNvSpPr txBox="1"/>
          <p:nvPr/>
        </p:nvSpPr>
        <p:spPr>
          <a:xfrm>
            <a:off x="5287617" y="139148"/>
            <a:ext cx="1381540" cy="400110"/>
          </a:xfrm>
          <a:prstGeom prst="rect">
            <a:avLst/>
          </a:prstGeom>
          <a:noFill/>
        </p:spPr>
        <p:txBody>
          <a:bodyPr wrap="square" rtlCol="0">
            <a:spAutoFit/>
          </a:bodyPr>
          <a:lstStyle/>
          <a:p>
            <a:r>
              <a:rPr lang="en-CA" sz="2000" dirty="0">
                <a:latin typeface="Aharoni" panose="02010803020104030203" pitchFamily="2" charset="-79"/>
                <a:cs typeface="Aharoni" panose="02010803020104030203" pitchFamily="2" charset="-79"/>
              </a:rPr>
              <a:t>End Note</a:t>
            </a:r>
          </a:p>
        </p:txBody>
      </p:sp>
      <p:sp>
        <p:nvSpPr>
          <p:cNvPr id="3" name="TextBox 2">
            <a:extLst>
              <a:ext uri="{FF2B5EF4-FFF2-40B4-BE49-F238E27FC236}">
                <a16:creationId xmlns:a16="http://schemas.microsoft.com/office/drawing/2014/main" id="{0DF6E5E2-4B16-B7D5-44FA-ADE55A8D8008}"/>
              </a:ext>
            </a:extLst>
          </p:cNvPr>
          <p:cNvSpPr txBox="1"/>
          <p:nvPr/>
        </p:nvSpPr>
        <p:spPr>
          <a:xfrm>
            <a:off x="0" y="511986"/>
            <a:ext cx="12192000" cy="6463308"/>
          </a:xfrm>
          <a:prstGeom prst="rect">
            <a:avLst/>
          </a:prstGeom>
          <a:noFill/>
        </p:spPr>
        <p:txBody>
          <a:bodyPr wrap="square" rtlCol="0">
            <a:spAutoFit/>
          </a:bodyPr>
          <a:lstStyle/>
          <a:p>
            <a:r>
              <a:rPr lang="en-US" b="1" dirty="0"/>
              <a:t>Efficient Data Management: </a:t>
            </a:r>
            <a:r>
              <a:rPr lang="en-US" dirty="0"/>
              <a:t>By designing a relational database, we've ensured that data related to orders, stock levels, and staff management is stored efficiently, reducing redundancy and improving data integrity.</a:t>
            </a:r>
          </a:p>
          <a:p>
            <a:endParaRPr lang="en-US" dirty="0"/>
          </a:p>
          <a:p>
            <a:r>
              <a:rPr lang="en-US" b="1" dirty="0"/>
              <a:t>Insightful Dashboards: </a:t>
            </a:r>
            <a:r>
              <a:rPr lang="en-US" dirty="0"/>
              <a:t>The dashboards created using Looker Studio provide real-time insights into critical aspects of the business:</a:t>
            </a:r>
          </a:p>
          <a:p>
            <a:endParaRPr lang="en-US" dirty="0"/>
          </a:p>
          <a:p>
            <a:r>
              <a:rPr lang="en-US" b="1" dirty="0"/>
              <a:t>Dashboard 1: </a:t>
            </a:r>
            <a:r>
              <a:rPr lang="en-US" dirty="0"/>
              <a:t>Provides key metrics like total orders, sales, average order value, and insights into sales trends by category and time. The geographical view of orders enhances delivery logistics.</a:t>
            </a:r>
          </a:p>
          <a:p>
            <a:endParaRPr lang="en-US" dirty="0"/>
          </a:p>
          <a:p>
            <a:r>
              <a:rPr lang="en-US" b="1" dirty="0"/>
              <a:t>Dashboard 2: </a:t>
            </a:r>
            <a:r>
              <a:rPr lang="en-US" dirty="0"/>
              <a:t>Enables effective stock management by visualizing ingredient quantities and costs and identifying items for reorder based on inventory levels. The calculated cost of pizzas helps in pricing strategies.</a:t>
            </a:r>
          </a:p>
          <a:p>
            <a:endParaRPr lang="en-US" dirty="0"/>
          </a:p>
          <a:p>
            <a:r>
              <a:rPr lang="en-US" b="1" dirty="0"/>
              <a:t>Dashboard 3: </a:t>
            </a:r>
            <a:r>
              <a:rPr lang="en-US" dirty="0"/>
              <a:t>Facilitates workforce management by visualizing staff costs, total hours worked, and individual contributions, aiding in scheduling and cost optimization.</a:t>
            </a:r>
          </a:p>
          <a:p>
            <a:endParaRPr lang="en-US" dirty="0"/>
          </a:p>
          <a:p>
            <a:r>
              <a:rPr lang="en-US" b="1" dirty="0"/>
              <a:t>Data-Driven Decision Making: </a:t>
            </a:r>
            <a:r>
              <a:rPr lang="en-US" dirty="0"/>
              <a:t>These visualizations empower Ben to make informed decisions regarding inventory management, pricing strategies, and staffing based on real-time data and trends.</a:t>
            </a:r>
          </a:p>
          <a:p>
            <a:endParaRPr lang="en-US" dirty="0"/>
          </a:p>
          <a:p>
            <a:r>
              <a:rPr lang="en-US" b="1" dirty="0"/>
              <a:t>Operational Efficiency: </a:t>
            </a:r>
            <a:r>
              <a:rPr lang="en-US" dirty="0"/>
              <a:t>By automating data retrieval and visualization through Looker Studio, we've streamlined reporting processes, allowing Ben to focus more on business operations and growth strategies.</a:t>
            </a:r>
          </a:p>
          <a:p>
            <a:endParaRPr lang="en-US" dirty="0"/>
          </a:p>
          <a:p>
            <a:r>
              <a:rPr lang="en-US" b="1" dirty="0"/>
              <a:t>Scalability and Flexibility: </a:t>
            </a:r>
            <a:r>
              <a:rPr lang="en-US" dirty="0"/>
              <a:t>The cloud-based infrastructure ensures scalability as the business grows, accommodating more data and expanding analytics capabilities seamlessly.</a:t>
            </a:r>
            <a:endParaRPr lang="en-CA" dirty="0"/>
          </a:p>
        </p:txBody>
      </p:sp>
    </p:spTree>
    <p:extLst>
      <p:ext uri="{BB962C8B-B14F-4D97-AF65-F5344CB8AC3E}">
        <p14:creationId xmlns:p14="http://schemas.microsoft.com/office/powerpoint/2010/main" val="32704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0B820-C200-7A83-E255-9B8015D358AA}"/>
              </a:ext>
            </a:extLst>
          </p:cNvPr>
          <p:cNvSpPr txBox="1"/>
          <p:nvPr/>
        </p:nvSpPr>
        <p:spPr>
          <a:xfrm>
            <a:off x="3657600" y="235974"/>
            <a:ext cx="4562168" cy="523220"/>
          </a:xfrm>
          <a:prstGeom prst="rect">
            <a:avLst/>
          </a:prstGeom>
          <a:noFill/>
        </p:spPr>
        <p:txBody>
          <a:bodyPr wrap="square" rtlCol="0">
            <a:spAutoFit/>
          </a:bodyPr>
          <a:lstStyle/>
          <a:p>
            <a:r>
              <a:rPr lang="en-CA" sz="2800" dirty="0">
                <a:latin typeface="Aharoni" panose="02010803020104030203" pitchFamily="2" charset="-79"/>
                <a:cs typeface="Aharoni" panose="02010803020104030203" pitchFamily="2" charset="-79"/>
              </a:rPr>
              <a:t>Business Requirements</a:t>
            </a:r>
          </a:p>
        </p:txBody>
      </p:sp>
      <p:pic>
        <p:nvPicPr>
          <p:cNvPr id="4" name="Picture 3">
            <a:extLst>
              <a:ext uri="{FF2B5EF4-FFF2-40B4-BE49-F238E27FC236}">
                <a16:creationId xmlns:a16="http://schemas.microsoft.com/office/drawing/2014/main" id="{D3F3D8C4-7A18-CDE3-D1CD-A23A6C5CC39E}"/>
              </a:ext>
            </a:extLst>
          </p:cNvPr>
          <p:cNvPicPr>
            <a:picLocks noChangeAspect="1"/>
          </p:cNvPicPr>
          <p:nvPr/>
        </p:nvPicPr>
        <p:blipFill>
          <a:blip r:embed="rId2"/>
          <a:stretch>
            <a:fillRect/>
          </a:stretch>
        </p:blipFill>
        <p:spPr>
          <a:xfrm>
            <a:off x="372151" y="989601"/>
            <a:ext cx="3616210" cy="2087895"/>
          </a:xfrm>
          <a:prstGeom prst="rect">
            <a:avLst/>
          </a:prstGeom>
        </p:spPr>
      </p:pic>
      <p:pic>
        <p:nvPicPr>
          <p:cNvPr id="6" name="Picture 5">
            <a:extLst>
              <a:ext uri="{FF2B5EF4-FFF2-40B4-BE49-F238E27FC236}">
                <a16:creationId xmlns:a16="http://schemas.microsoft.com/office/drawing/2014/main" id="{0DEB2114-B5D0-668D-9FD1-88460F50168B}"/>
              </a:ext>
            </a:extLst>
          </p:cNvPr>
          <p:cNvPicPr>
            <a:picLocks noChangeAspect="1"/>
          </p:cNvPicPr>
          <p:nvPr/>
        </p:nvPicPr>
        <p:blipFill>
          <a:blip r:embed="rId3"/>
          <a:stretch>
            <a:fillRect/>
          </a:stretch>
        </p:blipFill>
        <p:spPr>
          <a:xfrm>
            <a:off x="4500340" y="989601"/>
            <a:ext cx="3191320" cy="2087895"/>
          </a:xfrm>
          <a:prstGeom prst="rect">
            <a:avLst/>
          </a:prstGeom>
        </p:spPr>
      </p:pic>
      <p:pic>
        <p:nvPicPr>
          <p:cNvPr id="8" name="Picture 7">
            <a:extLst>
              <a:ext uri="{FF2B5EF4-FFF2-40B4-BE49-F238E27FC236}">
                <a16:creationId xmlns:a16="http://schemas.microsoft.com/office/drawing/2014/main" id="{177F4C38-F0C9-7C79-F021-6DC7AF508A61}"/>
              </a:ext>
            </a:extLst>
          </p:cNvPr>
          <p:cNvPicPr>
            <a:picLocks noChangeAspect="1"/>
          </p:cNvPicPr>
          <p:nvPr/>
        </p:nvPicPr>
        <p:blipFill>
          <a:blip r:embed="rId4"/>
          <a:stretch>
            <a:fillRect/>
          </a:stretch>
        </p:blipFill>
        <p:spPr>
          <a:xfrm>
            <a:off x="8323257" y="989601"/>
            <a:ext cx="2610214" cy="3534268"/>
          </a:xfrm>
          <a:prstGeom prst="rect">
            <a:avLst/>
          </a:prstGeom>
        </p:spPr>
      </p:pic>
      <p:sp>
        <p:nvSpPr>
          <p:cNvPr id="9" name="TextBox 8">
            <a:extLst>
              <a:ext uri="{FF2B5EF4-FFF2-40B4-BE49-F238E27FC236}">
                <a16:creationId xmlns:a16="http://schemas.microsoft.com/office/drawing/2014/main" id="{2D3C197E-901C-938F-B825-F011065AD608}"/>
              </a:ext>
            </a:extLst>
          </p:cNvPr>
          <p:cNvSpPr txBox="1"/>
          <p:nvPr/>
        </p:nvSpPr>
        <p:spPr>
          <a:xfrm>
            <a:off x="285135" y="5857244"/>
            <a:ext cx="11906865" cy="369332"/>
          </a:xfrm>
          <a:prstGeom prst="rect">
            <a:avLst/>
          </a:prstGeom>
          <a:noFill/>
        </p:spPr>
        <p:txBody>
          <a:bodyPr wrap="square" rtlCol="0">
            <a:spAutoFit/>
          </a:bodyPr>
          <a:lstStyle/>
          <a:p>
            <a:r>
              <a:rPr lang="en-CA" dirty="0">
                <a:latin typeface="Aharoni" panose="02010803020104030203" pitchFamily="2" charset="-79"/>
                <a:cs typeface="Aharoni" panose="02010803020104030203" pitchFamily="2" charset="-79"/>
              </a:rPr>
              <a:t>More Columns and tables are added using data normalization techniques and database design knowledge</a:t>
            </a:r>
          </a:p>
        </p:txBody>
      </p:sp>
      <p:pic>
        <p:nvPicPr>
          <p:cNvPr id="11" name="Picture 10">
            <a:extLst>
              <a:ext uri="{FF2B5EF4-FFF2-40B4-BE49-F238E27FC236}">
                <a16:creationId xmlns:a16="http://schemas.microsoft.com/office/drawing/2014/main" id="{F0B68DF0-BAAE-0040-2CF0-3ACE1F89C84E}"/>
              </a:ext>
            </a:extLst>
          </p:cNvPr>
          <p:cNvPicPr>
            <a:picLocks noChangeAspect="1"/>
          </p:cNvPicPr>
          <p:nvPr/>
        </p:nvPicPr>
        <p:blipFill>
          <a:blip r:embed="rId5"/>
          <a:stretch>
            <a:fillRect/>
          </a:stretch>
        </p:blipFill>
        <p:spPr>
          <a:xfrm>
            <a:off x="372152" y="3429000"/>
            <a:ext cx="3616210" cy="2076740"/>
          </a:xfrm>
          <a:prstGeom prst="rect">
            <a:avLst/>
          </a:prstGeom>
        </p:spPr>
      </p:pic>
      <p:pic>
        <p:nvPicPr>
          <p:cNvPr id="13" name="Picture 12">
            <a:extLst>
              <a:ext uri="{FF2B5EF4-FFF2-40B4-BE49-F238E27FC236}">
                <a16:creationId xmlns:a16="http://schemas.microsoft.com/office/drawing/2014/main" id="{501EE93C-5B8A-7D57-2FB5-FA4219F42D07}"/>
              </a:ext>
            </a:extLst>
          </p:cNvPr>
          <p:cNvPicPr>
            <a:picLocks noChangeAspect="1"/>
          </p:cNvPicPr>
          <p:nvPr/>
        </p:nvPicPr>
        <p:blipFill>
          <a:blip r:embed="rId6"/>
          <a:stretch>
            <a:fillRect/>
          </a:stretch>
        </p:blipFill>
        <p:spPr>
          <a:xfrm>
            <a:off x="4500340" y="3487993"/>
            <a:ext cx="3191320" cy="1991003"/>
          </a:xfrm>
          <a:prstGeom prst="rect">
            <a:avLst/>
          </a:prstGeom>
        </p:spPr>
      </p:pic>
    </p:spTree>
    <p:extLst>
      <p:ext uri="{BB962C8B-B14F-4D97-AF65-F5344CB8AC3E}">
        <p14:creationId xmlns:p14="http://schemas.microsoft.com/office/powerpoint/2010/main" val="284229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38816D4-56D4-7CEF-0B60-7292E21EE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342"/>
            <a:ext cx="12192000" cy="5412658"/>
          </a:xfrm>
          <a:prstGeom prst="rect">
            <a:avLst/>
          </a:prstGeom>
        </p:spPr>
      </p:pic>
      <p:sp>
        <p:nvSpPr>
          <p:cNvPr id="4" name="TextBox 3">
            <a:extLst>
              <a:ext uri="{FF2B5EF4-FFF2-40B4-BE49-F238E27FC236}">
                <a16:creationId xmlns:a16="http://schemas.microsoft.com/office/drawing/2014/main" id="{60164300-4640-FE86-2A5C-AE4345E7C8C3}"/>
              </a:ext>
            </a:extLst>
          </p:cNvPr>
          <p:cNvSpPr txBox="1"/>
          <p:nvPr/>
        </p:nvSpPr>
        <p:spPr>
          <a:xfrm>
            <a:off x="3785419" y="29497"/>
            <a:ext cx="3637936" cy="461665"/>
          </a:xfrm>
          <a:prstGeom prst="rect">
            <a:avLst/>
          </a:prstGeom>
          <a:noFill/>
        </p:spPr>
        <p:txBody>
          <a:bodyPr wrap="square" rtlCol="0">
            <a:spAutoFit/>
          </a:bodyPr>
          <a:lstStyle/>
          <a:p>
            <a:r>
              <a:rPr lang="en-CA" sz="2400" dirty="0">
                <a:latin typeface="Aharoni" panose="02010803020104030203" pitchFamily="2" charset="-79"/>
                <a:cs typeface="Aharoni" panose="02010803020104030203" pitchFamily="2" charset="-79"/>
              </a:rPr>
              <a:t>Final Database Design</a:t>
            </a:r>
          </a:p>
        </p:txBody>
      </p:sp>
      <p:sp>
        <p:nvSpPr>
          <p:cNvPr id="5" name="TextBox 4">
            <a:extLst>
              <a:ext uri="{FF2B5EF4-FFF2-40B4-BE49-F238E27FC236}">
                <a16:creationId xmlns:a16="http://schemas.microsoft.com/office/drawing/2014/main" id="{F528357D-A188-40ED-9CB3-2D0F8C532D72}"/>
              </a:ext>
            </a:extLst>
          </p:cNvPr>
          <p:cNvSpPr txBox="1"/>
          <p:nvPr/>
        </p:nvSpPr>
        <p:spPr>
          <a:xfrm>
            <a:off x="1" y="737419"/>
            <a:ext cx="12192000" cy="369332"/>
          </a:xfrm>
          <a:prstGeom prst="rect">
            <a:avLst/>
          </a:prstGeom>
          <a:noFill/>
        </p:spPr>
        <p:txBody>
          <a:bodyPr wrap="square" rtlCol="0">
            <a:spAutoFit/>
          </a:bodyPr>
          <a:lstStyle/>
          <a:p>
            <a:r>
              <a:rPr lang="en-CA" dirty="0">
                <a:latin typeface="Aharoni" panose="02010803020104030203" pitchFamily="2" charset="-79"/>
                <a:cs typeface="Aharoni" panose="02010803020104030203" pitchFamily="2" charset="-79"/>
              </a:rPr>
              <a:t>Additional columns and tables are added using normalization techniques to make the database more efficient</a:t>
            </a:r>
          </a:p>
        </p:txBody>
      </p:sp>
    </p:spTree>
    <p:extLst>
      <p:ext uri="{BB962C8B-B14F-4D97-AF65-F5344CB8AC3E}">
        <p14:creationId xmlns:p14="http://schemas.microsoft.com/office/powerpoint/2010/main" val="294215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97B14-1C5B-6B73-973B-125EED271EF6}"/>
              </a:ext>
            </a:extLst>
          </p:cNvPr>
          <p:cNvSpPr txBox="1"/>
          <p:nvPr/>
        </p:nvSpPr>
        <p:spPr>
          <a:xfrm>
            <a:off x="3254476" y="157315"/>
            <a:ext cx="5181601" cy="461665"/>
          </a:xfrm>
          <a:prstGeom prst="rect">
            <a:avLst/>
          </a:prstGeom>
          <a:noFill/>
        </p:spPr>
        <p:txBody>
          <a:bodyPr wrap="square" rtlCol="0">
            <a:spAutoFit/>
          </a:bodyPr>
          <a:lstStyle/>
          <a:p>
            <a:r>
              <a:rPr lang="en-CA" sz="2400" dirty="0">
                <a:latin typeface="Aharoni" panose="02010803020104030203" pitchFamily="2" charset="-79"/>
                <a:cs typeface="Aharoni" panose="02010803020104030203" pitchFamily="2" charset="-79"/>
              </a:rPr>
              <a:t>Implementation in Google Cloud</a:t>
            </a:r>
          </a:p>
        </p:txBody>
      </p:sp>
      <p:sp>
        <p:nvSpPr>
          <p:cNvPr id="6" name="Rectangle 3">
            <a:extLst>
              <a:ext uri="{FF2B5EF4-FFF2-40B4-BE49-F238E27FC236}">
                <a16:creationId xmlns:a16="http://schemas.microsoft.com/office/drawing/2014/main" id="{F00348A8-3382-BB7E-B71A-CF33E8E42E77}"/>
              </a:ext>
            </a:extLst>
          </p:cNvPr>
          <p:cNvSpPr>
            <a:spLocks noChangeArrowheads="1"/>
          </p:cNvSpPr>
          <p:nvPr/>
        </p:nvSpPr>
        <p:spPr bwMode="auto">
          <a:xfrm>
            <a:off x="213104" y="706162"/>
            <a:ext cx="51816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Create a bucket to store data files.</a:t>
            </a:r>
            <a:b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b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Run SQL queries in Google Cloud MySQL Studio.</a:t>
            </a:r>
            <a:b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b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Create views for dashboards. </a:t>
            </a:r>
            <a:b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b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Create a MySQL instance in Google Cloud.</a:t>
            </a:r>
          </a:p>
        </p:txBody>
      </p:sp>
      <p:sp>
        <p:nvSpPr>
          <p:cNvPr id="7" name="Rectangle 4">
            <a:extLst>
              <a:ext uri="{FF2B5EF4-FFF2-40B4-BE49-F238E27FC236}">
                <a16:creationId xmlns:a16="http://schemas.microsoft.com/office/drawing/2014/main" id="{3870815F-F954-4DAA-E2B9-9831E4E217C1}"/>
              </a:ext>
            </a:extLst>
          </p:cNvPr>
          <p:cNvSpPr>
            <a:spLocks noChangeArrowheads="1"/>
          </p:cNvSpPr>
          <p:nvPr/>
        </p:nvSpPr>
        <p:spPr bwMode="auto">
          <a:xfrm>
            <a:off x="213104" y="3876261"/>
            <a:ext cx="461175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Import tables and views.</a:t>
            </a:r>
            <a:b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b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Connect Looker Studio to the MySQL instance.</a:t>
            </a:r>
            <a:b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b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rPr>
              <a:t>Use custom queries in Looker to extract data for visualization. </a:t>
            </a:r>
          </a:p>
        </p:txBody>
      </p:sp>
      <p:sp>
        <p:nvSpPr>
          <p:cNvPr id="9" name="TextBox 8">
            <a:extLst>
              <a:ext uri="{FF2B5EF4-FFF2-40B4-BE49-F238E27FC236}">
                <a16:creationId xmlns:a16="http://schemas.microsoft.com/office/drawing/2014/main" id="{447327F6-583D-9673-82B2-3A25BDF36644}"/>
              </a:ext>
            </a:extLst>
          </p:cNvPr>
          <p:cNvSpPr txBox="1"/>
          <p:nvPr/>
        </p:nvSpPr>
        <p:spPr>
          <a:xfrm>
            <a:off x="5307496" y="884582"/>
            <a:ext cx="6671400" cy="5940088"/>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         Summary of Advanced SQL Concepts Used:</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Joins: LEFT JOIN to combine data from multiple tables.</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Subqueries: Queries nested within other queries to perform complex calculations or aggregations.</a:t>
            </a:r>
          </a:p>
          <a:p>
            <a:r>
              <a:rPr lang="en-US" sz="2000" dirty="0">
                <a:latin typeface="Aharoni" panose="02010803020104030203" pitchFamily="2" charset="-79"/>
                <a:cs typeface="Aharoni" panose="02010803020104030203" pitchFamily="2" charset="-79"/>
              </a:rPr>
              <a:t>Aggregate Functions: SUM() for summing values within groups.</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Date and Time Functions: Functions like TIMEDIFF(), HOUR(), MINUTE() for manipulating and extracting time-related data.</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Column Aliasing: Aliasing columns and tables (AS) for readability and to resolve naming conflicts.</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Arithmetic Operations: Mathematical calculations (*, /) to derive new columns or values based on existing data.</a:t>
            </a:r>
            <a:endParaRPr lang="en-CA" sz="2000" dirty="0">
              <a:latin typeface="Aharoni" panose="02010803020104030203" pitchFamily="2" charset="-79"/>
              <a:cs typeface="Aharoni" panose="02010803020104030203" pitchFamily="2" charset="-79"/>
            </a:endParaRPr>
          </a:p>
        </p:txBody>
      </p:sp>
      <p:cxnSp>
        <p:nvCxnSpPr>
          <p:cNvPr id="11" name="Straight Connector 10">
            <a:extLst>
              <a:ext uri="{FF2B5EF4-FFF2-40B4-BE49-F238E27FC236}">
                <a16:creationId xmlns:a16="http://schemas.microsoft.com/office/drawing/2014/main" id="{E368576F-37B5-7327-D746-D5705930056F}"/>
              </a:ext>
            </a:extLst>
          </p:cNvPr>
          <p:cNvCxnSpPr/>
          <p:nvPr/>
        </p:nvCxnSpPr>
        <p:spPr>
          <a:xfrm>
            <a:off x="4919870" y="1023730"/>
            <a:ext cx="0" cy="5536096"/>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708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54C58-4DA4-C692-D8AD-16034D5C5EFA}"/>
              </a:ext>
            </a:extLst>
          </p:cNvPr>
          <p:cNvSpPr txBox="1"/>
          <p:nvPr/>
        </p:nvSpPr>
        <p:spPr>
          <a:xfrm>
            <a:off x="1888435" y="218660"/>
            <a:ext cx="8577470" cy="400110"/>
          </a:xfrm>
          <a:prstGeom prst="rect">
            <a:avLst/>
          </a:prstGeom>
          <a:noFill/>
        </p:spPr>
        <p:txBody>
          <a:bodyPr wrap="square" rtlCol="0">
            <a:spAutoFit/>
          </a:bodyPr>
          <a:lstStyle/>
          <a:p>
            <a:r>
              <a:rPr lang="en-CA" sz="2000" dirty="0">
                <a:latin typeface="Aharoni" panose="02010803020104030203" pitchFamily="2" charset="-79"/>
                <a:cs typeface="Aharoni" panose="02010803020104030203" pitchFamily="2" charset="-79"/>
              </a:rPr>
              <a:t>Dashboard Created based on these three Visualization Requirements</a:t>
            </a:r>
          </a:p>
        </p:txBody>
      </p:sp>
      <p:pic>
        <p:nvPicPr>
          <p:cNvPr id="4" name="Picture 3">
            <a:extLst>
              <a:ext uri="{FF2B5EF4-FFF2-40B4-BE49-F238E27FC236}">
                <a16:creationId xmlns:a16="http://schemas.microsoft.com/office/drawing/2014/main" id="{EBFBF47E-E6E5-18CB-74C0-4FE9BF62F12B}"/>
              </a:ext>
            </a:extLst>
          </p:cNvPr>
          <p:cNvPicPr>
            <a:picLocks noChangeAspect="1"/>
          </p:cNvPicPr>
          <p:nvPr/>
        </p:nvPicPr>
        <p:blipFill>
          <a:blip r:embed="rId2"/>
          <a:stretch>
            <a:fillRect/>
          </a:stretch>
        </p:blipFill>
        <p:spPr>
          <a:xfrm>
            <a:off x="0" y="832630"/>
            <a:ext cx="5639830" cy="5630061"/>
          </a:xfrm>
          <a:prstGeom prst="rect">
            <a:avLst/>
          </a:prstGeom>
        </p:spPr>
      </p:pic>
      <p:pic>
        <p:nvPicPr>
          <p:cNvPr id="6" name="Picture 5">
            <a:extLst>
              <a:ext uri="{FF2B5EF4-FFF2-40B4-BE49-F238E27FC236}">
                <a16:creationId xmlns:a16="http://schemas.microsoft.com/office/drawing/2014/main" id="{62C878E8-20A1-54C8-3563-153F94106622}"/>
              </a:ext>
            </a:extLst>
          </p:cNvPr>
          <p:cNvPicPr>
            <a:picLocks noChangeAspect="1"/>
          </p:cNvPicPr>
          <p:nvPr/>
        </p:nvPicPr>
        <p:blipFill>
          <a:blip r:embed="rId3"/>
          <a:stretch>
            <a:fillRect/>
          </a:stretch>
        </p:blipFill>
        <p:spPr>
          <a:xfrm>
            <a:off x="5744817" y="832631"/>
            <a:ext cx="6447184" cy="3073448"/>
          </a:xfrm>
          <a:prstGeom prst="rect">
            <a:avLst/>
          </a:prstGeom>
        </p:spPr>
      </p:pic>
      <p:pic>
        <p:nvPicPr>
          <p:cNvPr id="8" name="Picture 7">
            <a:extLst>
              <a:ext uri="{FF2B5EF4-FFF2-40B4-BE49-F238E27FC236}">
                <a16:creationId xmlns:a16="http://schemas.microsoft.com/office/drawing/2014/main" id="{DC26B38F-FCFD-D90B-9B39-3E7B1D778325}"/>
              </a:ext>
            </a:extLst>
          </p:cNvPr>
          <p:cNvPicPr>
            <a:picLocks noChangeAspect="1"/>
          </p:cNvPicPr>
          <p:nvPr/>
        </p:nvPicPr>
        <p:blipFill>
          <a:blip r:embed="rId4"/>
          <a:stretch>
            <a:fillRect/>
          </a:stretch>
        </p:blipFill>
        <p:spPr>
          <a:xfrm>
            <a:off x="5744817" y="3976922"/>
            <a:ext cx="6447183" cy="2485769"/>
          </a:xfrm>
          <a:prstGeom prst="rect">
            <a:avLst/>
          </a:prstGeom>
        </p:spPr>
      </p:pic>
    </p:spTree>
    <p:extLst>
      <p:ext uri="{BB962C8B-B14F-4D97-AF65-F5344CB8AC3E}">
        <p14:creationId xmlns:p14="http://schemas.microsoft.com/office/powerpoint/2010/main" val="254465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D5174-0C4D-EF91-5972-DD1B826B7287}"/>
              </a:ext>
            </a:extLst>
          </p:cNvPr>
          <p:cNvSpPr txBox="1"/>
          <p:nvPr/>
        </p:nvSpPr>
        <p:spPr>
          <a:xfrm>
            <a:off x="2812774" y="268357"/>
            <a:ext cx="7116417" cy="400110"/>
          </a:xfrm>
          <a:prstGeom prst="rect">
            <a:avLst/>
          </a:prstGeom>
          <a:noFill/>
        </p:spPr>
        <p:txBody>
          <a:bodyPr wrap="square" rtlCol="0">
            <a:spAutoFit/>
          </a:bodyPr>
          <a:lstStyle/>
          <a:p>
            <a:r>
              <a:rPr lang="en-CA" sz="2000" dirty="0">
                <a:latin typeface="Aharoni" panose="02010803020104030203" pitchFamily="2" charset="-79"/>
                <a:cs typeface="Aharoni" panose="02010803020104030203" pitchFamily="2" charset="-79"/>
              </a:rPr>
              <a:t>Looker Studio Tools and techniques used for visualization</a:t>
            </a:r>
          </a:p>
        </p:txBody>
      </p:sp>
      <p:sp>
        <p:nvSpPr>
          <p:cNvPr id="3" name="TextBox 2">
            <a:extLst>
              <a:ext uri="{FF2B5EF4-FFF2-40B4-BE49-F238E27FC236}">
                <a16:creationId xmlns:a16="http://schemas.microsoft.com/office/drawing/2014/main" id="{539F2846-ED72-42EB-8674-5B5CC534B6A4}"/>
              </a:ext>
            </a:extLst>
          </p:cNvPr>
          <p:cNvSpPr txBox="1"/>
          <p:nvPr/>
        </p:nvSpPr>
        <p:spPr>
          <a:xfrm>
            <a:off x="1" y="668467"/>
            <a:ext cx="7335078" cy="6186309"/>
          </a:xfrm>
          <a:prstGeom prst="rect">
            <a:avLst/>
          </a:prstGeom>
          <a:noFill/>
        </p:spPr>
        <p:txBody>
          <a:bodyPr wrap="square" rtlCol="0">
            <a:spAutoFit/>
          </a:bodyPr>
          <a:lstStyle/>
          <a:p>
            <a:pPr marL="171450" indent="-171450">
              <a:buFont typeface="Arial" panose="020B0604020202020204" pitchFamily="34" charset="0"/>
              <a:buChar char="•"/>
            </a:pPr>
            <a:r>
              <a:rPr lang="en-US" sz="1200" b="1" dirty="0"/>
              <a:t>Used for displaying total orders and total sales.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Created a new calculated field </a:t>
            </a:r>
            <a:r>
              <a:rPr lang="en-US" sz="1200" b="1" dirty="0" err="1"/>
              <a:t>itemprice</a:t>
            </a:r>
            <a:r>
              <a:rPr lang="en-US" sz="1200" b="1" dirty="0"/>
              <a:t> * quantity to calculate total sales.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Used to visualize sales by category, with total sales as the metric and item category as the dimension.</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Displayed top selling items using total sales as the metric and item name as the dimension.</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Combined orders by hour and sales by hour in a single chart, showing trends over time with two lines.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Used for orders by address, resolving issues with locations using a concatenated field that includes "United States" to differentiate.</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Used to visualize orders by delivery/pickup, with delivery as the dimension and order ID as the metric.</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Displayed total quantity by ingredient and total cost by ingredient, using ingredient name as the dimension and metrics for ingredient cost and ordered weight.</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Applied to highlight ingredients needing reorder based on remaining inventory. Used rules to color code based on percentage remaining.</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Created a calculated field </a:t>
            </a:r>
            <a:r>
              <a:rPr lang="en-US" sz="1200" b="1" dirty="0" err="1"/>
              <a:t>recipequantity</a:t>
            </a:r>
            <a:r>
              <a:rPr lang="en-US" sz="1200" b="1" dirty="0"/>
              <a:t> * </a:t>
            </a:r>
            <a:r>
              <a:rPr lang="en-US" sz="1200" b="1" dirty="0" err="1"/>
              <a:t>unitcost</a:t>
            </a:r>
            <a:r>
              <a:rPr lang="en-US" sz="1200" b="1" dirty="0"/>
              <a:t> for calculating the cost of pizza.</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Combined tables visually by blending two tables into one to enhance data presentation.</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Implemented data filters and date range controls to ensure data consistency and flexibility for viewers.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a:t>Created a single table for hours worked by staff members and cost per staff member, using dimensions like first name, last name, start time, end time, and metrics for hours in shift, hourly rate, and staff cost.</a:t>
            </a:r>
            <a:endParaRPr lang="en-CA" sz="1200" b="1" dirty="0"/>
          </a:p>
        </p:txBody>
      </p:sp>
      <p:cxnSp>
        <p:nvCxnSpPr>
          <p:cNvPr id="4" name="Straight Connector 3">
            <a:extLst>
              <a:ext uri="{FF2B5EF4-FFF2-40B4-BE49-F238E27FC236}">
                <a16:creationId xmlns:a16="http://schemas.microsoft.com/office/drawing/2014/main" id="{20975B98-2781-476B-293C-FAC62DE0C24A}"/>
              </a:ext>
            </a:extLst>
          </p:cNvPr>
          <p:cNvCxnSpPr>
            <a:cxnSpLocks/>
          </p:cNvCxnSpPr>
          <p:nvPr/>
        </p:nvCxnSpPr>
        <p:spPr>
          <a:xfrm>
            <a:off x="7464287" y="668467"/>
            <a:ext cx="0" cy="6000690"/>
          </a:xfrm>
          <a:prstGeom prst="line">
            <a:avLst/>
          </a:prstGeom>
          <a:ln w="34925"/>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77F589EC-F6C1-B954-AC94-60156734D87C}"/>
              </a:ext>
            </a:extLst>
          </p:cNvPr>
          <p:cNvSpPr txBox="1"/>
          <p:nvPr/>
        </p:nvSpPr>
        <p:spPr>
          <a:xfrm>
            <a:off x="7573617" y="806966"/>
            <a:ext cx="4532242" cy="5909310"/>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Calculated Fields: Used for deriving new metrics like total sales, cost of pizza, and percentage remaining.</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Conditional Formatting: Applied to highlight critical insights such as ingredients needing reorder.</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Blend Tables: Combined multiple tables to consolidate data views and facilitate comparison.</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Google Maps Integration: Addressed geographic visualization challenges using Google Maps integration in Looker.</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Data Filters and Date Range Controls: Provided interactivity and flexibility to viewers by allowing them to adjust date ranges.</a:t>
            </a:r>
            <a:endParaRPr lang="en-CA"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2466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148C546-D9B2-6FE5-0A26-8742490257C8}"/>
              </a:ext>
            </a:extLst>
          </p:cNvPr>
          <p:cNvGraphicFramePr>
            <a:graphicFrameLocks noChangeAspect="1"/>
          </p:cNvGraphicFramePr>
          <p:nvPr>
            <p:extLst>
              <p:ext uri="{D42A27DB-BD31-4B8C-83A1-F6EECF244321}">
                <p14:modId xmlns:p14="http://schemas.microsoft.com/office/powerpoint/2010/main" val="3152155926"/>
              </p:ext>
            </p:extLst>
          </p:nvPr>
        </p:nvGraphicFramePr>
        <p:xfrm>
          <a:off x="-1" y="0"/>
          <a:ext cx="12192001" cy="6858000"/>
        </p:xfrm>
        <a:graphic>
          <a:graphicData uri="http://schemas.openxmlformats.org/presentationml/2006/ole">
            <mc:AlternateContent xmlns:mc="http://schemas.openxmlformats.org/markup-compatibility/2006">
              <mc:Choice xmlns:v="urn:schemas-microsoft-com:vml" Requires="v">
                <p:oleObj name="Acrobat Document" r:id="rId2" imgW="6858000" imgH="5143500" progId="Acrobat.Document.DC">
                  <p:embed/>
                </p:oleObj>
              </mc:Choice>
              <mc:Fallback>
                <p:oleObj name="Acrobat Document" r:id="rId2" imgW="6858000" imgH="5143500" progId="Acrobat.Document.DC">
                  <p:embed/>
                  <p:pic>
                    <p:nvPicPr>
                      <p:cNvPr id="0" name=""/>
                      <p:cNvPicPr/>
                      <p:nvPr/>
                    </p:nvPicPr>
                    <p:blipFill>
                      <a:blip r:embed="rId3"/>
                      <a:stretch>
                        <a:fillRect/>
                      </a:stretch>
                    </p:blipFill>
                    <p:spPr>
                      <a:xfrm>
                        <a:off x="-1" y="0"/>
                        <a:ext cx="12192001" cy="6858000"/>
                      </a:xfrm>
                      <a:prstGeom prst="rect">
                        <a:avLst/>
                      </a:prstGeom>
                    </p:spPr>
                  </p:pic>
                </p:oleObj>
              </mc:Fallback>
            </mc:AlternateContent>
          </a:graphicData>
        </a:graphic>
      </p:graphicFrame>
    </p:spTree>
    <p:extLst>
      <p:ext uri="{BB962C8B-B14F-4D97-AF65-F5344CB8AC3E}">
        <p14:creationId xmlns:p14="http://schemas.microsoft.com/office/powerpoint/2010/main" val="352860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DEAE2F-4ABE-D165-EB62-27A14029D004}"/>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9449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BE199-4B2A-79DC-FA8B-6B358BB88A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6541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806</Words>
  <Application>Microsoft Office PowerPoint</Application>
  <PresentationFormat>Widescreen</PresentationFormat>
  <Paragraphs>83</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Aharoni</vt:lpstr>
      <vt:lpstr>Aptos</vt:lpstr>
      <vt:lpstr>Aptos Display</vt:lpstr>
      <vt:lpstr>Arial</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shahbaj khan</dc:creator>
  <cp:lastModifiedBy>shahbaj khan</cp:lastModifiedBy>
  <cp:revision>1</cp:revision>
  <dcterms:created xsi:type="dcterms:W3CDTF">2024-06-26T09:30:21Z</dcterms:created>
  <dcterms:modified xsi:type="dcterms:W3CDTF">2024-06-26T11:38:04Z</dcterms:modified>
</cp:coreProperties>
</file>