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8" r:id="rId3"/>
    <p:sldId id="265" r:id="rId4"/>
    <p:sldId id="267" r:id="rId5"/>
    <p:sldId id="270" r:id="rId6"/>
    <p:sldId id="271" r:id="rId7"/>
    <p:sldId id="274" r:id="rId8"/>
    <p:sldId id="275" r:id="rId9"/>
    <p:sldId id="276" r:id="rId10"/>
    <p:sldId id="256" r:id="rId11"/>
    <p:sldId id="27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FAE0-4963-2194-1C41-61AAE9F25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0A47C-E3EF-3E29-0B6A-345DCA687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6739B-56AC-1B2D-A96A-E23BD80F2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6A8F-6AFB-4FFA-A4C4-5299DAC69838}" type="datetimeFigureOut">
              <a:rPr lang="en-MY" smtClean="0"/>
              <a:t>12/1/2024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2A882-3B0C-0BEC-C214-C08D4B44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8637B-538D-BA54-C52C-75FBA566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382-3C5D-4B96-9DAE-FA376D5AB93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707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4730-C02D-24FF-5D01-E3E9E7E6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16273-BFE2-2317-B336-C91599DB7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07AF4-9147-08C3-9083-0CBC9FEA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6A8F-6AFB-4FFA-A4C4-5299DAC69838}" type="datetimeFigureOut">
              <a:rPr lang="en-MY" smtClean="0"/>
              <a:t>12/1/2024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29A2C-6559-EA44-2ABE-9B44D30F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14AA6-4839-AC46-E8CE-9263B47C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382-3C5D-4B96-9DAE-FA376D5AB93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923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8E1D20-489F-5363-B447-84173C6DB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54980-0949-23C0-76BE-926D3A376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EF06A-9D0E-26BF-CF3E-8465DF70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6A8F-6AFB-4FFA-A4C4-5299DAC69838}" type="datetimeFigureOut">
              <a:rPr lang="en-MY" smtClean="0"/>
              <a:t>12/1/2024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F5005-B5DB-4A7D-D15E-F84D3DEF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8E5C7-C480-1278-F096-BD516731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382-3C5D-4B96-9DAE-FA376D5AB93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9555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4354-C3E6-03F3-D627-FBC6955A0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46CDD-DE72-84EC-6F60-585EDF368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66691-A56C-EC7C-40CE-7ADD0558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6A8F-6AFB-4FFA-A4C4-5299DAC69838}" type="datetimeFigureOut">
              <a:rPr lang="en-MY" smtClean="0"/>
              <a:t>12/1/2024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81E69-A8E9-A1A2-283B-CAED737E4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44390-D36D-BCC6-3B2B-475E04C4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382-3C5D-4B96-9DAE-FA376D5AB93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4013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9062-6929-D41C-D756-294E368B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D6348-4FD0-0E0E-FD4F-05C4EF13D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59A1A-BA80-EAA8-7F8F-E55A7113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6A8F-6AFB-4FFA-A4C4-5299DAC69838}" type="datetimeFigureOut">
              <a:rPr lang="en-MY" smtClean="0"/>
              <a:t>12/1/2024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43333-9D69-73F5-E700-B664F01C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0D1A-44B6-F08A-ACE8-55E43D21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382-3C5D-4B96-9DAE-FA376D5AB93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539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C58E-8A1D-DEC0-14E3-54A2CE8D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49B78-9C6F-40A5-961F-4E75CE759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510E6-D1C6-FFA6-5B56-40FD4C839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CD3C7-94DB-A7EE-5738-3E18B365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6A8F-6AFB-4FFA-A4C4-5299DAC69838}" type="datetimeFigureOut">
              <a:rPr lang="en-MY" smtClean="0"/>
              <a:t>12/1/2024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8E3DB-A9EF-E797-267C-15639320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2D1A9-5DCC-BE0B-F212-3120EF8C0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382-3C5D-4B96-9DAE-FA376D5AB93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1920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C6AE9-6892-E91B-2BB1-89E01721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9D071-A81E-7C87-0B1C-32EEA8B44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59797-D011-F651-8425-F2C38614D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54A30-2B4C-1C1C-FEA0-E07C7122F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9302C-0608-9C43-0B39-0A9FC5972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B4017-87A1-993E-B20F-C8AF51AF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6A8F-6AFB-4FFA-A4C4-5299DAC69838}" type="datetimeFigureOut">
              <a:rPr lang="en-MY" smtClean="0"/>
              <a:t>12/1/2024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7483AC-A134-FFE3-5288-4CA10393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B063CC-3DB8-CA4A-FB26-EF1E8BA4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382-3C5D-4B96-9DAE-FA376D5AB93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3168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4242-C698-0B6C-CB22-5E56788E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2677E2-22BB-2E21-087D-324C3C19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6A8F-6AFB-4FFA-A4C4-5299DAC69838}" type="datetimeFigureOut">
              <a:rPr lang="en-MY" smtClean="0"/>
              <a:t>12/1/2024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9DC4F-3AFC-6CDF-A5A5-1467503A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6366D-DE82-6E31-07D9-A4281B31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382-3C5D-4B96-9DAE-FA376D5AB93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4416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2B8FB1-2B15-F50A-7CB0-748C90218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6A8F-6AFB-4FFA-A4C4-5299DAC69838}" type="datetimeFigureOut">
              <a:rPr lang="en-MY" smtClean="0"/>
              <a:t>12/1/2024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9558D-DD83-5263-8B50-89354BBA0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4B54C-CC1D-C021-D69D-B533CE61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382-3C5D-4B96-9DAE-FA376D5AB93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9899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51EA-63F6-69C9-9175-AFB7B86C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BAB8E-DDD6-C62D-A9A4-DDEF9C5E8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D572F-0700-8025-0CF1-324D60A5C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F1B6D-9DFD-320A-4E8B-F6BF962D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6A8F-6AFB-4FFA-A4C4-5299DAC69838}" type="datetimeFigureOut">
              <a:rPr lang="en-MY" smtClean="0"/>
              <a:t>12/1/2024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47D54-5362-8391-D608-AAB52412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AFB31-3D46-5205-D0F2-50D73FA4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382-3C5D-4B96-9DAE-FA376D5AB93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0325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6BAA-1FAA-C349-03DA-B576ADCF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B07F69-F6C4-041B-2E30-21A30A5F8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D9122-B421-5F53-C343-E7CAA5DB2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8E741-F156-09BB-C8D2-2E120E88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6A8F-6AFB-4FFA-A4C4-5299DAC69838}" type="datetimeFigureOut">
              <a:rPr lang="en-MY" smtClean="0"/>
              <a:t>12/1/2024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826FE-C214-1B58-2010-AAC833AE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E37BD-956A-38A5-346E-11CE590C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382-3C5D-4B96-9DAE-FA376D5AB93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786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CEFE7A-5F56-3381-9C2D-BE3EFAFCF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A1DB1-0BC4-BEBA-2B14-CDED49A0F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8A0E0-4B0C-5D9A-F450-7C37D1C07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16A8F-6AFB-4FFA-A4C4-5299DAC69838}" type="datetimeFigureOut">
              <a:rPr lang="en-MY" smtClean="0"/>
              <a:t>12/1/2024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4279A-E2C8-004B-8CFC-9DED47CAF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52770-055D-E513-8DAC-4998CB8BB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3F382-3C5D-4B96-9DAE-FA376D5AB93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943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0A5008-0F5B-0F6D-AB73-D381CE6C9BB8}"/>
              </a:ext>
            </a:extLst>
          </p:cNvPr>
          <p:cNvSpPr txBox="1"/>
          <p:nvPr/>
        </p:nvSpPr>
        <p:spPr>
          <a:xfrm>
            <a:off x="4673641" y="1463365"/>
            <a:ext cx="2573634" cy="94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69" dirty="0">
                <a:solidFill>
                  <a:srgbClr val="FF0000"/>
                </a:solidFill>
              </a:rPr>
              <a:t>PERKS Admin </a:t>
            </a:r>
          </a:p>
          <a:p>
            <a:pPr algn="ctr"/>
            <a:r>
              <a:rPr lang="en-US" sz="2769" dirty="0">
                <a:solidFill>
                  <a:srgbClr val="FF0000"/>
                </a:solidFill>
              </a:rPr>
              <a:t>Dashboard</a:t>
            </a:r>
            <a:endParaRPr lang="en-MY" sz="2769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76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87B821-2480-1943-5E27-44F37029AF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5" t="27593" r="32293" b="21482"/>
          <a:stretch/>
        </p:blipFill>
        <p:spPr>
          <a:xfrm>
            <a:off x="3722077" y="123092"/>
            <a:ext cx="4760218" cy="20486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05E8FE-E789-31B8-AEAF-E409EFA46D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334" r="65625" b="6481"/>
          <a:stretch/>
        </p:blipFill>
        <p:spPr>
          <a:xfrm>
            <a:off x="3722076" y="2406538"/>
            <a:ext cx="2357438" cy="25146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675893-4261-42B6-3FD7-CBDB68741F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334" r="65625" b="6481"/>
          <a:stretch/>
        </p:blipFill>
        <p:spPr>
          <a:xfrm>
            <a:off x="5953564" y="2406537"/>
            <a:ext cx="2357438" cy="25146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C0E732-56AE-AE7A-1D0F-1A264D6506F2}"/>
              </a:ext>
            </a:extLst>
          </p:cNvPr>
          <p:cNvSpPr txBox="1"/>
          <p:nvPr/>
        </p:nvSpPr>
        <p:spPr>
          <a:xfrm>
            <a:off x="4154658" y="2619833"/>
            <a:ext cx="1624818" cy="241476"/>
          </a:xfrm>
          <a:prstGeom prst="rect">
            <a:avLst/>
          </a:prstGeom>
          <a:solidFill>
            <a:srgbClr val="F8F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69" b="1" dirty="0"/>
              <a:t>Name of Insurer No. 1</a:t>
            </a:r>
            <a:endParaRPr lang="en-MY" sz="969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B081E2-31CA-2FEF-CBCF-56BC6BD23FC8}"/>
              </a:ext>
            </a:extLst>
          </p:cNvPr>
          <p:cNvSpPr txBox="1"/>
          <p:nvPr/>
        </p:nvSpPr>
        <p:spPr>
          <a:xfrm>
            <a:off x="6382849" y="2613322"/>
            <a:ext cx="1624818" cy="241476"/>
          </a:xfrm>
          <a:prstGeom prst="rect">
            <a:avLst/>
          </a:prstGeom>
          <a:solidFill>
            <a:srgbClr val="F8F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69" b="1" dirty="0"/>
              <a:t>Name of Insurer No. 2</a:t>
            </a:r>
            <a:endParaRPr lang="en-MY" sz="969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476F45-D0BA-1D53-1893-24525CD69BDF}"/>
              </a:ext>
            </a:extLst>
          </p:cNvPr>
          <p:cNvSpPr/>
          <p:nvPr/>
        </p:nvSpPr>
        <p:spPr>
          <a:xfrm>
            <a:off x="6159007" y="1726490"/>
            <a:ext cx="424677" cy="117084"/>
          </a:xfrm>
          <a:prstGeom prst="roundRect">
            <a:avLst/>
          </a:prstGeom>
          <a:solidFill>
            <a:srgbClr val="F5F8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46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DD12CFF-48EC-0191-FCC2-B579178D2AFE}"/>
              </a:ext>
            </a:extLst>
          </p:cNvPr>
          <p:cNvSpPr/>
          <p:nvPr/>
        </p:nvSpPr>
        <p:spPr>
          <a:xfrm>
            <a:off x="6170510" y="1933274"/>
            <a:ext cx="424677" cy="117084"/>
          </a:xfrm>
          <a:prstGeom prst="roundRect">
            <a:avLst/>
          </a:prstGeom>
          <a:solidFill>
            <a:srgbClr val="F5F8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46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E1E14D-89E6-183A-BCD2-7ACAA35552F0}"/>
              </a:ext>
            </a:extLst>
          </p:cNvPr>
          <p:cNvSpPr txBox="1"/>
          <p:nvPr/>
        </p:nvSpPr>
        <p:spPr>
          <a:xfrm>
            <a:off x="6200278" y="1733166"/>
            <a:ext cx="456428" cy="1669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5" dirty="0"/>
              <a:t>6  months</a:t>
            </a:r>
            <a:endParaRPr lang="en-MY" sz="485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FA8F15-91F2-392C-679D-0641D972A0C8}"/>
              </a:ext>
            </a:extLst>
          </p:cNvPr>
          <p:cNvSpPr txBox="1"/>
          <p:nvPr/>
        </p:nvSpPr>
        <p:spPr>
          <a:xfrm>
            <a:off x="6200277" y="1899758"/>
            <a:ext cx="456428" cy="241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5" dirty="0"/>
              <a:t>12  months</a:t>
            </a:r>
            <a:endParaRPr lang="en-MY" sz="485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DCA989-D7AF-FF45-F509-7DD6D4F68439}"/>
              </a:ext>
            </a:extLst>
          </p:cNvPr>
          <p:cNvSpPr/>
          <p:nvPr/>
        </p:nvSpPr>
        <p:spPr>
          <a:xfrm>
            <a:off x="6170510" y="1774324"/>
            <a:ext cx="67875" cy="44650"/>
          </a:xfrm>
          <a:prstGeom prst="rect">
            <a:avLst/>
          </a:prstGeom>
          <a:noFill/>
          <a:ln>
            <a:solidFill>
              <a:srgbClr val="363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46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B15D36-89F0-08EB-9962-EF74ED58FD1F}"/>
              </a:ext>
            </a:extLst>
          </p:cNvPr>
          <p:cNvSpPr/>
          <p:nvPr/>
        </p:nvSpPr>
        <p:spPr>
          <a:xfrm>
            <a:off x="6170639" y="1944230"/>
            <a:ext cx="67875" cy="44650"/>
          </a:xfrm>
          <a:prstGeom prst="rect">
            <a:avLst/>
          </a:prstGeom>
          <a:noFill/>
          <a:ln>
            <a:solidFill>
              <a:srgbClr val="363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46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F24CCB4-49FD-1805-4AEE-4F373BB8505E}"/>
              </a:ext>
            </a:extLst>
          </p:cNvPr>
          <p:cNvSpPr/>
          <p:nvPr/>
        </p:nvSpPr>
        <p:spPr>
          <a:xfrm>
            <a:off x="7323892" y="1760632"/>
            <a:ext cx="222261" cy="82941"/>
          </a:xfrm>
          <a:prstGeom prst="roundRect">
            <a:avLst/>
          </a:prstGeom>
          <a:solidFill>
            <a:srgbClr val="F5F8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46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DD4A697-354B-EC47-1FDF-6558D5E70448}"/>
              </a:ext>
            </a:extLst>
          </p:cNvPr>
          <p:cNvSpPr/>
          <p:nvPr/>
        </p:nvSpPr>
        <p:spPr>
          <a:xfrm>
            <a:off x="7300409" y="1955317"/>
            <a:ext cx="222261" cy="82941"/>
          </a:xfrm>
          <a:prstGeom prst="roundRect">
            <a:avLst/>
          </a:prstGeom>
          <a:solidFill>
            <a:srgbClr val="F5F8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46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38A2C1E-BBA9-0BB8-146F-B2B83287396D}"/>
              </a:ext>
            </a:extLst>
          </p:cNvPr>
          <p:cNvSpPr/>
          <p:nvPr/>
        </p:nvSpPr>
        <p:spPr>
          <a:xfrm>
            <a:off x="6096000" y="1689566"/>
            <a:ext cx="504170" cy="3641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46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A12651-69D1-3D0C-7C56-DD9C2FBCDFA9}"/>
              </a:ext>
            </a:extLst>
          </p:cNvPr>
          <p:cNvCxnSpPr>
            <a:cxnSpLocks/>
          </p:cNvCxnSpPr>
          <p:nvPr/>
        </p:nvCxnSpPr>
        <p:spPr>
          <a:xfrm>
            <a:off x="6296343" y="2050358"/>
            <a:ext cx="0" cy="121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FE9C75-0D9C-45E1-9436-93E53B388F55}"/>
              </a:ext>
            </a:extLst>
          </p:cNvPr>
          <p:cNvSpPr txBox="1"/>
          <p:nvPr/>
        </p:nvSpPr>
        <p:spPr>
          <a:xfrm>
            <a:off x="5639137" y="2170698"/>
            <a:ext cx="2765805" cy="51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92" dirty="0">
                <a:solidFill>
                  <a:srgbClr val="FF0000"/>
                </a:solidFill>
              </a:rPr>
              <a:t>To change to this i.e. add box for customer to choose. Customer will click on either 6 months or 12 months, depending on their choice. If customer chooses 6 months (for example), the amount will appear on the summary below.</a:t>
            </a:r>
            <a:endParaRPr lang="en-MY" sz="692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177C37-87CB-1871-7940-720B07E18999}"/>
              </a:ext>
            </a:extLst>
          </p:cNvPr>
          <p:cNvSpPr txBox="1"/>
          <p:nvPr/>
        </p:nvSpPr>
        <p:spPr>
          <a:xfrm>
            <a:off x="7386843" y="1751219"/>
            <a:ext cx="418592" cy="241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5" dirty="0"/>
              <a:t>RM 15.00</a:t>
            </a:r>
            <a:endParaRPr lang="en-MY" sz="485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11FFD2-97A4-6FB9-8939-03DFDEE9F0D3}"/>
              </a:ext>
            </a:extLst>
          </p:cNvPr>
          <p:cNvSpPr txBox="1"/>
          <p:nvPr/>
        </p:nvSpPr>
        <p:spPr>
          <a:xfrm>
            <a:off x="7392188" y="1906764"/>
            <a:ext cx="424677" cy="241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5" dirty="0"/>
              <a:t>RM 30.00</a:t>
            </a:r>
            <a:endParaRPr lang="en-MY" sz="485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FC8F6CB-EABF-A151-DA5A-6C2DCFC9CD5F}"/>
              </a:ext>
            </a:extLst>
          </p:cNvPr>
          <p:cNvSpPr/>
          <p:nvPr/>
        </p:nvSpPr>
        <p:spPr>
          <a:xfrm>
            <a:off x="3872031" y="3461776"/>
            <a:ext cx="2065047" cy="254818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46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FE14C28F-D975-03A0-CC02-D3D92319883E}"/>
              </a:ext>
            </a:extLst>
          </p:cNvPr>
          <p:cNvSpPr/>
          <p:nvPr/>
        </p:nvSpPr>
        <p:spPr>
          <a:xfrm>
            <a:off x="3847487" y="3760056"/>
            <a:ext cx="2051527" cy="993295"/>
          </a:xfrm>
          <a:prstGeom prst="roundRect">
            <a:avLst>
              <a:gd name="adj" fmla="val 10935"/>
            </a:avLst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46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36674C-AD6E-0361-0FBE-8B458CD3554E}"/>
              </a:ext>
            </a:extLst>
          </p:cNvPr>
          <p:cNvSpPr txBox="1"/>
          <p:nvPr/>
        </p:nvSpPr>
        <p:spPr>
          <a:xfrm>
            <a:off x="3822852" y="3405896"/>
            <a:ext cx="2065047" cy="94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5" b="1" dirty="0"/>
              <a:t>- 3 </a:t>
            </a:r>
            <a:r>
              <a:rPr lang="en-MY" sz="485" b="1" dirty="0"/>
              <a:t>named drivers                                                                                               </a:t>
            </a:r>
            <a:r>
              <a:rPr lang="en-MY" sz="485" dirty="0"/>
              <a:t>FREE</a:t>
            </a:r>
          </a:p>
          <a:p>
            <a:endParaRPr lang="en-MY" sz="485" b="1" dirty="0"/>
          </a:p>
          <a:p>
            <a:endParaRPr lang="en-MY" sz="485" b="1" dirty="0"/>
          </a:p>
          <a:p>
            <a:endParaRPr lang="en-MY" sz="485" b="1" dirty="0"/>
          </a:p>
          <a:p>
            <a:endParaRPr lang="en-MY" sz="485" b="1" dirty="0"/>
          </a:p>
          <a:p>
            <a:endParaRPr lang="en-MY" sz="485" b="1" dirty="0"/>
          </a:p>
          <a:p>
            <a:endParaRPr lang="en-MY" sz="485" b="1" dirty="0"/>
          </a:p>
          <a:p>
            <a:endParaRPr lang="en-MY" sz="208" b="1" dirty="0"/>
          </a:p>
          <a:p>
            <a:r>
              <a:rPr lang="en-MY" sz="485" b="1" dirty="0"/>
              <a:t>- All drivers 					          </a:t>
            </a:r>
            <a:r>
              <a:rPr lang="en-MY" sz="485" dirty="0"/>
              <a:t>RM 0.00</a:t>
            </a:r>
            <a:endParaRPr lang="en-US" sz="485" dirty="0"/>
          </a:p>
        </p:txBody>
      </p: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D75FD147-D8DD-0CFE-1C5E-669056BE19C2}"/>
              </a:ext>
            </a:extLst>
          </p:cNvPr>
          <p:cNvGraphicFramePr>
            <a:graphicFrameLocks noGrp="1"/>
          </p:cNvGraphicFramePr>
          <p:nvPr/>
        </p:nvGraphicFramePr>
        <p:xfrm>
          <a:off x="3883677" y="3531530"/>
          <a:ext cx="1739383" cy="3798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579">
                  <a:extLst>
                    <a:ext uri="{9D8B030D-6E8A-4147-A177-3AD203B41FA5}">
                      <a16:colId xmlns:a16="http://schemas.microsoft.com/office/drawing/2014/main" val="774337298"/>
                    </a:ext>
                  </a:extLst>
                </a:gridCol>
                <a:gridCol w="716410">
                  <a:extLst>
                    <a:ext uri="{9D8B030D-6E8A-4147-A177-3AD203B41FA5}">
                      <a16:colId xmlns:a16="http://schemas.microsoft.com/office/drawing/2014/main" val="3667771034"/>
                    </a:ext>
                  </a:extLst>
                </a:gridCol>
                <a:gridCol w="585394">
                  <a:extLst>
                    <a:ext uri="{9D8B030D-6E8A-4147-A177-3AD203B41FA5}">
                      <a16:colId xmlns:a16="http://schemas.microsoft.com/office/drawing/2014/main" val="1079389551"/>
                    </a:ext>
                  </a:extLst>
                </a:gridCol>
              </a:tblGrid>
              <a:tr h="126609">
                <a:tc>
                  <a:txBody>
                    <a:bodyPr/>
                    <a:lstStyle/>
                    <a:p>
                      <a:r>
                        <a:rPr lang="en-US" sz="400" dirty="0"/>
                        <a:t>Driver no. 1</a:t>
                      </a:r>
                      <a:endParaRPr lang="en-MY" sz="400" dirty="0"/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Full Name</a:t>
                      </a:r>
                      <a:endParaRPr lang="en-MY" sz="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NRIC/Passport No. </a:t>
                      </a:r>
                      <a:endParaRPr lang="en-MY" sz="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964871"/>
                  </a:ext>
                </a:extLst>
              </a:tr>
              <a:tr h="126609">
                <a:tc>
                  <a:txBody>
                    <a:bodyPr/>
                    <a:lstStyle/>
                    <a:p>
                      <a:r>
                        <a:rPr lang="en-MY" sz="400" dirty="0"/>
                        <a:t>Driver no. 2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Full Name</a:t>
                      </a:r>
                      <a:endParaRPr lang="en-MY" sz="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MY" sz="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NRIC/Passport No. 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586762"/>
                  </a:ext>
                </a:extLst>
              </a:tr>
              <a:tr h="12660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/>
                        <a:t>Driver no. 3</a:t>
                      </a:r>
                      <a:endParaRPr lang="en-MY" sz="400" dirty="0"/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Full Name</a:t>
                      </a:r>
                      <a:endParaRPr lang="en-MY" sz="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MY" sz="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NRIC/Passport No. 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14148"/>
                  </a:ext>
                </a:extLst>
              </a:tr>
            </a:tbl>
          </a:graphicData>
        </a:graphic>
      </p:graphicFrame>
      <p:pic>
        <p:nvPicPr>
          <p:cNvPr id="79" name="Picture 78">
            <a:extLst>
              <a:ext uri="{FF2B5EF4-FFF2-40B4-BE49-F238E27FC236}">
                <a16:creationId xmlns:a16="http://schemas.microsoft.com/office/drawing/2014/main" id="{FCC771A4-ACC5-3722-8B59-B0DF9D51DC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085" r="65625" b="6481"/>
          <a:stretch/>
        </p:blipFill>
        <p:spPr>
          <a:xfrm>
            <a:off x="3722076" y="4106351"/>
            <a:ext cx="2357438" cy="1135466"/>
          </a:xfrm>
          <a:prstGeom prst="rect">
            <a:avLst/>
          </a:prstGeom>
        </p:spPr>
      </p:pic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D3EB935-ADB2-316F-BA6B-194AF7596EDA}"/>
              </a:ext>
            </a:extLst>
          </p:cNvPr>
          <p:cNvSpPr/>
          <p:nvPr/>
        </p:nvSpPr>
        <p:spPr>
          <a:xfrm>
            <a:off x="4212663" y="4005089"/>
            <a:ext cx="41449" cy="36241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46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834043FE-13A3-0D71-0C48-A7DCB25AB990}"/>
              </a:ext>
            </a:extLst>
          </p:cNvPr>
          <p:cNvSpPr/>
          <p:nvPr/>
        </p:nvSpPr>
        <p:spPr>
          <a:xfrm>
            <a:off x="6084775" y="3429639"/>
            <a:ext cx="2051527" cy="993295"/>
          </a:xfrm>
          <a:prstGeom prst="roundRect">
            <a:avLst>
              <a:gd name="adj" fmla="val 10935"/>
            </a:avLst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46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217FD886-4C10-0380-DB54-768DFC37434C}"/>
              </a:ext>
            </a:extLst>
          </p:cNvPr>
          <p:cNvSpPr/>
          <p:nvPr/>
        </p:nvSpPr>
        <p:spPr>
          <a:xfrm>
            <a:off x="6111166" y="3478459"/>
            <a:ext cx="2065047" cy="254818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46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EF72EFA-698E-0F00-F662-5D57F4B6AB3B}"/>
              </a:ext>
            </a:extLst>
          </p:cNvPr>
          <p:cNvSpPr txBox="1"/>
          <p:nvPr/>
        </p:nvSpPr>
        <p:spPr>
          <a:xfrm>
            <a:off x="6064076" y="3400129"/>
            <a:ext cx="2065047" cy="94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5" b="1" dirty="0"/>
              <a:t>- 3 </a:t>
            </a:r>
            <a:r>
              <a:rPr lang="en-MY" sz="485" b="1" dirty="0"/>
              <a:t>named drivers                                                                                               </a:t>
            </a:r>
            <a:r>
              <a:rPr lang="en-MY" sz="485" dirty="0"/>
              <a:t>FREE</a:t>
            </a:r>
          </a:p>
          <a:p>
            <a:endParaRPr lang="en-MY" sz="485" b="1" dirty="0"/>
          </a:p>
          <a:p>
            <a:endParaRPr lang="en-MY" sz="485" b="1" dirty="0"/>
          </a:p>
          <a:p>
            <a:endParaRPr lang="en-MY" sz="485" b="1" dirty="0"/>
          </a:p>
          <a:p>
            <a:endParaRPr lang="en-MY" sz="485" b="1" dirty="0"/>
          </a:p>
          <a:p>
            <a:endParaRPr lang="en-MY" sz="485" b="1" dirty="0"/>
          </a:p>
          <a:p>
            <a:endParaRPr lang="en-MY" sz="485" b="1" dirty="0"/>
          </a:p>
          <a:p>
            <a:endParaRPr lang="en-MY" sz="208" b="1" dirty="0"/>
          </a:p>
          <a:p>
            <a:r>
              <a:rPr lang="en-MY" sz="485" b="1" dirty="0"/>
              <a:t>- All drivers 					          </a:t>
            </a:r>
            <a:r>
              <a:rPr lang="en-MY" sz="485" dirty="0"/>
              <a:t>RM 0.00</a:t>
            </a:r>
            <a:endParaRPr lang="en-US" sz="485" dirty="0"/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CC5E69D9-6339-4375-207D-8F6A63897796}"/>
              </a:ext>
            </a:extLst>
          </p:cNvPr>
          <p:cNvGraphicFramePr>
            <a:graphicFrameLocks noGrp="1"/>
          </p:cNvGraphicFramePr>
          <p:nvPr/>
        </p:nvGraphicFramePr>
        <p:xfrm>
          <a:off x="6134065" y="3533956"/>
          <a:ext cx="1739383" cy="3798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579">
                  <a:extLst>
                    <a:ext uri="{9D8B030D-6E8A-4147-A177-3AD203B41FA5}">
                      <a16:colId xmlns:a16="http://schemas.microsoft.com/office/drawing/2014/main" val="774337298"/>
                    </a:ext>
                  </a:extLst>
                </a:gridCol>
                <a:gridCol w="716410">
                  <a:extLst>
                    <a:ext uri="{9D8B030D-6E8A-4147-A177-3AD203B41FA5}">
                      <a16:colId xmlns:a16="http://schemas.microsoft.com/office/drawing/2014/main" val="3667771034"/>
                    </a:ext>
                  </a:extLst>
                </a:gridCol>
                <a:gridCol w="585394">
                  <a:extLst>
                    <a:ext uri="{9D8B030D-6E8A-4147-A177-3AD203B41FA5}">
                      <a16:colId xmlns:a16="http://schemas.microsoft.com/office/drawing/2014/main" val="1079389551"/>
                    </a:ext>
                  </a:extLst>
                </a:gridCol>
              </a:tblGrid>
              <a:tr h="126609">
                <a:tc>
                  <a:txBody>
                    <a:bodyPr/>
                    <a:lstStyle/>
                    <a:p>
                      <a:r>
                        <a:rPr lang="en-US" sz="400" dirty="0"/>
                        <a:t>Driver no. 1</a:t>
                      </a:r>
                      <a:endParaRPr lang="en-MY" sz="400" dirty="0"/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Full Name</a:t>
                      </a:r>
                      <a:endParaRPr lang="en-MY" sz="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NRIC/Passport No. </a:t>
                      </a:r>
                      <a:endParaRPr lang="en-MY" sz="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964871"/>
                  </a:ext>
                </a:extLst>
              </a:tr>
              <a:tr h="126609">
                <a:tc>
                  <a:txBody>
                    <a:bodyPr/>
                    <a:lstStyle/>
                    <a:p>
                      <a:r>
                        <a:rPr lang="en-MY" sz="400" dirty="0"/>
                        <a:t>Driver no. 2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Full Name</a:t>
                      </a:r>
                      <a:endParaRPr lang="en-MY" sz="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MY" sz="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NRIC/Passport No. 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586762"/>
                  </a:ext>
                </a:extLst>
              </a:tr>
              <a:tr h="12660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/>
                        <a:t>Driver no. 3</a:t>
                      </a:r>
                      <a:endParaRPr lang="en-MY" sz="400" dirty="0"/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Full Name</a:t>
                      </a:r>
                      <a:endParaRPr lang="en-MY" sz="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MY" sz="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NRIC/Passport No. 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14148"/>
                  </a:ext>
                </a:extLst>
              </a:tr>
            </a:tbl>
          </a:graphicData>
        </a:graphic>
      </p:graphicFrame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7C481FDE-67F2-753F-6C83-4E4E2C52E5AF}"/>
              </a:ext>
            </a:extLst>
          </p:cNvPr>
          <p:cNvSpPr/>
          <p:nvPr/>
        </p:nvSpPr>
        <p:spPr>
          <a:xfrm>
            <a:off x="6463108" y="4002635"/>
            <a:ext cx="41449" cy="36241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46" dirty="0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2288CB6E-A8CB-76BE-51D2-CDA2FF0E41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085" r="65625" b="6481"/>
          <a:stretch/>
        </p:blipFill>
        <p:spPr>
          <a:xfrm>
            <a:off x="5959298" y="4099472"/>
            <a:ext cx="2357438" cy="1135466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8DC8CE99-8048-5E36-0AE6-32A2C3703BB0}"/>
              </a:ext>
            </a:extLst>
          </p:cNvPr>
          <p:cNvGrpSpPr/>
          <p:nvPr/>
        </p:nvGrpSpPr>
        <p:grpSpPr>
          <a:xfrm>
            <a:off x="3722078" y="4638910"/>
            <a:ext cx="4682863" cy="1697991"/>
            <a:chOff x="20116" y="7415269"/>
            <a:chExt cx="6764136" cy="245265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321C140-4EF3-A382-823C-6097CB384C89}"/>
                </a:ext>
              </a:extLst>
            </p:cNvPr>
            <p:cNvSpPr/>
            <p:nvPr/>
          </p:nvSpPr>
          <p:spPr>
            <a:xfrm>
              <a:off x="212903" y="7500052"/>
              <a:ext cx="586347" cy="18937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46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6F3639C-BB2B-FFA6-71CE-4270029D4537}"/>
                </a:ext>
              </a:extLst>
            </p:cNvPr>
            <p:cNvSpPr txBox="1"/>
            <p:nvPr/>
          </p:nvSpPr>
          <p:spPr>
            <a:xfrm>
              <a:off x="1104371" y="7481097"/>
              <a:ext cx="1821349" cy="379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554" dirty="0">
                  <a:solidFill>
                    <a:srgbClr val="FF0000"/>
                  </a:solidFill>
                </a:rPr>
                <a:t>To change to </a:t>
              </a:r>
              <a:r>
                <a:rPr lang="en-US" sz="554" dirty="0"/>
                <a:t>Total Insurance Premium</a:t>
              </a:r>
              <a:r>
                <a:rPr lang="en-US" sz="554" dirty="0">
                  <a:solidFill>
                    <a:srgbClr val="FF0000"/>
                  </a:solidFill>
                </a:rPr>
                <a:t>.</a:t>
              </a:r>
              <a:endParaRPr lang="en-MY" sz="554" dirty="0"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A64D024-2598-6F91-A746-42D71305DB2F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799250" y="7594738"/>
              <a:ext cx="37910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0B2910C-54FD-AEAC-DFE9-28E6F8C8430D}"/>
                </a:ext>
              </a:extLst>
            </p:cNvPr>
            <p:cNvSpPr/>
            <p:nvPr/>
          </p:nvSpPr>
          <p:spPr>
            <a:xfrm>
              <a:off x="3449116" y="7511775"/>
              <a:ext cx="586347" cy="1571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46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B288605-3FA5-E33C-36D5-B8A848AAE672}"/>
                </a:ext>
              </a:extLst>
            </p:cNvPr>
            <p:cNvSpPr txBox="1"/>
            <p:nvPr/>
          </p:nvSpPr>
          <p:spPr>
            <a:xfrm>
              <a:off x="4222371" y="7484809"/>
              <a:ext cx="1821349" cy="379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554" dirty="0">
                  <a:solidFill>
                    <a:srgbClr val="FF0000"/>
                  </a:solidFill>
                </a:rPr>
                <a:t>To change to </a:t>
              </a:r>
              <a:r>
                <a:rPr lang="en-US" sz="554" dirty="0"/>
                <a:t>Total Insurance Premium</a:t>
              </a:r>
              <a:r>
                <a:rPr lang="en-US" sz="554" dirty="0">
                  <a:solidFill>
                    <a:srgbClr val="FF0000"/>
                  </a:solidFill>
                </a:rPr>
                <a:t>.</a:t>
              </a:r>
              <a:endParaRPr lang="en-MY" sz="554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E6101D3-EB7B-7091-9361-6CC119CB6FCF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4035463" y="7590325"/>
              <a:ext cx="251460" cy="441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88365C1-788B-E5C7-C281-5EE21E6E8848}"/>
                </a:ext>
              </a:extLst>
            </p:cNvPr>
            <p:cNvSpPr/>
            <p:nvPr/>
          </p:nvSpPr>
          <p:spPr>
            <a:xfrm>
              <a:off x="2097806" y="7701147"/>
              <a:ext cx="1121756" cy="394076"/>
            </a:xfrm>
            <a:prstGeom prst="roundRect">
              <a:avLst/>
            </a:prstGeom>
            <a:solidFill>
              <a:srgbClr val="F8FA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46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A441EBD-AC22-06DC-202B-3D53CF5F5805}"/>
                </a:ext>
              </a:extLst>
            </p:cNvPr>
            <p:cNvSpPr/>
            <p:nvPr/>
          </p:nvSpPr>
          <p:spPr>
            <a:xfrm>
              <a:off x="5297253" y="7676872"/>
              <a:ext cx="1121756" cy="394076"/>
            </a:xfrm>
            <a:prstGeom prst="roundRect">
              <a:avLst/>
            </a:prstGeom>
            <a:solidFill>
              <a:srgbClr val="F8FA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46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82485-F65D-49B0-7505-B21F2D231B26}"/>
                </a:ext>
              </a:extLst>
            </p:cNvPr>
            <p:cNvSpPr txBox="1"/>
            <p:nvPr/>
          </p:nvSpPr>
          <p:spPr>
            <a:xfrm>
              <a:off x="179440" y="7701148"/>
              <a:ext cx="586348" cy="348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5" b="1" dirty="0"/>
                <a:t>Road Tax</a:t>
              </a:r>
              <a:endParaRPr lang="en-MY" sz="485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34E4750-6111-7F0E-45A2-98A456EB7B60}"/>
                </a:ext>
              </a:extLst>
            </p:cNvPr>
            <p:cNvSpPr txBox="1"/>
            <p:nvPr/>
          </p:nvSpPr>
          <p:spPr>
            <a:xfrm>
              <a:off x="2762348" y="7668874"/>
              <a:ext cx="586348" cy="225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15" dirty="0"/>
                <a:t>RM 15.00</a:t>
              </a:r>
              <a:endParaRPr lang="en-MY" sz="415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8DB9A3F-6668-E73E-EB0A-D4560EEA194F}"/>
                </a:ext>
              </a:extLst>
            </p:cNvPr>
            <p:cNvSpPr txBox="1"/>
            <p:nvPr/>
          </p:nvSpPr>
          <p:spPr>
            <a:xfrm>
              <a:off x="173814" y="7883636"/>
              <a:ext cx="942283" cy="271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23" b="1" dirty="0"/>
                <a:t>Total Payable</a:t>
              </a:r>
              <a:endParaRPr lang="en-MY" sz="623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28002E-0078-CA98-D66A-D09006904F56}"/>
                </a:ext>
              </a:extLst>
            </p:cNvPr>
            <p:cNvSpPr txBox="1"/>
            <p:nvPr/>
          </p:nvSpPr>
          <p:spPr>
            <a:xfrm>
              <a:off x="2606173" y="7826832"/>
              <a:ext cx="651694" cy="410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23" b="1" dirty="0"/>
                <a:t>RM 72.70</a:t>
              </a:r>
              <a:endParaRPr lang="en-MY" sz="623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27F4004-6A9F-3FC1-AAF0-BFAE8BE979CE}"/>
                </a:ext>
              </a:extLst>
            </p:cNvPr>
            <p:cNvSpPr txBox="1"/>
            <p:nvPr/>
          </p:nvSpPr>
          <p:spPr>
            <a:xfrm>
              <a:off x="3413961" y="7684668"/>
              <a:ext cx="586348" cy="348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5" b="1" dirty="0"/>
                <a:t>Road Tax</a:t>
              </a:r>
              <a:endParaRPr lang="en-MY" sz="485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AEF5104-5850-E9DF-649C-6CB9A5A3D081}"/>
                </a:ext>
              </a:extLst>
            </p:cNvPr>
            <p:cNvSpPr txBox="1"/>
            <p:nvPr/>
          </p:nvSpPr>
          <p:spPr>
            <a:xfrm>
              <a:off x="5996869" y="7652396"/>
              <a:ext cx="586348" cy="225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15" dirty="0"/>
                <a:t>RM 15.00</a:t>
              </a:r>
              <a:endParaRPr lang="en-MY" sz="415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5B79D9-79A1-DF77-A1ED-1AAD82595ED4}"/>
                </a:ext>
              </a:extLst>
            </p:cNvPr>
            <p:cNvSpPr txBox="1"/>
            <p:nvPr/>
          </p:nvSpPr>
          <p:spPr>
            <a:xfrm>
              <a:off x="3408334" y="7867158"/>
              <a:ext cx="942283" cy="271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23" b="1" dirty="0"/>
                <a:t>Total Payable</a:t>
              </a:r>
              <a:endParaRPr lang="en-MY" sz="623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BBC588F-FDAA-D9D6-C5C7-262B269AAA5C}"/>
                </a:ext>
              </a:extLst>
            </p:cNvPr>
            <p:cNvSpPr txBox="1"/>
            <p:nvPr/>
          </p:nvSpPr>
          <p:spPr>
            <a:xfrm>
              <a:off x="5858168" y="7810352"/>
              <a:ext cx="634219" cy="410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23" b="1" dirty="0"/>
                <a:t>RM 72.70</a:t>
              </a:r>
              <a:endParaRPr lang="en-MY" sz="623" b="1" dirty="0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E873BC05-226A-C835-8272-CC741F23AB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045" r="65625" b="6482"/>
            <a:stretch/>
          </p:blipFill>
          <p:spPr>
            <a:xfrm>
              <a:off x="20116" y="8073593"/>
              <a:ext cx="3405188" cy="688403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61669A2-3B08-1A6C-3454-DDEFEC3FED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045" r="65625" b="6482"/>
            <a:stretch/>
          </p:blipFill>
          <p:spPr>
            <a:xfrm>
              <a:off x="3243375" y="8073592"/>
              <a:ext cx="3405188" cy="688403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BBAA684-3A2C-6E69-2A65-F2B3A6D21B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956" t="83457" r="68161" b="10301"/>
            <a:stretch/>
          </p:blipFill>
          <p:spPr>
            <a:xfrm>
              <a:off x="1367556" y="8110473"/>
              <a:ext cx="884534" cy="314281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3604994B-A478-37F4-19D8-FE6F131452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956" t="83457" r="68161" b="10301"/>
            <a:stretch/>
          </p:blipFill>
          <p:spPr>
            <a:xfrm>
              <a:off x="4464804" y="8114297"/>
              <a:ext cx="884534" cy="314281"/>
            </a:xfrm>
            <a:prstGeom prst="rect">
              <a:avLst/>
            </a:prstGeom>
          </p:spPr>
        </p:pic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389A3664-ADCF-6960-B23F-3D14E40C2428}"/>
                </a:ext>
              </a:extLst>
            </p:cNvPr>
            <p:cNvSpPr/>
            <p:nvPr/>
          </p:nvSpPr>
          <p:spPr>
            <a:xfrm>
              <a:off x="85429" y="7415269"/>
              <a:ext cx="6698823" cy="1219837"/>
            </a:xfrm>
            <a:prstGeom prst="roundRect">
              <a:avLst/>
            </a:prstGeom>
            <a:noFill/>
            <a:ln w="1270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46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6CA9C4F-41DE-CD2C-0F7E-2CEA3A42C6A2}"/>
                </a:ext>
              </a:extLst>
            </p:cNvPr>
            <p:cNvCxnSpPr/>
            <p:nvPr/>
          </p:nvCxnSpPr>
          <p:spPr>
            <a:xfrm>
              <a:off x="1285580" y="8635106"/>
              <a:ext cx="0" cy="404855"/>
            </a:xfrm>
            <a:prstGeom prst="straightConnector1">
              <a:avLst/>
            </a:prstGeom>
            <a:ln>
              <a:solidFill>
                <a:srgbClr val="00B0F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2C2A36E-78EC-C8D0-F429-56662781A3E3}"/>
                </a:ext>
              </a:extLst>
            </p:cNvPr>
            <p:cNvSpPr txBox="1"/>
            <p:nvPr/>
          </p:nvSpPr>
          <p:spPr>
            <a:xfrm>
              <a:off x="142364" y="9119199"/>
              <a:ext cx="5775935" cy="748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7390" indent="-237390">
                <a:buAutoNum type="arabicPeriod"/>
              </a:pPr>
              <a:r>
                <a:rPr lang="en-US" sz="692" dirty="0">
                  <a:solidFill>
                    <a:srgbClr val="00B0F0"/>
                  </a:solidFill>
                </a:rPr>
                <a:t>To change Total Payable to </a:t>
              </a:r>
              <a:r>
                <a:rPr lang="en-US" sz="692" dirty="0"/>
                <a:t>Total Insurance Premium</a:t>
              </a:r>
            </a:p>
            <a:p>
              <a:pPr marL="237390" indent="-237390">
                <a:buAutoNum type="arabicPeriod"/>
              </a:pPr>
              <a:r>
                <a:rPr lang="en-US" sz="692" dirty="0">
                  <a:solidFill>
                    <a:srgbClr val="00B0F0"/>
                  </a:solidFill>
                </a:rPr>
                <a:t>To include </a:t>
              </a:r>
              <a:r>
                <a:rPr lang="en-US" sz="692" dirty="0"/>
                <a:t>Road Tax</a:t>
              </a:r>
            </a:p>
            <a:p>
              <a:pPr marL="237390" indent="-237390">
                <a:buAutoNum type="arabicPeriod"/>
              </a:pPr>
              <a:r>
                <a:rPr lang="en-US" sz="692" dirty="0">
                  <a:solidFill>
                    <a:srgbClr val="00B0F0"/>
                  </a:solidFill>
                </a:rPr>
                <a:t>To include </a:t>
              </a:r>
              <a:r>
                <a:rPr lang="en-US" sz="692" dirty="0"/>
                <a:t>Total Payable </a:t>
              </a:r>
              <a:r>
                <a:rPr lang="en-US" sz="692" dirty="0">
                  <a:solidFill>
                    <a:srgbClr val="00B0F0"/>
                  </a:solidFill>
                  <a:sym typeface="Wingdings" panose="05000000000000000000" pitchFamily="2" charset="2"/>
                </a:rPr>
                <a:t> take note that Total Payable is Total Insurance Premium plus Road Tax.</a:t>
              </a:r>
            </a:p>
            <a:p>
              <a:pPr marL="237390" indent="-237390">
                <a:buAutoNum type="arabicPeriod"/>
              </a:pPr>
              <a:r>
                <a:rPr lang="en-US" sz="692" dirty="0">
                  <a:solidFill>
                    <a:srgbClr val="00B0F0"/>
                  </a:solidFill>
                  <a:sym typeface="Wingdings" panose="05000000000000000000" pitchFamily="2" charset="2"/>
                </a:rPr>
                <a:t>To include </a:t>
              </a:r>
              <a:r>
                <a:rPr lang="en-US" sz="692" dirty="0">
                  <a:sym typeface="Wingdings" panose="05000000000000000000" pitchFamily="2" charset="2"/>
                </a:rPr>
                <a:t>PURCHASE POLICY </a:t>
              </a:r>
              <a:r>
                <a:rPr lang="en-US" sz="692" dirty="0">
                  <a:solidFill>
                    <a:srgbClr val="00B0F0"/>
                  </a:solidFill>
                  <a:sym typeface="Wingdings" panose="05000000000000000000" pitchFamily="2" charset="2"/>
                </a:rPr>
                <a:t>at the end of this summary.</a:t>
              </a:r>
              <a:endParaRPr lang="en-MY" sz="692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2052CC-F0D2-9E35-5F16-E664465F5483}"/>
              </a:ext>
            </a:extLst>
          </p:cNvPr>
          <p:cNvCxnSpPr>
            <a:cxnSpLocks/>
          </p:cNvCxnSpPr>
          <p:nvPr/>
        </p:nvCxnSpPr>
        <p:spPr>
          <a:xfrm flipH="1">
            <a:off x="4144937" y="2471294"/>
            <a:ext cx="3532227" cy="244089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55BA556-F735-EC77-811A-0A15843DFE7E}"/>
              </a:ext>
            </a:extLst>
          </p:cNvPr>
          <p:cNvCxnSpPr>
            <a:cxnSpLocks/>
          </p:cNvCxnSpPr>
          <p:nvPr/>
        </p:nvCxnSpPr>
        <p:spPr>
          <a:xfrm flipH="1">
            <a:off x="6393942" y="2504969"/>
            <a:ext cx="1283222" cy="241616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10B91BF-296C-60DD-8E57-0F74EC99DE1E}"/>
              </a:ext>
            </a:extLst>
          </p:cNvPr>
          <p:cNvSpPr txBox="1"/>
          <p:nvPr/>
        </p:nvSpPr>
        <p:spPr>
          <a:xfrm>
            <a:off x="4356340" y="3316826"/>
            <a:ext cx="1324438" cy="177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54" dirty="0">
                <a:solidFill>
                  <a:srgbClr val="FF0000"/>
                </a:solidFill>
              </a:rPr>
              <a:t>To change this part on Drivers Coverage</a:t>
            </a:r>
            <a:endParaRPr lang="en-MY" sz="554" dirty="0">
              <a:solidFill>
                <a:srgbClr val="FF000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8AC7973-8B28-2B1F-4144-D414D0ECBE83}"/>
              </a:ext>
            </a:extLst>
          </p:cNvPr>
          <p:cNvSpPr txBox="1"/>
          <p:nvPr/>
        </p:nvSpPr>
        <p:spPr>
          <a:xfrm>
            <a:off x="6526814" y="3321296"/>
            <a:ext cx="1324438" cy="177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54" dirty="0">
                <a:solidFill>
                  <a:srgbClr val="FF0000"/>
                </a:solidFill>
              </a:rPr>
              <a:t>To change this part on Drivers Coverage</a:t>
            </a:r>
            <a:endParaRPr lang="en-MY" sz="554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06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0A5008-0F5B-0F6D-AB73-D381CE6C9BB8}"/>
              </a:ext>
            </a:extLst>
          </p:cNvPr>
          <p:cNvSpPr txBox="1"/>
          <p:nvPr/>
        </p:nvSpPr>
        <p:spPr>
          <a:xfrm>
            <a:off x="4673641" y="1463365"/>
            <a:ext cx="2573634" cy="94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69" dirty="0">
                <a:solidFill>
                  <a:srgbClr val="FF0000"/>
                </a:solidFill>
              </a:rPr>
              <a:t>PERKS Admin </a:t>
            </a:r>
          </a:p>
          <a:p>
            <a:pPr algn="ctr"/>
            <a:r>
              <a:rPr lang="en-US" sz="2769" dirty="0">
                <a:solidFill>
                  <a:srgbClr val="FF0000"/>
                </a:solidFill>
              </a:rPr>
              <a:t>Email No. 3</a:t>
            </a:r>
            <a:endParaRPr lang="en-MY" sz="2769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78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11FE27-E1F9-EE06-DFD6-7DB92DCA76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4" t="34856" r="2149" b="7201"/>
          <a:stretch/>
        </p:blipFill>
        <p:spPr>
          <a:xfrm>
            <a:off x="1847553" y="292344"/>
            <a:ext cx="8903827" cy="313665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489A56-750F-3EBD-EC6B-8B65E8B821D7}"/>
              </a:ext>
            </a:extLst>
          </p:cNvPr>
          <p:cNvCxnSpPr/>
          <p:nvPr/>
        </p:nvCxnSpPr>
        <p:spPr>
          <a:xfrm>
            <a:off x="5191125" y="2457450"/>
            <a:ext cx="19240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422D398-018D-AC8A-5507-63D9B5D15409}"/>
              </a:ext>
            </a:extLst>
          </p:cNvPr>
          <p:cNvSpPr txBox="1"/>
          <p:nvPr/>
        </p:nvSpPr>
        <p:spPr>
          <a:xfrm>
            <a:off x="9801225" y="1905000"/>
            <a:ext cx="2124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Change as follows;</a:t>
            </a:r>
          </a:p>
          <a:p>
            <a:r>
              <a:rPr lang="en-MY" dirty="0"/>
              <a:t>“We attach…….(if selected) has been renewed.</a:t>
            </a:r>
          </a:p>
        </p:txBody>
      </p:sp>
    </p:spTree>
    <p:extLst>
      <p:ext uri="{BB962C8B-B14F-4D97-AF65-F5344CB8AC3E}">
        <p14:creationId xmlns:p14="http://schemas.microsoft.com/office/powerpoint/2010/main" val="250892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6347DC-5C9E-FBDA-98E2-4BAC5BD09A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06" b="5417"/>
          <a:stretch/>
        </p:blipFill>
        <p:spPr>
          <a:xfrm>
            <a:off x="0" y="2019300"/>
            <a:ext cx="9144000" cy="42576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4015C9-ACFE-85A2-7331-20C52F791221}"/>
              </a:ext>
            </a:extLst>
          </p:cNvPr>
          <p:cNvSpPr txBox="1"/>
          <p:nvPr/>
        </p:nvSpPr>
        <p:spPr>
          <a:xfrm>
            <a:off x="3667125" y="581024"/>
            <a:ext cx="5476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To have option to select period and year </a:t>
            </a:r>
            <a:r>
              <a:rPr lang="en-MY" dirty="0" err="1"/>
              <a:t>ie</a:t>
            </a:r>
            <a:r>
              <a:rPr lang="en-MY" dirty="0"/>
              <a:t> from when to when </a:t>
            </a:r>
            <a:r>
              <a:rPr lang="en-MY" dirty="0" err="1"/>
              <a:t>eg</a:t>
            </a:r>
            <a:r>
              <a:rPr lang="en-MY" dirty="0"/>
              <a:t> Jan 2023 to June 2023 and the dashboard below will show details for the period selected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5F3443-56F5-5F72-5BDE-AB2EE262755F}"/>
              </a:ext>
            </a:extLst>
          </p:cNvPr>
          <p:cNvCxnSpPr/>
          <p:nvPr/>
        </p:nvCxnSpPr>
        <p:spPr>
          <a:xfrm>
            <a:off x="6096000" y="1504354"/>
            <a:ext cx="0" cy="753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C51F57-2AA4-8863-5696-F011FF4063E6}"/>
              </a:ext>
            </a:extLst>
          </p:cNvPr>
          <p:cNvCxnSpPr/>
          <p:nvPr/>
        </p:nvCxnSpPr>
        <p:spPr>
          <a:xfrm flipH="1" flipV="1">
            <a:off x="3324225" y="3000375"/>
            <a:ext cx="123825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CABB73-96D1-A6D0-3FEC-B4A0CC533774}"/>
              </a:ext>
            </a:extLst>
          </p:cNvPr>
          <p:cNvSpPr txBox="1"/>
          <p:nvPr/>
        </p:nvSpPr>
        <p:spPr>
          <a:xfrm>
            <a:off x="2676525" y="5181600"/>
            <a:ext cx="276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To correct spelling. Should be “Received”</a:t>
            </a:r>
          </a:p>
        </p:txBody>
      </p:sp>
    </p:spTree>
    <p:extLst>
      <p:ext uri="{BB962C8B-B14F-4D97-AF65-F5344CB8AC3E}">
        <p14:creationId xmlns:p14="http://schemas.microsoft.com/office/powerpoint/2010/main" val="85329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7FCE23-2E9F-9C87-1627-1743A2598C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03" b="4698"/>
          <a:stretch/>
        </p:blipFill>
        <p:spPr>
          <a:xfrm>
            <a:off x="3722077" y="656051"/>
            <a:ext cx="4747846" cy="2286057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D5D8EF-F23A-20A5-3548-4317B1462F47}"/>
              </a:ext>
            </a:extLst>
          </p:cNvPr>
          <p:cNvSpPr/>
          <p:nvPr/>
        </p:nvSpPr>
        <p:spPr>
          <a:xfrm>
            <a:off x="4567868" y="849510"/>
            <a:ext cx="1014589" cy="6448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4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610B50-5A0B-23A2-B00F-E282B6A3EF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7" t="31605" r="28366" b="40347"/>
          <a:stretch/>
        </p:blipFill>
        <p:spPr>
          <a:xfrm>
            <a:off x="3886338" y="3135567"/>
            <a:ext cx="4419325" cy="111488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3D5EB0-6B33-937A-FEC2-2B89A43C1C14}"/>
              </a:ext>
            </a:extLst>
          </p:cNvPr>
          <p:cNvCxnSpPr>
            <a:cxnSpLocks/>
          </p:cNvCxnSpPr>
          <p:nvPr/>
        </p:nvCxnSpPr>
        <p:spPr>
          <a:xfrm>
            <a:off x="5044691" y="1494405"/>
            <a:ext cx="0" cy="15690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7DE1126-7B03-B8EB-1A6D-7BECFCF8534D}"/>
              </a:ext>
            </a:extLst>
          </p:cNvPr>
          <p:cNvSpPr txBox="1"/>
          <p:nvPr/>
        </p:nvSpPr>
        <p:spPr>
          <a:xfrm>
            <a:off x="3722078" y="5105400"/>
            <a:ext cx="4747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The above should only show the database/details of “Requests Received”. Should exclude everything else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CE97CB-6BD3-256C-FDCB-11FDA58F8617}"/>
              </a:ext>
            </a:extLst>
          </p:cNvPr>
          <p:cNvCxnSpPr>
            <a:endCxn id="6" idx="2"/>
          </p:cNvCxnSpPr>
          <p:nvPr/>
        </p:nvCxnSpPr>
        <p:spPr>
          <a:xfrm flipV="1">
            <a:off x="6096000" y="4250453"/>
            <a:ext cx="1" cy="69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05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161590-3B88-E521-2CB5-625EB85F0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03" b="4698"/>
          <a:stretch/>
        </p:blipFill>
        <p:spPr>
          <a:xfrm>
            <a:off x="3722077" y="656051"/>
            <a:ext cx="4747846" cy="228605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BF5B29-A508-2B3D-8413-186931ED1A13}"/>
              </a:ext>
            </a:extLst>
          </p:cNvPr>
          <p:cNvSpPr/>
          <p:nvPr/>
        </p:nvSpPr>
        <p:spPr>
          <a:xfrm>
            <a:off x="5534393" y="872118"/>
            <a:ext cx="1014589" cy="6448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46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0EBBA12-8661-363D-562A-06B5C4CA9503}"/>
              </a:ext>
            </a:extLst>
          </p:cNvPr>
          <p:cNvCxnSpPr>
            <a:cxnSpLocks/>
          </p:cNvCxnSpPr>
          <p:nvPr/>
        </p:nvCxnSpPr>
        <p:spPr>
          <a:xfrm>
            <a:off x="6011217" y="1517013"/>
            <a:ext cx="0" cy="15690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29D262C-AACE-DCA8-1718-D392D5C17C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558" t="31605" r="19558" b="42958"/>
          <a:stretch/>
        </p:blipFill>
        <p:spPr>
          <a:xfrm>
            <a:off x="7113643" y="3158175"/>
            <a:ext cx="455279" cy="8262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67A094-39E1-7399-895F-420B502592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7" t="31605" r="37646" b="42958"/>
          <a:stretch/>
        </p:blipFill>
        <p:spPr>
          <a:xfrm>
            <a:off x="4037994" y="3158176"/>
            <a:ext cx="3075649" cy="826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DA8694-6AA8-0F13-8A6F-854E850F8FC2}"/>
              </a:ext>
            </a:extLst>
          </p:cNvPr>
          <p:cNvSpPr txBox="1"/>
          <p:nvPr/>
        </p:nvSpPr>
        <p:spPr>
          <a:xfrm>
            <a:off x="3722078" y="5105400"/>
            <a:ext cx="4747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The above should only show the database/details of “Quotations Sent”. Should exclude everything else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8C9CC9-2111-75FD-ED41-94448BE1CFB0}"/>
              </a:ext>
            </a:extLst>
          </p:cNvPr>
          <p:cNvCxnSpPr/>
          <p:nvPr/>
        </p:nvCxnSpPr>
        <p:spPr>
          <a:xfrm flipV="1">
            <a:off x="6096000" y="4250453"/>
            <a:ext cx="1" cy="69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47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161590-3B88-E521-2CB5-625EB85F0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03" b="4698"/>
          <a:stretch/>
        </p:blipFill>
        <p:spPr>
          <a:xfrm>
            <a:off x="3722077" y="656051"/>
            <a:ext cx="4747846" cy="228605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80543AF-2C8E-C2BE-5BC9-9D09D757C6A2}"/>
              </a:ext>
            </a:extLst>
          </p:cNvPr>
          <p:cNvSpPr/>
          <p:nvPr/>
        </p:nvSpPr>
        <p:spPr>
          <a:xfrm>
            <a:off x="6483963" y="826901"/>
            <a:ext cx="1014589" cy="6448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46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12AA381-1629-4A3F-E9DC-1F7C5894141B}"/>
              </a:ext>
            </a:extLst>
          </p:cNvPr>
          <p:cNvCxnSpPr>
            <a:cxnSpLocks/>
          </p:cNvCxnSpPr>
          <p:nvPr/>
        </p:nvCxnSpPr>
        <p:spPr>
          <a:xfrm>
            <a:off x="6960786" y="1471796"/>
            <a:ext cx="0" cy="15690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62D3C8B3-794A-CBFF-1831-C8DB9E766DAB}"/>
              </a:ext>
            </a:extLst>
          </p:cNvPr>
          <p:cNvGrpSpPr/>
          <p:nvPr/>
        </p:nvGrpSpPr>
        <p:grpSpPr>
          <a:xfrm>
            <a:off x="4141761" y="3253505"/>
            <a:ext cx="3810513" cy="864545"/>
            <a:chOff x="173949" y="4782898"/>
            <a:chExt cx="5504074" cy="12487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0C90591-E447-5490-C073-2E82AB3D44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097" t="31604" r="37335" b="43748"/>
            <a:stretch/>
          </p:blipFill>
          <p:spPr>
            <a:xfrm>
              <a:off x="173949" y="4782898"/>
              <a:ext cx="4825041" cy="124878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D18BA48-D510-B61D-3E22-9633D6F4D9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52" t="31604" r="12809" b="43748"/>
            <a:stretch/>
          </p:blipFill>
          <p:spPr>
            <a:xfrm>
              <a:off x="4998990" y="4782898"/>
              <a:ext cx="679033" cy="1248787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E13DB1B-6932-109D-DC7E-D57E1DAA0D6E}"/>
              </a:ext>
            </a:extLst>
          </p:cNvPr>
          <p:cNvSpPr txBox="1"/>
          <p:nvPr/>
        </p:nvSpPr>
        <p:spPr>
          <a:xfrm>
            <a:off x="3722078" y="5105400"/>
            <a:ext cx="4747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The above should only show the database/details of “Quotations Accepted”. Should exclude everything else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4737BE-7890-C772-B340-EB09BFD899C4}"/>
              </a:ext>
            </a:extLst>
          </p:cNvPr>
          <p:cNvCxnSpPr/>
          <p:nvPr/>
        </p:nvCxnSpPr>
        <p:spPr>
          <a:xfrm flipV="1">
            <a:off x="6096000" y="4250453"/>
            <a:ext cx="1" cy="69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11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161590-3B88-E521-2CB5-625EB85F0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03" b="4698"/>
          <a:stretch/>
        </p:blipFill>
        <p:spPr>
          <a:xfrm>
            <a:off x="3722077" y="656051"/>
            <a:ext cx="4747846" cy="228605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9FBF873-464D-0D7D-9913-87498563126C}"/>
              </a:ext>
            </a:extLst>
          </p:cNvPr>
          <p:cNvSpPr/>
          <p:nvPr/>
        </p:nvSpPr>
        <p:spPr>
          <a:xfrm>
            <a:off x="7455334" y="883422"/>
            <a:ext cx="1014589" cy="6448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46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E1CE3F8-59E5-3F4D-0BA2-635027DEA18C}"/>
              </a:ext>
            </a:extLst>
          </p:cNvPr>
          <p:cNvCxnSpPr>
            <a:cxnSpLocks/>
          </p:cNvCxnSpPr>
          <p:nvPr/>
        </p:nvCxnSpPr>
        <p:spPr>
          <a:xfrm>
            <a:off x="7932157" y="1528317"/>
            <a:ext cx="0" cy="15690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26B49600-7FFB-070F-63AB-0E665EDA677F}"/>
              </a:ext>
            </a:extLst>
          </p:cNvPr>
          <p:cNvGrpSpPr/>
          <p:nvPr/>
        </p:nvGrpSpPr>
        <p:grpSpPr>
          <a:xfrm>
            <a:off x="3795267" y="3169480"/>
            <a:ext cx="4415687" cy="998020"/>
            <a:chOff x="105718" y="4578137"/>
            <a:chExt cx="6378215" cy="144158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686F0B-8A85-CAE2-B7A3-843E8F6A45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098" t="31605" r="37515" b="43240"/>
            <a:stretch/>
          </p:blipFill>
          <p:spPr>
            <a:xfrm>
              <a:off x="105718" y="4578137"/>
              <a:ext cx="5439048" cy="144158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94849FE-E143-0C84-EBC9-7F2852B095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6701" t="31605" r="4082" b="43240"/>
            <a:stretch/>
          </p:blipFill>
          <p:spPr>
            <a:xfrm>
              <a:off x="5544767" y="4578137"/>
              <a:ext cx="939166" cy="144158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A4F3AED-7BBC-AB61-3F28-43B9731F477E}"/>
              </a:ext>
            </a:extLst>
          </p:cNvPr>
          <p:cNvSpPr txBox="1"/>
          <p:nvPr/>
        </p:nvSpPr>
        <p:spPr>
          <a:xfrm>
            <a:off x="3722078" y="5105400"/>
            <a:ext cx="4747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The above should only show the database/details of “Cover Notes Issued”. Should exclude everything else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077977-D3F3-7D6F-8965-E091EA3AB8F0}"/>
              </a:ext>
            </a:extLst>
          </p:cNvPr>
          <p:cNvCxnSpPr/>
          <p:nvPr/>
        </p:nvCxnSpPr>
        <p:spPr>
          <a:xfrm flipV="1">
            <a:off x="6096000" y="4250453"/>
            <a:ext cx="1" cy="69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9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0A5008-0F5B-0F6D-AB73-D381CE6C9BB8}"/>
              </a:ext>
            </a:extLst>
          </p:cNvPr>
          <p:cNvSpPr txBox="1"/>
          <p:nvPr/>
        </p:nvSpPr>
        <p:spPr>
          <a:xfrm>
            <a:off x="4673641" y="1463365"/>
            <a:ext cx="2573634" cy="94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69" dirty="0">
                <a:solidFill>
                  <a:srgbClr val="FF0000"/>
                </a:solidFill>
              </a:rPr>
              <a:t>PERKS Admin </a:t>
            </a:r>
          </a:p>
          <a:p>
            <a:pPr algn="ctr"/>
            <a:r>
              <a:rPr lang="en-US" sz="2769" dirty="0">
                <a:solidFill>
                  <a:srgbClr val="FF0000"/>
                </a:solidFill>
              </a:rPr>
              <a:t>Email No. 2</a:t>
            </a:r>
            <a:endParaRPr lang="en-MY" sz="2769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94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1EEB2A-1CB1-A1F7-A99A-2EC2E9683F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4" t="17210" r="1222" b="6741"/>
          <a:stretch/>
        </p:blipFill>
        <p:spPr>
          <a:xfrm>
            <a:off x="1356148" y="859888"/>
            <a:ext cx="6997717" cy="320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72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0A5008-0F5B-0F6D-AB73-D381CE6C9BB8}"/>
              </a:ext>
            </a:extLst>
          </p:cNvPr>
          <p:cNvSpPr txBox="1"/>
          <p:nvPr/>
        </p:nvSpPr>
        <p:spPr>
          <a:xfrm>
            <a:off x="4673641" y="1463365"/>
            <a:ext cx="2573634" cy="94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69" dirty="0">
                <a:solidFill>
                  <a:srgbClr val="FF0000"/>
                </a:solidFill>
              </a:rPr>
              <a:t>PERKS Admin</a:t>
            </a:r>
          </a:p>
          <a:p>
            <a:pPr algn="ctr"/>
            <a:r>
              <a:rPr lang="en-US" sz="2769" dirty="0">
                <a:solidFill>
                  <a:srgbClr val="FF0000"/>
                </a:solidFill>
              </a:rPr>
              <a:t>Quotation Sent</a:t>
            </a:r>
          </a:p>
        </p:txBody>
      </p:sp>
    </p:spTree>
    <p:extLst>
      <p:ext uri="{BB962C8B-B14F-4D97-AF65-F5344CB8AC3E}">
        <p14:creationId xmlns:p14="http://schemas.microsoft.com/office/powerpoint/2010/main" val="1446807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398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Devaraj</dc:creator>
  <cp:lastModifiedBy>Richard Devaraj</cp:lastModifiedBy>
  <cp:revision>2</cp:revision>
  <dcterms:created xsi:type="dcterms:W3CDTF">2024-01-12T05:11:49Z</dcterms:created>
  <dcterms:modified xsi:type="dcterms:W3CDTF">2024-01-12T05:39:17Z</dcterms:modified>
</cp:coreProperties>
</file>