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7" r:id="rId5"/>
    <p:sldId id="268" r:id="rId6"/>
    <p:sldId id="269" r:id="rId7"/>
    <p:sldId id="270" r:id="rId8"/>
    <p:sldId id="271" r:id="rId9"/>
    <p:sldId id="259"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chemeClr val="tx1"/>
                </a:solidFill>
                <a:latin typeface="Gothic Uralic"/>
                <a:cs typeface="Gothic Uralic"/>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Gothic Uralic"/>
                <a:cs typeface="Gothic Ural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chemeClr val="tx1"/>
                </a:solidFill>
                <a:latin typeface="Gothic Uralic"/>
                <a:cs typeface="Gothic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chemeClr val="tx1"/>
                </a:solidFill>
                <a:latin typeface="Gothic Uralic"/>
                <a:cs typeface="Gothic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2847975" cy="6858000"/>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0" y="0"/>
            <a:ext cx="180975" cy="6858000"/>
          </a:xfrm>
          <a:custGeom>
            <a:avLst/>
            <a:gdLst/>
            <a:ahLst/>
            <a:cxnLst/>
            <a:rect l="l" t="t" r="r" b="b"/>
            <a:pathLst>
              <a:path w="180975" h="6858000">
                <a:moveTo>
                  <a:pt x="180975" y="0"/>
                </a:moveTo>
                <a:lnTo>
                  <a:pt x="0" y="0"/>
                </a:lnTo>
                <a:lnTo>
                  <a:pt x="0" y="6858000"/>
                </a:lnTo>
                <a:lnTo>
                  <a:pt x="180975" y="6858000"/>
                </a:lnTo>
                <a:lnTo>
                  <a:pt x="180975" y="0"/>
                </a:lnTo>
                <a:close/>
              </a:path>
            </a:pathLst>
          </a:custGeom>
          <a:solidFill>
            <a:srgbClr val="766E53"/>
          </a:solidFill>
        </p:spPr>
        <p:txBody>
          <a:bodyPr wrap="square" lIns="0" tIns="0" rIns="0" bIns="0" rtlCol="0"/>
          <a:lstStyle/>
          <a:p>
            <a:endParaRPr/>
          </a:p>
        </p:txBody>
      </p:sp>
      <p:sp>
        <p:nvSpPr>
          <p:cNvPr id="19" name="bg object 19"/>
          <p:cNvSpPr/>
          <p:nvPr/>
        </p:nvSpPr>
        <p:spPr>
          <a:xfrm>
            <a:off x="0" y="714375"/>
            <a:ext cx="1588770" cy="504825"/>
          </a:xfrm>
          <a:custGeom>
            <a:avLst/>
            <a:gdLst/>
            <a:ahLst/>
            <a:cxnLst/>
            <a:rect l="l" t="t" r="r" b="b"/>
            <a:pathLst>
              <a:path w="1588770" h="504825">
                <a:moveTo>
                  <a:pt x="4274" y="0"/>
                </a:moveTo>
                <a:lnTo>
                  <a:pt x="0" y="501269"/>
                </a:lnTo>
                <a:lnTo>
                  <a:pt x="1243825" y="504825"/>
                </a:lnTo>
                <a:lnTo>
                  <a:pt x="1343660" y="504825"/>
                </a:lnTo>
                <a:lnTo>
                  <a:pt x="1348232" y="500125"/>
                </a:lnTo>
                <a:lnTo>
                  <a:pt x="1349883" y="498475"/>
                </a:lnTo>
                <a:lnTo>
                  <a:pt x="1351661" y="496950"/>
                </a:lnTo>
                <a:lnTo>
                  <a:pt x="1353185" y="495300"/>
                </a:lnTo>
                <a:lnTo>
                  <a:pt x="1581150" y="267462"/>
                </a:lnTo>
                <a:lnTo>
                  <a:pt x="1586436" y="260391"/>
                </a:lnTo>
                <a:lnTo>
                  <a:pt x="1588198" y="253285"/>
                </a:lnTo>
                <a:lnTo>
                  <a:pt x="1586436" y="246155"/>
                </a:lnTo>
                <a:lnTo>
                  <a:pt x="1581150" y="239013"/>
                </a:lnTo>
                <a:lnTo>
                  <a:pt x="1353185" y="11175"/>
                </a:lnTo>
                <a:lnTo>
                  <a:pt x="1348232" y="11175"/>
                </a:lnTo>
                <a:lnTo>
                  <a:pt x="1348232" y="6476"/>
                </a:lnTo>
                <a:lnTo>
                  <a:pt x="1343660" y="6476"/>
                </a:lnTo>
                <a:lnTo>
                  <a:pt x="1338834" y="1777"/>
                </a:lnTo>
                <a:lnTo>
                  <a:pt x="1243825" y="1777"/>
                </a:lnTo>
                <a:lnTo>
                  <a:pt x="4274" y="0"/>
                </a:lnTo>
                <a:close/>
              </a:path>
            </a:pathLst>
          </a:custGeom>
          <a:solidFill>
            <a:srgbClr val="A42F0F"/>
          </a:solidFill>
        </p:spPr>
        <p:txBody>
          <a:bodyPr wrap="square" lIns="0" tIns="0" rIns="0" bIns="0" rtlCol="0"/>
          <a:lstStyle/>
          <a:p>
            <a:endParaRPr/>
          </a:p>
        </p:txBody>
      </p:sp>
      <p:sp>
        <p:nvSpPr>
          <p:cNvPr id="2" name="Holder 2"/>
          <p:cNvSpPr>
            <a:spLocks noGrp="1"/>
          </p:cNvSpPr>
          <p:nvPr>
            <p:ph type="title"/>
          </p:nvPr>
        </p:nvSpPr>
        <p:spPr>
          <a:xfrm>
            <a:off x="2400300" y="2377503"/>
            <a:ext cx="7391399" cy="1490345"/>
          </a:xfrm>
          <a:prstGeom prst="rect">
            <a:avLst/>
          </a:prstGeom>
        </p:spPr>
        <p:txBody>
          <a:bodyPr wrap="square" lIns="0" tIns="0" rIns="0" bIns="0">
            <a:spAutoFit/>
          </a:bodyPr>
          <a:lstStyle>
            <a:lvl1pPr>
              <a:defRPr sz="9600" b="0" i="0">
                <a:solidFill>
                  <a:schemeClr val="tx1"/>
                </a:solidFill>
                <a:latin typeface="Gothic Uralic"/>
                <a:cs typeface="Gothic Uralic"/>
              </a:defRPr>
            </a:lvl1pPr>
          </a:lstStyle>
          <a:p>
            <a:endParaRPr/>
          </a:p>
        </p:txBody>
      </p:sp>
      <p:sp>
        <p:nvSpPr>
          <p:cNvPr id="3" name="Holder 3"/>
          <p:cNvSpPr>
            <a:spLocks noGrp="1"/>
          </p:cNvSpPr>
          <p:nvPr>
            <p:ph type="body" idx="1"/>
          </p:nvPr>
        </p:nvSpPr>
        <p:spPr>
          <a:xfrm>
            <a:off x="1981453" y="2154237"/>
            <a:ext cx="8229092" cy="3047365"/>
          </a:xfrm>
          <a:prstGeom prst="rect">
            <a:avLst/>
          </a:prstGeom>
        </p:spPr>
        <p:txBody>
          <a:bodyPr wrap="square" lIns="0" tIns="0" rIns="0" bIns="0">
            <a:spAutoFit/>
          </a:bodyPr>
          <a:lstStyle>
            <a:lvl1pPr>
              <a:defRPr sz="1800" b="0" i="0">
                <a:solidFill>
                  <a:schemeClr val="tx1"/>
                </a:solidFill>
                <a:latin typeface="Gothic Uralic"/>
                <a:cs typeface="Gothic Uralic"/>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5/25/2022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638550" y="0"/>
            <a:ext cx="4324350" cy="2371725"/>
          </a:xfrm>
          <a:prstGeom prst="rect">
            <a:avLst/>
          </a:prstGeom>
          <a:blipFill>
            <a:blip r:embed="rId2" cstate="print"/>
            <a:stretch>
              <a:fillRect/>
            </a:stretch>
          </a:blipFill>
        </p:spPr>
        <p:txBody>
          <a:bodyPr wrap="square" lIns="0" tIns="0" rIns="0" bIns="0" rtlCol="0"/>
          <a:lstStyle/>
          <a:p>
            <a:endParaRPr/>
          </a:p>
        </p:txBody>
      </p:sp>
      <p:sp>
        <p:nvSpPr>
          <p:cNvPr id="22" name="TextBox 21">
            <a:extLst>
              <a:ext uri="{FF2B5EF4-FFF2-40B4-BE49-F238E27FC236}">
                <a16:creationId xmlns:a16="http://schemas.microsoft.com/office/drawing/2014/main" id="{4DE3CA54-93E9-4485-B9EE-A3241FC6F007}"/>
              </a:ext>
            </a:extLst>
          </p:cNvPr>
          <p:cNvSpPr txBox="1"/>
          <p:nvPr/>
        </p:nvSpPr>
        <p:spPr>
          <a:xfrm>
            <a:off x="1295400" y="2692692"/>
            <a:ext cx="8458199" cy="3170099"/>
          </a:xfrm>
          <a:prstGeom prst="rect">
            <a:avLst/>
          </a:prstGeom>
          <a:noFill/>
        </p:spPr>
        <p:txBody>
          <a:bodyPr wrap="square">
            <a:spAutoFit/>
          </a:bodyPr>
          <a:lstStyle/>
          <a:p>
            <a:r>
              <a:rPr lang="en-IN" dirty="0"/>
              <a:t>                                                 </a:t>
            </a:r>
            <a:r>
              <a:rPr lang="en-IN" sz="2000" b="1" dirty="0"/>
              <a:t>Capstone Project (January-May 2022) </a:t>
            </a:r>
          </a:p>
          <a:p>
            <a:r>
              <a:rPr lang="en-IN" sz="2000" b="1" dirty="0"/>
              <a:t>                                    </a:t>
            </a:r>
            <a:r>
              <a:rPr lang="en-US" sz="2000" b="1" dirty="0"/>
              <a:t>Human Pose Estimation and Activity Recognition Using                    			Deep Learning for Smart Cities</a:t>
            </a:r>
            <a:endParaRPr lang="en-IN" sz="2000" b="1" dirty="0"/>
          </a:p>
          <a:p>
            <a:endParaRPr lang="en-IN" sz="2000" b="1" dirty="0"/>
          </a:p>
          <a:p>
            <a:r>
              <a:rPr lang="en-IN" sz="2000" b="1" dirty="0"/>
              <a:t>                                           Project Group Number:  CSERGC0451 </a:t>
            </a:r>
          </a:p>
          <a:p>
            <a:r>
              <a:rPr lang="en-IN" sz="2000" b="1" dirty="0"/>
              <a:t>                                                     Course Code: CSE 445 </a:t>
            </a:r>
          </a:p>
          <a:p>
            <a:endParaRPr lang="en-IN" sz="2000" b="1" dirty="0"/>
          </a:p>
          <a:p>
            <a:r>
              <a:rPr lang="en-IN" sz="2000" b="1" dirty="0"/>
              <a:t>                                                                       Submitted By </a:t>
            </a:r>
          </a:p>
          <a:p>
            <a:r>
              <a:rPr lang="en-IN" sz="2000" b="1" dirty="0"/>
              <a:t>                                                            Shahbaz Ahmad 11809952 </a:t>
            </a:r>
          </a:p>
          <a:p>
            <a:r>
              <a:rPr lang="en-IN" sz="2000" b="1" dirty="0"/>
              <a:t>			            Adnan Raghib    11807062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52600" y="685800"/>
            <a:ext cx="4572000"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t>Future Improvements </a:t>
            </a:r>
            <a:endParaRPr sz="2800" b="1" dirty="0"/>
          </a:p>
        </p:txBody>
      </p:sp>
      <p:sp>
        <p:nvSpPr>
          <p:cNvPr id="4" name="object 4"/>
          <p:cNvSpPr txBox="1">
            <a:spLocks noGrp="1"/>
          </p:cNvSpPr>
          <p:nvPr>
            <p:ph type="body" idx="1"/>
          </p:nvPr>
        </p:nvSpPr>
        <p:spPr>
          <a:xfrm>
            <a:off x="1981453" y="2154237"/>
            <a:ext cx="8229092" cy="2532553"/>
          </a:xfrm>
          <a:prstGeom prst="rect">
            <a:avLst/>
          </a:prstGeom>
        </p:spPr>
        <p:txBody>
          <a:bodyPr vert="horz" wrap="square" lIns="0" tIns="10795" rIns="0" bIns="0" rtlCol="0">
            <a:spAutoFit/>
          </a:bodyPr>
          <a:lstStyle/>
          <a:p>
            <a:pPr marL="969644" marR="135890">
              <a:lnSpc>
                <a:spcPct val="100800"/>
              </a:lnSpc>
              <a:spcBef>
                <a:spcPts val="85"/>
              </a:spcBef>
            </a:pPr>
            <a:r>
              <a:rPr lang="en-US" b="0" i="0" dirty="0">
                <a:solidFill>
                  <a:srgbClr val="000000"/>
                </a:solidFill>
                <a:effectLst/>
                <a:latin typeface="STIXGeneral-Regular"/>
              </a:rPr>
              <a:t>The future direction of research is obviously encouraged to unite various datasets as a large, complex, and complete one. Though every dataset may act as benchmark in its specific domain, uniting all of them triggers more effective and general algorithms which are more close to real-world occasions. </a:t>
            </a:r>
          </a:p>
          <a:p>
            <a:pPr marL="969644" marR="135890">
              <a:lnSpc>
                <a:spcPct val="100800"/>
              </a:lnSpc>
              <a:spcBef>
                <a:spcPts val="85"/>
              </a:spcBef>
            </a:pPr>
            <a:r>
              <a:rPr lang="en-US" b="0" i="0" dirty="0">
                <a:solidFill>
                  <a:srgbClr val="000000"/>
                </a:solidFill>
                <a:effectLst/>
                <a:latin typeface="STIXGeneral-Regular"/>
              </a:rPr>
              <a:t>For example : The system should be able to tell the behavior “having a meeting” rather than lots of people sitting and talking, or even more difficult, concluding that a person hurried to catch a bus rather than just recognizing “running.”</a:t>
            </a:r>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00275" y="2000123"/>
            <a:ext cx="8377301" cy="267182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575945">
              <a:lnSpc>
                <a:spcPct val="100000"/>
              </a:lnSpc>
              <a:spcBef>
                <a:spcPts val="110"/>
              </a:spcBef>
            </a:pPr>
            <a:r>
              <a:rPr spc="15" dirty="0"/>
              <a:t>THANK</a:t>
            </a:r>
            <a:r>
              <a:rPr spc="-21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785745" y="1371600"/>
            <a:ext cx="8187055" cy="4032707"/>
          </a:xfrm>
          <a:prstGeom prst="rect">
            <a:avLst/>
          </a:prstGeom>
        </p:spPr>
        <p:txBody>
          <a:bodyPr vert="horz" wrap="square" lIns="0" tIns="10795" rIns="0" bIns="0" rtlCol="0">
            <a:spAutoFit/>
          </a:bodyPr>
          <a:lstStyle/>
          <a:p>
            <a:pPr marL="298450" marR="120014" indent="-286385">
              <a:lnSpc>
                <a:spcPct val="100800"/>
              </a:lnSpc>
              <a:spcBef>
                <a:spcPts val="85"/>
              </a:spcBef>
              <a:buFont typeface="Arial"/>
              <a:buChar char="•"/>
              <a:tabLst>
                <a:tab pos="298450" algn="l"/>
                <a:tab pos="299085" algn="l"/>
              </a:tabLst>
            </a:pPr>
            <a:r>
              <a:rPr lang="en-US" sz="1600" dirty="0"/>
              <a:t>To perform human activity recognition, we have to deal with videos which is a bit tricky than our usual image recognition. Videos are nothing but sequences and frames of different images. But if we think of activity recognition(video) same as image recognition then we will get different results for the different frames of the images. In this paper we will be using different architectures and approaches to train our model so that it can predict best results on our unseen video data. </a:t>
            </a:r>
            <a:r>
              <a:rPr lang="en-US" sz="1600" dirty="0" err="1"/>
              <a:t>Lastily</a:t>
            </a:r>
            <a:r>
              <a:rPr lang="en-US" sz="1600" dirty="0"/>
              <a:t> we will pick the best performing model and deploy it in our web app</a:t>
            </a:r>
          </a:p>
          <a:p>
            <a:pPr marL="298450" marR="120014" indent="-286385">
              <a:lnSpc>
                <a:spcPct val="100800"/>
              </a:lnSpc>
              <a:spcBef>
                <a:spcPts val="85"/>
              </a:spcBef>
              <a:buFont typeface="Arial"/>
              <a:buChar char="•"/>
              <a:tabLst>
                <a:tab pos="298450" algn="l"/>
                <a:tab pos="299085" algn="l"/>
              </a:tabLst>
            </a:pPr>
            <a:endParaRPr lang="en-US" sz="1600" dirty="0">
              <a:latin typeface="Gothic Uralic"/>
              <a:cs typeface="Gothic Uralic"/>
            </a:endParaRPr>
          </a:p>
          <a:p>
            <a:pPr marL="298450" marR="120014" indent="-286385">
              <a:lnSpc>
                <a:spcPct val="100800"/>
              </a:lnSpc>
              <a:spcBef>
                <a:spcPts val="85"/>
              </a:spcBef>
              <a:buFont typeface="Arial"/>
              <a:buChar char="•"/>
              <a:tabLst>
                <a:tab pos="298450" algn="l"/>
                <a:tab pos="299085" algn="l"/>
              </a:tabLst>
            </a:pPr>
            <a:r>
              <a:rPr lang="en-US" sz="1600" dirty="0"/>
              <a:t>We have also used Media Pipe and OpenCV to implement a pose estimation model which can multiply use cases in health and sports</a:t>
            </a:r>
            <a:endParaRPr lang="en-US" sz="1600" dirty="0">
              <a:latin typeface="Gothic Uralic"/>
            </a:endParaRPr>
          </a:p>
          <a:p>
            <a:pPr marL="298450" marR="120014" indent="-286385">
              <a:lnSpc>
                <a:spcPct val="100800"/>
              </a:lnSpc>
              <a:spcBef>
                <a:spcPts val="85"/>
              </a:spcBef>
              <a:buFont typeface="Arial"/>
              <a:buChar char="•"/>
              <a:tabLst>
                <a:tab pos="298450" algn="l"/>
                <a:tab pos="299085" algn="l"/>
              </a:tabLst>
            </a:pPr>
            <a:endParaRPr lang="en-US" sz="1600" dirty="0">
              <a:latin typeface="Gothic Uralic"/>
              <a:cs typeface="Gothic Uralic"/>
            </a:endParaRPr>
          </a:p>
          <a:p>
            <a:pPr marL="298450" marR="120014" indent="-286385">
              <a:lnSpc>
                <a:spcPct val="100800"/>
              </a:lnSpc>
              <a:spcBef>
                <a:spcPts val="85"/>
              </a:spcBef>
              <a:buFont typeface="Arial"/>
              <a:buChar char="•"/>
              <a:tabLst>
                <a:tab pos="298450" algn="l"/>
                <a:tab pos="299085" algn="l"/>
              </a:tabLst>
            </a:pPr>
            <a:r>
              <a:rPr lang="en-US" sz="1600" dirty="0"/>
              <a:t>We have </a:t>
            </a:r>
            <a:r>
              <a:rPr lang="en-US" sz="1600" dirty="0" err="1"/>
              <a:t>analysed</a:t>
            </a:r>
            <a:r>
              <a:rPr lang="en-US" sz="1600" dirty="0"/>
              <a:t> results of our different approaches deeply and plotted the accuracy table to evaluate the best performing model for our purpose. The paper mainly discusses deep learning approach to experiment with our dataset which includes different videos of different classes to </a:t>
            </a:r>
            <a:r>
              <a:rPr lang="en-US" sz="1600" dirty="0" err="1"/>
              <a:t>recognise</a:t>
            </a:r>
            <a:r>
              <a:rPr lang="en-US" sz="1600" dirty="0"/>
              <a:t> the human activity in the video. We tried to implement CNN first and found good results but when we merge it with LSTM the result was much more accurate.</a:t>
            </a:r>
            <a:endParaRPr sz="1600" dirty="0">
              <a:latin typeface="Gothic Uralic"/>
              <a:cs typeface="Gothic Uralic"/>
            </a:endParaRPr>
          </a:p>
        </p:txBody>
      </p:sp>
      <p:sp>
        <p:nvSpPr>
          <p:cNvPr id="6" name="TextBox 5">
            <a:extLst>
              <a:ext uri="{FF2B5EF4-FFF2-40B4-BE49-F238E27FC236}">
                <a16:creationId xmlns:a16="http://schemas.microsoft.com/office/drawing/2014/main" id="{B75CD8EF-5FA8-40CE-89F7-90F8794AD148}"/>
              </a:ext>
            </a:extLst>
          </p:cNvPr>
          <p:cNvSpPr txBox="1"/>
          <p:nvPr/>
        </p:nvSpPr>
        <p:spPr>
          <a:xfrm>
            <a:off x="2514600" y="762000"/>
            <a:ext cx="2971800" cy="707886"/>
          </a:xfrm>
          <a:prstGeom prst="rect">
            <a:avLst/>
          </a:prstGeom>
          <a:noFill/>
        </p:spPr>
        <p:txBody>
          <a:bodyPr wrap="square">
            <a:spAutoFit/>
          </a:bodyPr>
          <a:lstStyle/>
          <a:p>
            <a:r>
              <a:rPr lang="en-IN" sz="4000" b="1" dirty="0"/>
              <a:t>Introduction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894710" y="1925256"/>
            <a:ext cx="7445375" cy="4796249"/>
          </a:xfrm>
          <a:prstGeom prst="rect">
            <a:avLst/>
          </a:prstGeom>
        </p:spPr>
        <p:txBody>
          <a:bodyPr vert="horz" wrap="square" lIns="0" tIns="10795" rIns="0" bIns="0" rtlCol="0">
            <a:spAutoFit/>
          </a:bodyPr>
          <a:lstStyle/>
          <a:p>
            <a:pPr marL="298450" marR="309880" indent="-285750" algn="just">
              <a:lnSpc>
                <a:spcPct val="100800"/>
              </a:lnSpc>
              <a:spcBef>
                <a:spcPts val="85"/>
              </a:spcBef>
              <a:buFont typeface="Arial"/>
              <a:buChar char="•"/>
              <a:tabLst>
                <a:tab pos="298450" algn="l"/>
              </a:tabLst>
            </a:pPr>
            <a:r>
              <a:rPr lang="en-US" dirty="0"/>
              <a:t>In We In this method we will implement LRCN along with something else called LSTM layers in a single model. Other similar approaches might be using a CNN model and LSTM model trained separately. By using both we can take advantage of both of these methods like CNN can be used to extract features from different frames of the video while LSTM can then use these features extracted by CNN to predict actions performed in the video by taking account of the previous inputs as well. But in this approach we will implement something different known as the Long-term Recurrent Convolutional Network (LRCN), which combines CNN and LSTM layers in a single model. To extract spatial features from the frames convolutional layers are used, LSTM is then fed with these extracted spatial features at each time steps for temporal sequence modeling. This results in a robust model which is learned by spatiotemporal features directly in an end to end training</a:t>
            </a:r>
            <a:r>
              <a:rPr sz="1800" spc="10" dirty="0">
                <a:latin typeface="Gothic Uralic"/>
                <a:cs typeface="Gothic Uralic"/>
              </a:rPr>
              <a:t>.</a:t>
            </a:r>
            <a:endParaRPr lang="en-IN" sz="1800" spc="10" dirty="0">
              <a:latin typeface="Gothic Uralic"/>
              <a:cs typeface="Gothic Uralic"/>
            </a:endParaRPr>
          </a:p>
          <a:p>
            <a:pPr marL="298450" marR="309880" indent="-285750" algn="just">
              <a:lnSpc>
                <a:spcPct val="100800"/>
              </a:lnSpc>
              <a:spcBef>
                <a:spcPts val="85"/>
              </a:spcBef>
              <a:buFont typeface="Arial"/>
              <a:buChar char="•"/>
              <a:tabLst>
                <a:tab pos="298450" algn="l"/>
              </a:tabLst>
            </a:pPr>
            <a:endParaRPr lang="en-IN" dirty="0">
              <a:latin typeface="Gothic Uralic"/>
            </a:endParaRPr>
          </a:p>
          <a:p>
            <a:pPr marL="12700" marR="309880" algn="just">
              <a:lnSpc>
                <a:spcPct val="100800"/>
              </a:lnSpc>
              <a:spcBef>
                <a:spcPts val="85"/>
              </a:spcBef>
              <a:tabLst>
                <a:tab pos="298450" algn="l"/>
              </a:tabLst>
            </a:pPr>
            <a:r>
              <a:rPr lang="en-IN" dirty="0">
                <a:latin typeface="Gothic Uralic"/>
              </a:rPr>
              <a:t>Using 3 steps to completing this work:</a:t>
            </a:r>
          </a:p>
          <a:p>
            <a:pPr marL="12700" marR="309880" algn="just">
              <a:lnSpc>
                <a:spcPct val="100800"/>
              </a:lnSpc>
              <a:spcBef>
                <a:spcPts val="85"/>
              </a:spcBef>
              <a:tabLst>
                <a:tab pos="298450" algn="l"/>
              </a:tabLst>
            </a:pPr>
            <a:r>
              <a:rPr lang="en-US" dirty="0"/>
              <a:t>     Step 1: Construct the model</a:t>
            </a:r>
            <a:endParaRPr lang="en-IN" dirty="0">
              <a:latin typeface="Gothic Uralic"/>
            </a:endParaRPr>
          </a:p>
        </p:txBody>
      </p:sp>
      <p:sp>
        <p:nvSpPr>
          <p:cNvPr id="6" name="TextBox 5">
            <a:extLst>
              <a:ext uri="{FF2B5EF4-FFF2-40B4-BE49-F238E27FC236}">
                <a16:creationId xmlns:a16="http://schemas.microsoft.com/office/drawing/2014/main" id="{4A7DA451-75D6-4EF1-8310-3A3A4514E9E8}"/>
              </a:ext>
            </a:extLst>
          </p:cNvPr>
          <p:cNvSpPr txBox="1"/>
          <p:nvPr/>
        </p:nvSpPr>
        <p:spPr>
          <a:xfrm>
            <a:off x="2438400" y="533400"/>
            <a:ext cx="6094428" cy="707886"/>
          </a:xfrm>
          <a:prstGeom prst="rect">
            <a:avLst/>
          </a:prstGeom>
          <a:noFill/>
        </p:spPr>
        <p:txBody>
          <a:bodyPr wrap="square">
            <a:spAutoFit/>
          </a:bodyPr>
          <a:lstStyle/>
          <a:p>
            <a:r>
              <a:rPr lang="en-IN" sz="4000" b="1" dirty="0"/>
              <a:t>How it works</a:t>
            </a:r>
            <a:r>
              <a:rPr lang="en-IN"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EECF-C08A-4E5F-A449-4D3E5855F15C}"/>
              </a:ext>
            </a:extLst>
          </p:cNvPr>
          <p:cNvSpPr>
            <a:spLocks noGrp="1"/>
          </p:cNvSpPr>
          <p:nvPr>
            <p:ph type="title"/>
          </p:nvPr>
        </p:nvSpPr>
        <p:spPr>
          <a:xfrm>
            <a:off x="4724146" y="1828800"/>
            <a:ext cx="2895599" cy="430887"/>
          </a:xfrm>
        </p:spPr>
        <p:txBody>
          <a:bodyPr/>
          <a:lstStyle/>
          <a:p>
            <a:r>
              <a:rPr lang="de-DE" sz="2800" b="1" dirty="0">
                <a:effectLst/>
                <a:latin typeface="Times New Roman" panose="02020603050405020304" pitchFamily="18" charset="0"/>
                <a:ea typeface="Arial Unicode MS"/>
              </a:rPr>
              <a:t>USER MANUAL </a:t>
            </a:r>
            <a:endParaRPr lang="en-IN" sz="2800" b="1" dirty="0"/>
          </a:p>
        </p:txBody>
      </p:sp>
      <p:sp>
        <p:nvSpPr>
          <p:cNvPr id="3" name="Text Placeholder 2">
            <a:extLst>
              <a:ext uri="{FF2B5EF4-FFF2-40B4-BE49-F238E27FC236}">
                <a16:creationId xmlns:a16="http://schemas.microsoft.com/office/drawing/2014/main" id="{28D247EC-2FB1-41FC-A8E4-3BBECD58C918}"/>
              </a:ext>
            </a:extLst>
          </p:cNvPr>
          <p:cNvSpPr>
            <a:spLocks noGrp="1"/>
          </p:cNvSpPr>
          <p:nvPr>
            <p:ph type="body" idx="1"/>
          </p:nvPr>
        </p:nvSpPr>
        <p:spPr>
          <a:xfrm>
            <a:off x="2057400" y="838200"/>
            <a:ext cx="8229092" cy="830997"/>
          </a:xfrm>
        </p:spPr>
        <p:txBody>
          <a:bodyPr/>
          <a:lstStyle/>
          <a:p>
            <a:r>
              <a:rPr lang="en-US" dirty="0"/>
              <a:t>Step 2: Check model’s structure</a:t>
            </a:r>
          </a:p>
          <a:p>
            <a:endParaRPr lang="en-US" dirty="0"/>
          </a:p>
          <a:p>
            <a:r>
              <a:rPr lang="en-US" dirty="0"/>
              <a:t>Step 3: Evaluating Trained Model</a:t>
            </a:r>
            <a:endParaRPr lang="en-IN" dirty="0"/>
          </a:p>
        </p:txBody>
      </p:sp>
      <p:sp>
        <p:nvSpPr>
          <p:cNvPr id="5" name="TextBox 4">
            <a:extLst>
              <a:ext uri="{FF2B5EF4-FFF2-40B4-BE49-F238E27FC236}">
                <a16:creationId xmlns:a16="http://schemas.microsoft.com/office/drawing/2014/main" id="{C1B48E05-CF0B-4143-A231-A9774664A43A}"/>
              </a:ext>
            </a:extLst>
          </p:cNvPr>
          <p:cNvSpPr txBox="1"/>
          <p:nvPr/>
        </p:nvSpPr>
        <p:spPr>
          <a:xfrm>
            <a:off x="3124730" y="2259687"/>
            <a:ext cx="7848070" cy="4154984"/>
          </a:xfrm>
          <a:prstGeom prst="rect">
            <a:avLst/>
          </a:prstGeom>
          <a:noFill/>
        </p:spPr>
        <p:txBody>
          <a:bodyPr wrap="square">
            <a:spAutoFit/>
          </a:bodyPr>
          <a:lstStyle/>
          <a:p>
            <a:r>
              <a:rPr lang="en-US" sz="2400" dirty="0"/>
              <a:t>This section will familiarize you with the overall interface of the website including the main menu and the other options. The first page a user will se after opening our application is our home page. Here the first thing that you will see is the beautiful user interface where on top of page is a card view where the title of our app is shown along with the classes which our model can predict. The below card contains a element where the selected video is played, also an tag for the file upload to upload our videos. The right side of video element have the result and accuracy span where the predicted class and accuracy will be shown. </a:t>
            </a:r>
            <a:endParaRPr lang="en-IN" sz="2400" dirty="0"/>
          </a:p>
        </p:txBody>
      </p:sp>
    </p:spTree>
    <p:extLst>
      <p:ext uri="{BB962C8B-B14F-4D97-AF65-F5344CB8AC3E}">
        <p14:creationId xmlns:p14="http://schemas.microsoft.com/office/powerpoint/2010/main" val="79487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fficeArt object" descr="Image">
            <a:extLst>
              <a:ext uri="{FF2B5EF4-FFF2-40B4-BE49-F238E27FC236}">
                <a16:creationId xmlns:a16="http://schemas.microsoft.com/office/drawing/2014/main" id="{3C4CD073-1FBF-4D93-8B98-98BD9BE7117D}"/>
              </a:ext>
            </a:extLst>
          </p:cNvPr>
          <p:cNvPicPr/>
          <p:nvPr/>
        </p:nvPicPr>
        <p:blipFill>
          <a:blip r:embed="rId2"/>
          <a:stretch>
            <a:fillRect/>
          </a:stretch>
        </p:blipFill>
        <p:spPr>
          <a:xfrm>
            <a:off x="1676400" y="1066800"/>
            <a:ext cx="9905999" cy="5486400"/>
          </a:xfrm>
          <a:prstGeom prst="rect">
            <a:avLst/>
          </a:prstGeom>
          <a:ln w="12700" cap="flat">
            <a:noFill/>
            <a:miter lim="400000"/>
          </a:ln>
          <a:effectLst/>
        </p:spPr>
      </p:pic>
      <p:sp>
        <p:nvSpPr>
          <p:cNvPr id="7" name="TextBox 6">
            <a:extLst>
              <a:ext uri="{FF2B5EF4-FFF2-40B4-BE49-F238E27FC236}">
                <a16:creationId xmlns:a16="http://schemas.microsoft.com/office/drawing/2014/main" id="{EF118C25-821A-427E-86D2-5E23D6D30C58}"/>
              </a:ext>
            </a:extLst>
          </p:cNvPr>
          <p:cNvSpPr txBox="1"/>
          <p:nvPr/>
        </p:nvSpPr>
        <p:spPr>
          <a:xfrm>
            <a:off x="2209800" y="304800"/>
            <a:ext cx="6094378" cy="395429"/>
          </a:xfrm>
          <a:prstGeom prst="rect">
            <a:avLst/>
          </a:prstGeom>
          <a:noFill/>
        </p:spPr>
        <p:txBody>
          <a:bodyPr wrap="square">
            <a:spAutoFit/>
          </a:bodyPr>
          <a:lstStyle/>
          <a:p>
            <a:pPr>
              <a:lnSpc>
                <a:spcPct val="120000"/>
              </a:lnSpc>
              <a:spcBef>
                <a:spcPts val="800"/>
              </a:spcBef>
              <a:spcAft>
                <a:spcPts val="1200"/>
              </a:spcAft>
            </a:pPr>
            <a:r>
              <a:rPr lang="en-US" sz="1800" b="1" dirty="0">
                <a:ln>
                  <a:noFill/>
                </a:ln>
                <a:solidFill>
                  <a:srgbClr val="000000"/>
                </a:solidFill>
                <a:effectLst/>
                <a:uFill>
                  <a:solidFill>
                    <a:srgbClr val="000000"/>
                  </a:solidFill>
                </a:uFill>
                <a:latin typeface="Times New Roman" panose="02020603050405020304" pitchFamily="18" charset="0"/>
                <a:ea typeface="Arial Unicode MS"/>
                <a:cs typeface="Arial Unicode MS"/>
              </a:rPr>
              <a:t>Landing Page</a:t>
            </a:r>
            <a:endParaRPr lang="en-IN" sz="1400" dirty="0">
              <a:ln>
                <a:noFill/>
              </a:ln>
              <a:solidFill>
                <a:srgbClr val="000000"/>
              </a:solidFill>
              <a:effectLst/>
              <a:uFill>
                <a:solidFill>
                  <a:srgbClr val="000000"/>
                </a:solidFill>
              </a:uFill>
              <a:latin typeface="Helvetica Neue"/>
              <a:ea typeface="Arial Unicode MS"/>
              <a:cs typeface="Arial Unicode MS"/>
            </a:endParaRPr>
          </a:p>
        </p:txBody>
      </p:sp>
    </p:spTree>
    <p:extLst>
      <p:ext uri="{BB962C8B-B14F-4D97-AF65-F5344CB8AC3E}">
        <p14:creationId xmlns:p14="http://schemas.microsoft.com/office/powerpoint/2010/main" val="134482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fficeArt object" descr="Image">
            <a:extLst>
              <a:ext uri="{FF2B5EF4-FFF2-40B4-BE49-F238E27FC236}">
                <a16:creationId xmlns:a16="http://schemas.microsoft.com/office/drawing/2014/main" id="{B386BEDD-58DC-42E9-A6B5-66B742127716}"/>
              </a:ext>
            </a:extLst>
          </p:cNvPr>
          <p:cNvPicPr/>
          <p:nvPr/>
        </p:nvPicPr>
        <p:blipFill>
          <a:blip r:embed="rId2"/>
          <a:stretch>
            <a:fillRect/>
          </a:stretch>
        </p:blipFill>
        <p:spPr>
          <a:xfrm>
            <a:off x="1828800" y="533400"/>
            <a:ext cx="9448800" cy="4841240"/>
          </a:xfrm>
          <a:prstGeom prst="rect">
            <a:avLst/>
          </a:prstGeom>
          <a:ln w="12700" cap="flat">
            <a:noFill/>
            <a:miter lim="400000"/>
          </a:ln>
          <a:effectLst/>
        </p:spPr>
      </p:pic>
      <p:sp>
        <p:nvSpPr>
          <p:cNvPr id="7" name="TextBox 6">
            <a:extLst>
              <a:ext uri="{FF2B5EF4-FFF2-40B4-BE49-F238E27FC236}">
                <a16:creationId xmlns:a16="http://schemas.microsoft.com/office/drawing/2014/main" id="{6CCE108C-2895-49B6-90E5-17C7898DC5B3}"/>
              </a:ext>
            </a:extLst>
          </p:cNvPr>
          <p:cNvSpPr txBox="1"/>
          <p:nvPr/>
        </p:nvSpPr>
        <p:spPr>
          <a:xfrm>
            <a:off x="2819400" y="5486400"/>
            <a:ext cx="6094428" cy="646331"/>
          </a:xfrm>
          <a:prstGeom prst="rect">
            <a:avLst/>
          </a:prstGeom>
          <a:noFill/>
        </p:spPr>
        <p:txBody>
          <a:bodyPr wrap="square">
            <a:spAutoFit/>
          </a:bodyPr>
          <a:lstStyle/>
          <a:p>
            <a:r>
              <a:rPr lang="en-US" sz="1800" b="1" dirty="0">
                <a:effectLst/>
                <a:latin typeface="Times New Roman" panose="02020603050405020304" pitchFamily="18" charset="0"/>
                <a:ea typeface="Arial Unicode MS"/>
              </a:rPr>
              <a:t>Activity recognition on guitar playing video (external dataset)</a:t>
            </a:r>
            <a:endParaRPr lang="en-IN" dirty="0"/>
          </a:p>
        </p:txBody>
      </p:sp>
    </p:spTree>
    <p:extLst>
      <p:ext uri="{BB962C8B-B14F-4D97-AF65-F5344CB8AC3E}">
        <p14:creationId xmlns:p14="http://schemas.microsoft.com/office/powerpoint/2010/main" val="120241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6D9031D-4ACC-4D6D-AFF7-6326A5BE3279}"/>
              </a:ext>
            </a:extLst>
          </p:cNvPr>
          <p:cNvSpPr>
            <a:spLocks noChangeArrowheads="1"/>
          </p:cNvSpPr>
          <p:nvPr/>
        </p:nvSpPr>
        <p:spPr bwMode="auto">
          <a:xfrm>
            <a:off x="2743200" y="5773359"/>
            <a:ext cx="54864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Times New Roman" panose="02020603050405020304" pitchFamily="18" charset="0"/>
                <a:ea typeface="Arial Unicode MS"/>
                <a:cs typeface="Times New Roman" panose="02020603050405020304" pitchFamily="18" charset="0"/>
              </a:rPr>
              <a:t>Activity recognition on horse riding video (external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officeArt object" descr="Image">
            <a:extLst>
              <a:ext uri="{FF2B5EF4-FFF2-40B4-BE49-F238E27FC236}">
                <a16:creationId xmlns:a16="http://schemas.microsoft.com/office/drawing/2014/main" id="{E27BAAB9-3F84-48EE-8145-FA9050213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87399"/>
            <a:ext cx="10118725" cy="4985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Rectangle 3">
            <a:extLst>
              <a:ext uri="{FF2B5EF4-FFF2-40B4-BE49-F238E27FC236}">
                <a16:creationId xmlns:a16="http://schemas.microsoft.com/office/drawing/2014/main" id="{B992B109-4C98-4813-99D5-7CECB05B41E8}"/>
              </a:ext>
            </a:extLst>
          </p:cNvPr>
          <p:cNvSpPr>
            <a:spLocks noChangeArrowheads="1"/>
          </p:cNvSpPr>
          <p:nvPr/>
        </p:nvSpPr>
        <p:spPr bwMode="auto">
          <a:xfrm>
            <a:off x="0" y="558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5675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02C58B6-6000-49F5-AEFB-43B8E4904253}"/>
              </a:ext>
            </a:extLst>
          </p:cNvPr>
          <p:cNvSpPr>
            <a:spLocks noChangeArrowheads="1"/>
          </p:cNvSpPr>
          <p:nvPr/>
        </p:nvSpPr>
        <p:spPr bwMode="auto">
          <a:xfrm>
            <a:off x="2057400" y="-177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officeArt object" descr="Image">
            <a:extLst>
              <a:ext uri="{FF2B5EF4-FFF2-40B4-BE49-F238E27FC236}">
                <a16:creationId xmlns:a16="http://schemas.microsoft.com/office/drawing/2014/main" id="{EA361A51-8CDE-451D-A4B8-A0241AC4B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16902"/>
            <a:ext cx="9677400" cy="519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Rectangle 3">
            <a:extLst>
              <a:ext uri="{FF2B5EF4-FFF2-40B4-BE49-F238E27FC236}">
                <a16:creationId xmlns:a16="http://schemas.microsoft.com/office/drawing/2014/main" id="{E3F02395-A2C3-4CC7-A465-63788F2D9A9A}"/>
              </a:ext>
            </a:extLst>
          </p:cNvPr>
          <p:cNvSpPr>
            <a:spLocks noChangeArrowheads="1"/>
          </p:cNvSpPr>
          <p:nvPr/>
        </p:nvSpPr>
        <p:spPr bwMode="auto">
          <a:xfrm>
            <a:off x="2438400" y="5867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Times New Roman" panose="02020603050405020304" pitchFamily="18" charset="0"/>
                <a:ea typeface="Arial Unicode MS" charset="0"/>
                <a:cs typeface="Times New Roman" panose="02020603050405020304" pitchFamily="18" charset="0"/>
              </a:rPr>
              <a:t>Activity recognition on javelin throw video (external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878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6">
            <a:extLst>
              <a:ext uri="{FF2B5EF4-FFF2-40B4-BE49-F238E27FC236}">
                <a16:creationId xmlns:a16="http://schemas.microsoft.com/office/drawing/2014/main" id="{CFDA26FD-F943-484F-BB6D-AE0FB930E57B}"/>
              </a:ext>
            </a:extLst>
          </p:cNvPr>
          <p:cNvSpPr txBox="1">
            <a:spLocks noGrp="1"/>
          </p:cNvSpPr>
          <p:nvPr>
            <p:ph type="title"/>
          </p:nvPr>
        </p:nvSpPr>
        <p:spPr>
          <a:xfrm>
            <a:off x="2133600" y="609600"/>
            <a:ext cx="4191000" cy="447558"/>
          </a:xfrm>
          <a:prstGeom prst="rect">
            <a:avLst/>
          </a:prstGeom>
        </p:spPr>
        <p:txBody>
          <a:bodyPr vert="horz" wrap="square" lIns="0" tIns="16510" rIns="0" bIns="0" rtlCol="0">
            <a:spAutoFit/>
          </a:bodyPr>
          <a:lstStyle/>
          <a:p>
            <a:pPr marL="12700">
              <a:lnSpc>
                <a:spcPct val="100000"/>
              </a:lnSpc>
              <a:spcBef>
                <a:spcPts val="130"/>
              </a:spcBef>
            </a:pPr>
            <a:r>
              <a:rPr lang="en-IN" sz="2800" b="1" dirty="0"/>
              <a:t>Specific Requirements</a:t>
            </a:r>
            <a:r>
              <a:rPr lang="en-IN" sz="800" dirty="0"/>
              <a:t>: </a:t>
            </a:r>
            <a:endParaRPr sz="4400" dirty="0"/>
          </a:p>
        </p:txBody>
      </p:sp>
      <p:sp>
        <p:nvSpPr>
          <p:cNvPr id="14" name="Rectangle 2">
            <a:extLst>
              <a:ext uri="{FF2B5EF4-FFF2-40B4-BE49-F238E27FC236}">
                <a16:creationId xmlns:a16="http://schemas.microsoft.com/office/drawing/2014/main" id="{469D2A9F-0E18-4064-B187-AE281B11CCA3}"/>
              </a:ext>
            </a:extLst>
          </p:cNvPr>
          <p:cNvSpPr>
            <a:spLocks noChangeArrowheads="1"/>
          </p:cNvSpPr>
          <p:nvPr/>
        </p:nvSpPr>
        <p:spPr bwMode="auto">
          <a:xfrm>
            <a:off x="2971800" y="1371600"/>
            <a:ext cx="7239000" cy="30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152352" rIns="91440" bIns="38088" numCol="1" anchor="ctr" anchorCtr="0" compatLnSpc="1">
            <a:prstTxWarp prst="textNoShape">
              <a:avLst/>
            </a:prstTxWarp>
            <a:spAutoFit/>
          </a:bodyPr>
          <a:lstStyle>
            <a:lvl1pPr eaLnBrk="0" fontAlgn="base" hangingPunct="0">
              <a:spcBef>
                <a:spcPct val="0"/>
              </a:spcBef>
              <a:spcAft>
                <a:spcPct val="0"/>
              </a:spcAft>
              <a:tabLst>
                <a:tab pos="1016000" algn="l"/>
              </a:tabLst>
              <a:defRPr>
                <a:solidFill>
                  <a:schemeClr val="tx1"/>
                </a:solidFill>
                <a:latin typeface="Arial" panose="020B0604020202020204" pitchFamily="34" charset="0"/>
              </a:defRPr>
            </a:lvl1pPr>
            <a:lvl2pPr eaLnBrk="0" fontAlgn="base" hangingPunct="0">
              <a:spcBef>
                <a:spcPct val="0"/>
              </a:spcBef>
              <a:spcAft>
                <a:spcPct val="0"/>
              </a:spcAft>
              <a:tabLst>
                <a:tab pos="1016000" algn="l"/>
              </a:tabLst>
              <a:defRPr>
                <a:solidFill>
                  <a:schemeClr val="tx1"/>
                </a:solidFill>
                <a:latin typeface="Arial" panose="020B0604020202020204" pitchFamily="34" charset="0"/>
              </a:defRPr>
            </a:lvl2pPr>
            <a:lvl3pPr eaLnBrk="0" fontAlgn="base" hangingPunct="0">
              <a:spcBef>
                <a:spcPct val="0"/>
              </a:spcBef>
              <a:spcAft>
                <a:spcPct val="0"/>
              </a:spcAft>
              <a:tabLst>
                <a:tab pos="1016000" algn="l"/>
              </a:tabLst>
              <a:defRPr>
                <a:solidFill>
                  <a:schemeClr val="tx1"/>
                </a:solidFill>
                <a:latin typeface="Arial" panose="020B0604020202020204" pitchFamily="34" charset="0"/>
              </a:defRPr>
            </a:lvl3pPr>
            <a:lvl4pPr eaLnBrk="0" fontAlgn="base" hangingPunct="0">
              <a:spcBef>
                <a:spcPct val="0"/>
              </a:spcBef>
              <a:spcAft>
                <a:spcPct val="0"/>
              </a:spcAft>
              <a:tabLst>
                <a:tab pos="1016000" algn="l"/>
              </a:tabLst>
              <a:defRPr>
                <a:solidFill>
                  <a:schemeClr val="tx1"/>
                </a:solidFill>
                <a:latin typeface="Arial" panose="020B0604020202020204" pitchFamily="34" charset="0"/>
              </a:defRPr>
            </a:lvl4pPr>
            <a:lvl5pPr eaLnBrk="0" fontAlgn="base" hangingPunct="0">
              <a:spcBef>
                <a:spcPct val="0"/>
              </a:spcBef>
              <a:spcAft>
                <a:spcPct val="0"/>
              </a:spcAft>
              <a:tabLst>
                <a:tab pos="1016000" algn="l"/>
              </a:tabLst>
              <a:defRPr>
                <a:solidFill>
                  <a:schemeClr val="tx1"/>
                </a:solidFill>
                <a:latin typeface="Arial" panose="020B0604020202020204" pitchFamily="34" charset="0"/>
              </a:defRPr>
            </a:lvl5pPr>
            <a:lvl6pPr eaLnBrk="0" fontAlgn="base" hangingPunct="0">
              <a:spcBef>
                <a:spcPct val="0"/>
              </a:spcBef>
              <a:spcAft>
                <a:spcPct val="0"/>
              </a:spcAft>
              <a:tabLst>
                <a:tab pos="1016000" algn="l"/>
              </a:tabLst>
              <a:defRPr>
                <a:solidFill>
                  <a:schemeClr val="tx1"/>
                </a:solidFill>
                <a:latin typeface="Arial" panose="020B0604020202020204" pitchFamily="34" charset="0"/>
              </a:defRPr>
            </a:lvl6pPr>
            <a:lvl7pPr eaLnBrk="0" fontAlgn="base" hangingPunct="0">
              <a:spcBef>
                <a:spcPct val="0"/>
              </a:spcBef>
              <a:spcAft>
                <a:spcPct val="0"/>
              </a:spcAft>
              <a:tabLst>
                <a:tab pos="1016000" algn="l"/>
              </a:tabLst>
              <a:defRPr>
                <a:solidFill>
                  <a:schemeClr val="tx1"/>
                </a:solidFill>
                <a:latin typeface="Arial" panose="020B0604020202020204" pitchFamily="34" charset="0"/>
              </a:defRPr>
            </a:lvl7pPr>
            <a:lvl8pPr eaLnBrk="0" fontAlgn="base" hangingPunct="0">
              <a:spcBef>
                <a:spcPct val="0"/>
              </a:spcBef>
              <a:spcAft>
                <a:spcPct val="0"/>
              </a:spcAft>
              <a:tabLst>
                <a:tab pos="1016000" algn="l"/>
              </a:tabLst>
              <a:defRPr>
                <a:solidFill>
                  <a:schemeClr val="tx1"/>
                </a:solidFill>
                <a:latin typeface="Arial" panose="020B0604020202020204" pitchFamily="34" charset="0"/>
              </a:defRPr>
            </a:lvl8pPr>
            <a:lvl9pPr eaLnBrk="0" fontAlgn="base" hangingPunct="0">
              <a:spcBef>
                <a:spcPct val="0"/>
              </a:spcBef>
              <a:spcAft>
                <a:spcPct val="0"/>
              </a:spcAft>
              <a:tabLst>
                <a:tab pos="10160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Tx/>
              <a:buFontTx/>
              <a:buAutoNum type="arabicPeriod"/>
              <a:tabLst>
                <a:tab pos="1016000" algn="l"/>
              </a:tabLst>
            </a:pPr>
            <a:r>
              <a:rPr kumimoji="0" lang="en-US" altLang="en-US" sz="2000" b="1" i="0" u="none" strike="noStrike" cap="none" normalizeH="0" baseline="0" dirty="0">
                <a:ln>
                  <a:noFill/>
                </a:ln>
                <a:solidFill>
                  <a:srgbClr val="000000"/>
                </a:solidFill>
                <a:effectLst/>
                <a:latin typeface="Calibri" panose="020F0502020204030204" pitchFamily="34" charset="0"/>
                <a:ea typeface="Arial Unicode MS"/>
                <a:cs typeface="Calibri" panose="020F0502020204030204" pitchFamily="34" charset="0"/>
              </a:rPr>
              <a:t>S/w and H/w requirement:</a:t>
            </a:r>
            <a:endParaRPr kumimoji="0" lang="en-US" altLang="en-US" sz="2000" b="1" i="1" u="none" strike="noStrike" cap="none" normalizeH="0" baseline="0" dirty="0">
              <a:ln>
                <a:noFill/>
              </a:ln>
              <a:solidFill>
                <a:srgbClr val="000000"/>
              </a:solidFill>
              <a:effectLst/>
              <a:latin typeface="Cambria" panose="02040503050406030204" pitchFamily="18" charset="0"/>
              <a:cs typeface="Arial Unicode MS"/>
            </a:endParaRPr>
          </a:p>
          <a:p>
            <a:pPr marL="1371600" marR="0" lvl="3" indent="0" algn="l" defTabSz="914400" rtl="0" eaLnBrk="0" fontAlgn="base" latinLnBrk="0" hangingPunct="0">
              <a:lnSpc>
                <a:spcPct val="100000"/>
              </a:lnSpc>
              <a:spcBef>
                <a:spcPct val="0"/>
              </a:spcBef>
              <a:spcAft>
                <a:spcPct val="0"/>
              </a:spcAft>
              <a:buClrTx/>
              <a:buSzTx/>
              <a:buFontTx/>
              <a:buAutoNum type="arabicPeriod"/>
              <a:tabLst>
                <a:tab pos="1016000" algn="l"/>
              </a:tabLst>
            </a:pPr>
            <a:r>
              <a:rPr kumimoji="0" lang="en-US" altLang="en-US" sz="2000" b="1" i="1" u="none" strike="noStrike" cap="none" normalizeH="0" baseline="0" dirty="0">
                <a:ln>
                  <a:noFill/>
                </a:ln>
                <a:solidFill>
                  <a:srgbClr val="000000"/>
                </a:solidFill>
                <a:effectLst/>
                <a:latin typeface="Cambria" panose="02040503050406030204" pitchFamily="18" charset="0"/>
                <a:cs typeface="Arial Unicode MS"/>
              </a:rPr>
              <a:t>Environment:</a:t>
            </a:r>
          </a:p>
          <a:p>
            <a:pPr marL="1371600" marR="0" lvl="3" indent="0" algn="l" defTabSz="914400" rtl="0" eaLnBrk="0" fontAlgn="base" latinLnBrk="0" hangingPunct="0">
              <a:lnSpc>
                <a:spcPct val="100000"/>
              </a:lnSpc>
              <a:spcBef>
                <a:spcPct val="0"/>
              </a:spcBef>
              <a:spcAft>
                <a:spcPct val="0"/>
              </a:spcAft>
              <a:buClrTx/>
              <a:buSzTx/>
              <a:tabLst>
                <a:tab pos="1016000" algn="l"/>
              </a:tabLst>
            </a:pPr>
            <a:endParaRPr lang="en-US" altLang="en-US" sz="2000" b="1" i="1" dirty="0">
              <a:solidFill>
                <a:srgbClr val="000000"/>
              </a:solidFill>
              <a:latin typeface="Cambria" panose="02040503050406030204" pitchFamily="18" charset="0"/>
            </a:endParaRPr>
          </a:p>
          <a:p>
            <a:pPr marL="1371600" marR="0" lvl="3" indent="0" algn="l" defTabSz="914400" rtl="0" eaLnBrk="0" fontAlgn="base" latinLnBrk="0" hangingPunct="0">
              <a:lnSpc>
                <a:spcPct val="100000"/>
              </a:lnSpc>
              <a:spcBef>
                <a:spcPct val="0"/>
              </a:spcBef>
              <a:spcAft>
                <a:spcPct val="0"/>
              </a:spcAft>
              <a:buClrTx/>
              <a:buSzTx/>
              <a:tabLst>
                <a:tab pos="1016000" algn="l"/>
              </a:tabLst>
            </a:pPr>
            <a:endParaRPr lang="en-US" altLang="en-US" dirty="0"/>
          </a:p>
          <a:p>
            <a:pPr marL="1828800" marR="0" lvl="4" indent="0" algn="l" defTabSz="914400" rtl="0" eaLnBrk="0" fontAlgn="base" latinLnBrk="0" hangingPunct="0">
              <a:lnSpc>
                <a:spcPct val="100000"/>
              </a:lnSpc>
              <a:spcBef>
                <a:spcPct val="0"/>
              </a:spcBef>
              <a:spcAft>
                <a:spcPct val="0"/>
              </a:spcAft>
              <a:buClrTx/>
              <a:buSzPct val="100000"/>
              <a:buFontTx/>
              <a:buAutoNum type="arabicPeriod"/>
              <a:tabLst>
                <a:tab pos="1016000" algn="l"/>
              </a:tabLst>
            </a:pPr>
            <a:r>
              <a:rPr kumimoji="0" lang="en-US" altLang="en-US" b="1" i="0" u="none" strike="noStrike" cap="none" normalizeH="0" baseline="0" dirty="0">
                <a:ln>
                  <a:noFill/>
                </a:ln>
                <a:solidFill>
                  <a:srgbClr val="000000"/>
                </a:solidFill>
                <a:effectLst/>
                <a:latin typeface="Calibri" panose="020F0502020204030204" pitchFamily="34" charset="0"/>
                <a:ea typeface="Arial Unicode MS"/>
                <a:cs typeface="Calibri" panose="020F0502020204030204" pitchFamily="34" charset="0"/>
              </a:rPr>
              <a:t>Operating System: </a:t>
            </a:r>
            <a:r>
              <a:rPr kumimoji="0" lang="en-US" altLang="en-US" b="0" i="0" u="none" strike="noStrike" cap="none" normalizeH="0" baseline="0" dirty="0">
                <a:ln>
                  <a:noFill/>
                </a:ln>
                <a:solidFill>
                  <a:srgbClr val="000000"/>
                </a:solidFill>
                <a:effectLst/>
                <a:latin typeface="Calibri" panose="020F0502020204030204" pitchFamily="34" charset="0"/>
                <a:ea typeface="Arial Unicode MS"/>
                <a:cs typeface="Calibri" panose="020F0502020204030204" pitchFamily="34" charset="0"/>
              </a:rPr>
              <a:t>- Microsoft Windows10</a:t>
            </a:r>
            <a:endParaRPr kumimoji="0" lang="en-US" altLang="en-US" b="0" i="0" u="none" strike="noStrike" cap="none" normalizeH="0" baseline="0" dirty="0">
              <a:ln>
                <a:noFill/>
              </a:ln>
              <a:solidFill>
                <a:schemeClr val="tx1"/>
              </a:solidFill>
              <a:effectLst/>
            </a:endParaRPr>
          </a:p>
          <a:p>
            <a:pPr marL="1828800" marR="0" lvl="4" indent="0" algn="l" defTabSz="914400" rtl="0" eaLnBrk="0" fontAlgn="base" latinLnBrk="0" hangingPunct="0">
              <a:lnSpc>
                <a:spcPct val="100000"/>
              </a:lnSpc>
              <a:spcBef>
                <a:spcPct val="0"/>
              </a:spcBef>
              <a:spcAft>
                <a:spcPct val="0"/>
              </a:spcAft>
              <a:buClrTx/>
              <a:buSzPct val="100000"/>
              <a:buFontTx/>
              <a:buChar char="•"/>
              <a:tabLst>
                <a:tab pos="1016000" algn="l"/>
              </a:tabLst>
            </a:pPr>
            <a:r>
              <a:rPr kumimoji="0" lang="en-US" altLang="en-US" b="1" i="0" u="none" strike="noStrike" cap="none" normalizeH="0" baseline="0" dirty="0">
                <a:ln>
                  <a:noFill/>
                </a:ln>
                <a:solidFill>
                  <a:srgbClr val="000000"/>
                </a:solidFill>
                <a:effectLst/>
                <a:latin typeface="Calibri" panose="020F0502020204030204" pitchFamily="34" charset="0"/>
                <a:ea typeface="Arial Unicode MS"/>
                <a:cs typeface="Calibri" panose="020F0502020204030204" pitchFamily="34" charset="0"/>
              </a:rPr>
              <a:t>Clients </a:t>
            </a:r>
            <a:r>
              <a:rPr kumimoji="0" lang="en-US" altLang="en-US" b="0" i="0" u="none" strike="noStrike" cap="none" normalizeH="0" baseline="0" dirty="0">
                <a:ln>
                  <a:noFill/>
                </a:ln>
                <a:solidFill>
                  <a:srgbClr val="000000"/>
                </a:solidFill>
                <a:effectLst/>
                <a:latin typeface="Calibri" panose="020F0502020204030204" pitchFamily="34" charset="0"/>
                <a:ea typeface="Arial Unicode MS"/>
                <a:cs typeface="Calibri" panose="020F0502020204030204" pitchFamily="34" charset="0"/>
              </a:rPr>
              <a:t>: Microsoft Internet Explorer, Google chrome</a:t>
            </a:r>
            <a:endParaRPr kumimoji="0" lang="en-US" altLang="en-US" b="0" i="0" u="none" strike="noStrike" cap="none" normalizeH="0" baseline="0" dirty="0">
              <a:ln>
                <a:noFill/>
              </a:ln>
              <a:solidFill>
                <a:schemeClr val="tx1"/>
              </a:solidFill>
              <a:effectLst/>
            </a:endParaRPr>
          </a:p>
          <a:p>
            <a:pPr marL="1828800" marR="0" lvl="4" indent="0" algn="l" defTabSz="914400" rtl="0" eaLnBrk="0" fontAlgn="base" latinLnBrk="0" hangingPunct="0">
              <a:lnSpc>
                <a:spcPct val="100000"/>
              </a:lnSpc>
              <a:spcBef>
                <a:spcPct val="0"/>
              </a:spcBef>
              <a:spcAft>
                <a:spcPct val="0"/>
              </a:spcAft>
              <a:buClrTx/>
              <a:buSzPct val="100000"/>
              <a:buFontTx/>
              <a:buChar char="•"/>
              <a:tabLst>
                <a:tab pos="1016000" algn="l"/>
              </a:tabLst>
            </a:pPr>
            <a:r>
              <a:rPr kumimoji="0" lang="en-US" altLang="en-US" b="1" i="0" u="none" strike="noStrike" cap="none" normalizeH="0" baseline="0" dirty="0" err="1">
                <a:ln>
                  <a:noFill/>
                </a:ln>
                <a:solidFill>
                  <a:srgbClr val="000000"/>
                </a:solidFill>
                <a:effectLst/>
                <a:latin typeface="Calibri" panose="020F0502020204030204" pitchFamily="34" charset="0"/>
                <a:ea typeface="Arial Unicode MS"/>
                <a:cs typeface="Calibri" panose="020F0502020204030204" pitchFamily="34" charset="0"/>
              </a:rPr>
              <a:t>Tools&amp;Tech</a:t>
            </a:r>
            <a:r>
              <a:rPr kumimoji="0" lang="en-US" altLang="en-US" b="0" i="0" u="none" strike="noStrike" cap="none" normalizeH="0" baseline="0" dirty="0">
                <a:ln>
                  <a:noFill/>
                </a:ln>
                <a:solidFill>
                  <a:srgbClr val="000000"/>
                </a:solidFill>
                <a:effectLst/>
                <a:latin typeface="Calibri" panose="020F0502020204030204" pitchFamily="34" charset="0"/>
                <a:ea typeface="Arial Unicode MS"/>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Arial Unicode MS"/>
                <a:cs typeface="Calibri" panose="020F0502020204030204" pitchFamily="34" charset="0"/>
              </a:rPr>
              <a:t>OpenCv</a:t>
            </a:r>
            <a:r>
              <a:rPr kumimoji="0" lang="en-US" altLang="en-US" b="0" i="0" u="none" strike="noStrike" cap="none" normalizeH="0" baseline="0" dirty="0">
                <a:ln>
                  <a:noFill/>
                </a:ln>
                <a:solidFill>
                  <a:srgbClr val="000000"/>
                </a:solidFill>
                <a:effectLst/>
                <a:latin typeface="Calibri" panose="020F0502020204030204" pitchFamily="34" charset="0"/>
                <a:ea typeface="Arial Unicode MS"/>
                <a:cs typeface="Calibri" panose="020F0502020204030204" pitchFamily="34" charset="0"/>
              </a:rPr>
              <a:t>, </a:t>
            </a:r>
            <a:r>
              <a:rPr kumimoji="0" lang="en-US" altLang="en-US" b="0" i="0" u="none" strike="noStrike" cap="none" normalizeH="0" baseline="0" dirty="0" err="1">
                <a:ln>
                  <a:noFill/>
                </a:ln>
                <a:solidFill>
                  <a:srgbClr val="000000"/>
                </a:solidFill>
                <a:effectLst/>
                <a:latin typeface="Calibri" panose="020F0502020204030204" pitchFamily="34" charset="0"/>
                <a:ea typeface="Arial Unicode MS"/>
                <a:cs typeface="Calibri" panose="020F0502020204030204" pitchFamily="34" charset="0"/>
              </a:rPr>
              <a:t>MediaPipe</a:t>
            </a:r>
            <a:r>
              <a:rPr kumimoji="0" lang="en-US" altLang="en-US" b="0" i="0" u="none" strike="noStrike" cap="none" normalizeH="0" baseline="0" dirty="0">
                <a:ln>
                  <a:noFill/>
                </a:ln>
                <a:solidFill>
                  <a:srgbClr val="000000"/>
                </a:solidFill>
                <a:effectLst/>
                <a:latin typeface="Calibri" panose="020F0502020204030204" pitchFamily="34" charset="0"/>
                <a:ea typeface="Arial Unicode MS"/>
                <a:cs typeface="Calibri" panose="020F0502020204030204" pitchFamily="34" charset="0"/>
              </a:rPr>
              <a:t>, CNN,LSTM, Flask, </a:t>
            </a:r>
            <a:r>
              <a:rPr kumimoji="0" lang="en-US" altLang="en-US" b="0" i="0" u="none" strike="noStrike" cap="none" normalizeH="0" baseline="0" dirty="0" err="1">
                <a:ln>
                  <a:noFill/>
                </a:ln>
                <a:solidFill>
                  <a:srgbClr val="000000"/>
                </a:solidFill>
                <a:effectLst/>
                <a:latin typeface="Calibri" panose="020F0502020204030204" pitchFamily="34" charset="0"/>
                <a:ea typeface="Arial Unicode MS"/>
                <a:cs typeface="Calibri" panose="020F0502020204030204" pitchFamily="34" charset="0"/>
              </a:rPr>
              <a:t>VsCode</a:t>
            </a:r>
            <a:r>
              <a:rPr kumimoji="0" lang="en-US" altLang="en-US" b="0" i="0" u="none" strike="noStrike" cap="none" normalizeH="0" baseline="0" dirty="0">
                <a:ln>
                  <a:noFill/>
                </a:ln>
                <a:solidFill>
                  <a:srgbClr val="000000"/>
                </a:solidFill>
                <a:effectLst/>
                <a:latin typeface="Calibri" panose="020F0502020204030204" pitchFamily="34" charset="0"/>
                <a:ea typeface="Arial Unicode MS"/>
                <a:cs typeface="Calibri" panose="020F0502020204030204" pitchFamily="34" charset="0"/>
              </a:rPr>
              <a:t>, Google </a:t>
            </a:r>
            <a:r>
              <a:rPr kumimoji="0" lang="en-US" altLang="en-US" b="0" i="0" u="none" strike="noStrike" cap="none" normalizeH="0" baseline="0" dirty="0" err="1">
                <a:ln>
                  <a:noFill/>
                </a:ln>
                <a:solidFill>
                  <a:srgbClr val="000000"/>
                </a:solidFill>
                <a:effectLst/>
                <a:latin typeface="Calibri" panose="020F0502020204030204" pitchFamily="34" charset="0"/>
                <a:ea typeface="Arial Unicode MS"/>
                <a:cs typeface="Calibri" panose="020F0502020204030204" pitchFamily="34" charset="0"/>
              </a:rPr>
              <a:t>Colab</a:t>
            </a:r>
            <a:endParaRPr kumimoji="0" lang="en-US" altLang="en-US" b="0" i="0" u="none" strike="noStrike" cap="none" normalizeH="0" baseline="0" dirty="0">
              <a:ln>
                <a:noFill/>
              </a:ln>
              <a:solidFill>
                <a:schemeClr val="tx1"/>
              </a:solidFill>
              <a:effectLst/>
            </a:endParaRPr>
          </a:p>
          <a:p>
            <a:pPr marL="1828800" marR="0" lvl="4" indent="0" algn="l" defTabSz="914400" rtl="0" eaLnBrk="0" fontAlgn="base" latinLnBrk="0" hangingPunct="0">
              <a:lnSpc>
                <a:spcPct val="100000"/>
              </a:lnSpc>
              <a:spcBef>
                <a:spcPct val="0"/>
              </a:spcBef>
              <a:spcAft>
                <a:spcPct val="0"/>
              </a:spcAft>
              <a:buClrTx/>
              <a:buSzPct val="100000"/>
              <a:buFontTx/>
              <a:buChar char="•"/>
              <a:tabLst>
                <a:tab pos="1016000" algn="l"/>
              </a:tabLst>
            </a:pPr>
            <a:r>
              <a:rPr kumimoji="0" lang="en-US" altLang="en-US" b="1" i="0" u="none" strike="noStrike" cap="none" normalizeH="0" baseline="0" dirty="0">
                <a:ln>
                  <a:noFill/>
                </a:ln>
                <a:solidFill>
                  <a:srgbClr val="000000"/>
                </a:solidFill>
                <a:effectLst/>
                <a:latin typeface="Calibri" panose="020F0502020204030204" pitchFamily="34" charset="0"/>
                <a:ea typeface="Arial Unicode MS"/>
                <a:cs typeface="Calibri" panose="020F0502020204030204" pitchFamily="34" charset="0"/>
              </a:rPr>
              <a:t>User Interface: </a:t>
            </a:r>
            <a:r>
              <a:rPr kumimoji="0" lang="en-US" altLang="en-US" b="0" i="0" u="none" strike="noStrike" cap="none" normalizeH="0" baseline="0" dirty="0">
                <a:ln>
                  <a:noFill/>
                </a:ln>
                <a:solidFill>
                  <a:srgbClr val="000000"/>
                </a:solidFill>
                <a:effectLst/>
                <a:latin typeface="Calibri" panose="020F0502020204030204" pitchFamily="34" charset="0"/>
                <a:ea typeface="Arial Unicode MS"/>
                <a:cs typeface="Calibri" panose="020F0502020204030204" pitchFamily="34" charset="0"/>
              </a:rPr>
              <a:t> html, </a:t>
            </a:r>
            <a:r>
              <a:rPr kumimoji="0" lang="en-US" altLang="en-US" b="0" i="0" u="none" strike="noStrike" cap="none" normalizeH="0" baseline="0" dirty="0" err="1">
                <a:ln>
                  <a:noFill/>
                </a:ln>
                <a:solidFill>
                  <a:srgbClr val="000000"/>
                </a:solidFill>
                <a:effectLst/>
                <a:latin typeface="Calibri" panose="020F0502020204030204" pitchFamily="34" charset="0"/>
                <a:ea typeface="Arial Unicode MS"/>
                <a:cs typeface="Calibri" panose="020F0502020204030204" pitchFamily="34" charset="0"/>
              </a:rPr>
              <a:t>CSS,JavaScript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160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2D87605B-8FBC-409E-905C-EC574510F1EE}"/>
              </a:ext>
            </a:extLst>
          </p:cNvPr>
          <p:cNvSpPr txBox="1"/>
          <p:nvPr/>
        </p:nvSpPr>
        <p:spPr>
          <a:xfrm>
            <a:off x="1676400" y="4241556"/>
            <a:ext cx="4191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1016000" algn="l"/>
              </a:tabLst>
            </a:pPr>
            <a:r>
              <a:rPr kumimoji="0" lang="nl-NL" altLang="en-US" sz="1800" b="1" i="1" u="none" strike="noStrike" cap="none" normalizeH="0" baseline="0" dirty="0">
                <a:ln>
                  <a:noFill/>
                </a:ln>
                <a:solidFill>
                  <a:srgbClr val="000000"/>
                </a:solidFill>
                <a:effectLst/>
                <a:latin typeface="Cambria" panose="02040503050406030204" pitchFamily="18" charset="0"/>
                <a:cs typeface="Arial Unicode MS"/>
              </a:rPr>
              <a:t>Hardware</a:t>
            </a:r>
            <a:r>
              <a:rPr kumimoji="0" lang="en-US" altLang="en-US" sz="1800" b="1" i="1" u="none" strike="noStrike" cap="none" normalizeH="0" baseline="0" dirty="0">
                <a:ln>
                  <a:noFill/>
                </a:ln>
                <a:solidFill>
                  <a:srgbClr val="000000"/>
                </a:solidFill>
                <a:effectLst/>
                <a:latin typeface="Cambria" panose="02040503050406030204" pitchFamily="18" charset="0"/>
                <a:cs typeface="Arial Unicode MS"/>
              </a:rPr>
              <a:t> requirements:</a:t>
            </a:r>
          </a:p>
        </p:txBody>
      </p:sp>
      <p:graphicFrame>
        <p:nvGraphicFramePr>
          <p:cNvPr id="17" name="Table 16">
            <a:extLst>
              <a:ext uri="{FF2B5EF4-FFF2-40B4-BE49-F238E27FC236}">
                <a16:creationId xmlns:a16="http://schemas.microsoft.com/office/drawing/2014/main" id="{369A2129-D8C3-465A-884B-110C6F476C08}"/>
              </a:ext>
            </a:extLst>
          </p:cNvPr>
          <p:cNvGraphicFramePr>
            <a:graphicFrameLocks noGrp="1"/>
          </p:cNvGraphicFramePr>
          <p:nvPr>
            <p:extLst>
              <p:ext uri="{D42A27DB-BD31-4B8C-83A1-F6EECF244321}">
                <p14:modId xmlns:p14="http://schemas.microsoft.com/office/powerpoint/2010/main" val="1796826576"/>
              </p:ext>
            </p:extLst>
          </p:nvPr>
        </p:nvGraphicFramePr>
        <p:xfrm>
          <a:off x="4724400" y="4203700"/>
          <a:ext cx="4023360" cy="2565400"/>
        </p:xfrm>
        <a:graphic>
          <a:graphicData uri="http://schemas.openxmlformats.org/drawingml/2006/table">
            <a:tbl>
              <a:tblPr firstRow="1" firstCol="1" bandRow="1">
                <a:tableStyleId>{5C22544A-7EE6-4342-B048-85BDC9FD1C3A}</a:tableStyleId>
              </a:tblPr>
              <a:tblGrid>
                <a:gridCol w="1744980">
                  <a:extLst>
                    <a:ext uri="{9D8B030D-6E8A-4147-A177-3AD203B41FA5}">
                      <a16:colId xmlns:a16="http://schemas.microsoft.com/office/drawing/2014/main" val="3308770351"/>
                    </a:ext>
                  </a:extLst>
                </a:gridCol>
                <a:gridCol w="2278380">
                  <a:extLst>
                    <a:ext uri="{9D8B030D-6E8A-4147-A177-3AD203B41FA5}">
                      <a16:colId xmlns:a16="http://schemas.microsoft.com/office/drawing/2014/main" val="3159837950"/>
                    </a:ext>
                  </a:extLst>
                </a:gridCol>
              </a:tblGrid>
              <a:tr h="180769">
                <a:tc>
                  <a:txBody>
                    <a:bodyPr/>
                    <a:lstStyle/>
                    <a:p>
                      <a:pPr marL="1061720" marR="656590" lvl="1" algn="ctr">
                        <a:lnSpc>
                          <a:spcPts val="1375"/>
                        </a:lnSpc>
                        <a:spcAft>
                          <a:spcPts val="0"/>
                        </a:spcAft>
                      </a:pP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Number</a:t>
                      </a:r>
                      <a:endParaRPr lang="en-IN" sz="11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655320" marR="707390" marT="50800" marB="50800"/>
                </a:tc>
                <a:tc>
                  <a:txBody>
                    <a:bodyPr/>
                    <a:lstStyle/>
                    <a:p>
                      <a:pPr marL="711200" lvl="0" algn="l">
                        <a:lnSpc>
                          <a:spcPts val="1375"/>
                        </a:lnSpc>
                      </a:pPr>
                      <a:r>
                        <a:rPr lang="en-US" sz="1200" b="1" dirty="0">
                          <a:solidFill>
                            <a:srgbClr val="000000"/>
                          </a:solidFill>
                          <a:effectLst/>
                          <a:uFill>
                            <a:solidFill>
                              <a:srgbClr val="000000"/>
                            </a:solidFill>
                          </a:uFill>
                          <a:latin typeface="Times New Roman" panose="02020603050405020304" pitchFamily="18" charset="0"/>
                          <a:ea typeface="Arial Unicode MS"/>
                          <a:cs typeface="Arial Unicode MS"/>
                        </a:rPr>
                        <a:t>Description</a:t>
                      </a:r>
                      <a:endParaRPr lang="en-IN" sz="11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762000" marR="50800" marT="50800" marB="50800"/>
                </a:tc>
                <a:extLst>
                  <a:ext uri="{0D108BD9-81ED-4DB2-BD59-A6C34878D82A}">
                    <a16:rowId xmlns:a16="http://schemas.microsoft.com/office/drawing/2014/main" val="3937310869"/>
                  </a:ext>
                </a:extLst>
              </a:tr>
              <a:tr h="249740">
                <a:tc>
                  <a:txBody>
                    <a:bodyPr/>
                    <a:lstStyle/>
                    <a:p>
                      <a:pPr marR="90170" algn="ctr">
                        <a:lnSpc>
                          <a:spcPts val="1360"/>
                        </a:lnSpc>
                      </a:pPr>
                      <a:r>
                        <a:rPr lang="en-US" sz="1200">
                          <a:solidFill>
                            <a:srgbClr val="000000"/>
                          </a:solidFill>
                          <a:effectLst/>
                          <a:uFill>
                            <a:solidFill>
                              <a:srgbClr val="000000"/>
                            </a:solidFill>
                          </a:uFill>
                          <a:latin typeface="Times New Roman" panose="02020603050405020304" pitchFamily="18" charset="0"/>
                          <a:ea typeface="Arial Unicode MS"/>
                          <a:cs typeface="Arial Unicode MS"/>
                        </a:rPr>
                        <a:t>1</a:t>
                      </a:r>
                      <a:endParaRPr lang="en-IN" sz="11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50800" marR="140970" marT="50800" marB="50800"/>
                </a:tc>
                <a:tc>
                  <a:txBody>
                    <a:bodyPr/>
                    <a:lstStyle/>
                    <a:p>
                      <a:pPr marL="63500">
                        <a:lnSpc>
                          <a:spcPts val="1360"/>
                        </a:lnSpc>
                      </a:pPr>
                      <a:r>
                        <a:rPr lang="en-US" sz="1200">
                          <a:solidFill>
                            <a:srgbClr val="000000"/>
                          </a:solidFill>
                          <a:effectLst/>
                          <a:uFill>
                            <a:solidFill>
                              <a:srgbClr val="000000"/>
                            </a:solidFill>
                          </a:uFill>
                          <a:latin typeface="Times New Roman" panose="02020603050405020304" pitchFamily="18" charset="0"/>
                          <a:ea typeface="Arial Unicode MS"/>
                          <a:cs typeface="Arial Unicode MS"/>
                        </a:rPr>
                        <a:t>Windows</a:t>
                      </a:r>
                      <a:r>
                        <a:rPr lang="en-US" sz="1200" spc="-5">
                          <a:solidFill>
                            <a:srgbClr val="000000"/>
                          </a:solidFill>
                          <a:effectLst/>
                          <a:uFill>
                            <a:solidFill>
                              <a:srgbClr val="000000"/>
                            </a:solidFill>
                          </a:uFill>
                          <a:latin typeface="Times New Roman" panose="02020603050405020304" pitchFamily="18" charset="0"/>
                          <a:ea typeface="Arial Unicode MS"/>
                          <a:cs typeface="Arial Unicode MS"/>
                        </a:rPr>
                        <a:t> </a:t>
                      </a:r>
                      <a:r>
                        <a:rPr lang="en-US" sz="1200">
                          <a:solidFill>
                            <a:srgbClr val="000000"/>
                          </a:solidFill>
                          <a:effectLst/>
                          <a:uFill>
                            <a:solidFill>
                              <a:srgbClr val="000000"/>
                            </a:solidFill>
                          </a:uFill>
                          <a:latin typeface="Times New Roman" panose="02020603050405020304" pitchFamily="18" charset="0"/>
                          <a:ea typeface="Arial Unicode MS"/>
                          <a:cs typeface="Arial Unicode MS"/>
                        </a:rPr>
                        <a:t>XP</a:t>
                      </a:r>
                      <a:r>
                        <a:rPr lang="en-US" sz="1200" spc="-5">
                          <a:solidFill>
                            <a:srgbClr val="000000"/>
                          </a:solidFill>
                          <a:effectLst/>
                          <a:uFill>
                            <a:solidFill>
                              <a:srgbClr val="000000"/>
                            </a:solidFill>
                          </a:uFill>
                          <a:latin typeface="Times New Roman" panose="02020603050405020304" pitchFamily="18" charset="0"/>
                          <a:ea typeface="Arial Unicode MS"/>
                          <a:cs typeface="Arial Unicode MS"/>
                        </a:rPr>
                        <a:t> </a:t>
                      </a:r>
                      <a:r>
                        <a:rPr lang="en-US" sz="1200">
                          <a:solidFill>
                            <a:srgbClr val="000000"/>
                          </a:solidFill>
                          <a:effectLst/>
                          <a:uFill>
                            <a:solidFill>
                              <a:srgbClr val="000000"/>
                            </a:solidFill>
                          </a:uFill>
                          <a:latin typeface="Times New Roman" panose="02020603050405020304" pitchFamily="18" charset="0"/>
                          <a:ea typeface="Arial Unicode MS"/>
                          <a:cs typeface="Arial Unicode MS"/>
                        </a:rPr>
                        <a:t>or</a:t>
                      </a:r>
                      <a:r>
                        <a:rPr lang="en-US" sz="1200" spc="-5">
                          <a:solidFill>
                            <a:srgbClr val="000000"/>
                          </a:solidFill>
                          <a:effectLst/>
                          <a:uFill>
                            <a:solidFill>
                              <a:srgbClr val="000000"/>
                            </a:solidFill>
                          </a:uFill>
                          <a:latin typeface="Times New Roman" panose="02020603050405020304" pitchFamily="18" charset="0"/>
                          <a:ea typeface="Arial Unicode MS"/>
                          <a:cs typeface="Arial Unicode MS"/>
                        </a:rPr>
                        <a:t> </a:t>
                      </a:r>
                      <a:r>
                        <a:rPr lang="en-US" sz="1200">
                          <a:solidFill>
                            <a:srgbClr val="000000"/>
                          </a:solidFill>
                          <a:effectLst/>
                          <a:uFill>
                            <a:solidFill>
                              <a:srgbClr val="000000"/>
                            </a:solidFill>
                          </a:uFill>
                          <a:latin typeface="Times New Roman" panose="02020603050405020304" pitchFamily="18" charset="0"/>
                          <a:ea typeface="Arial Unicode MS"/>
                          <a:cs typeface="Arial Unicode MS"/>
                        </a:rPr>
                        <a:t>Higher</a:t>
                      </a:r>
                      <a:endParaRPr lang="en-IN" sz="11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114300" marR="50800" marT="50800" marB="50800"/>
                </a:tc>
                <a:extLst>
                  <a:ext uri="{0D108BD9-81ED-4DB2-BD59-A6C34878D82A}">
                    <a16:rowId xmlns:a16="http://schemas.microsoft.com/office/drawing/2014/main" val="1786050069"/>
                  </a:ext>
                </a:extLst>
              </a:tr>
              <a:tr h="249740">
                <a:tc>
                  <a:txBody>
                    <a:bodyPr/>
                    <a:lstStyle/>
                    <a:p>
                      <a:pPr marR="90170" algn="ctr">
                        <a:lnSpc>
                          <a:spcPts val="1350"/>
                        </a:lnSpc>
                      </a:pPr>
                      <a:r>
                        <a:rPr lang="en-US" sz="1200">
                          <a:solidFill>
                            <a:srgbClr val="000000"/>
                          </a:solidFill>
                          <a:effectLst/>
                          <a:uFill>
                            <a:solidFill>
                              <a:srgbClr val="000000"/>
                            </a:solidFill>
                          </a:uFill>
                          <a:latin typeface="Times New Roman" panose="02020603050405020304" pitchFamily="18" charset="0"/>
                          <a:ea typeface="Arial Unicode MS"/>
                          <a:cs typeface="Arial Unicode MS"/>
                        </a:rPr>
                        <a:t>2</a:t>
                      </a:r>
                      <a:endParaRPr lang="en-IN" sz="11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50800" marR="140970" marT="50800" marB="50800"/>
                </a:tc>
                <a:tc>
                  <a:txBody>
                    <a:bodyPr/>
                    <a:lstStyle/>
                    <a:p>
                      <a:pPr marL="63500">
                        <a:lnSpc>
                          <a:spcPts val="1350"/>
                        </a:lnSpc>
                      </a:pPr>
                      <a:r>
                        <a:rPr lang="en-US" sz="1200">
                          <a:solidFill>
                            <a:srgbClr val="000000"/>
                          </a:solidFill>
                          <a:effectLst/>
                          <a:uFill>
                            <a:solidFill>
                              <a:srgbClr val="000000"/>
                            </a:solidFill>
                          </a:uFill>
                          <a:latin typeface="Times New Roman" panose="02020603050405020304" pitchFamily="18" charset="0"/>
                          <a:ea typeface="Arial Unicode MS"/>
                          <a:cs typeface="Arial Unicode MS"/>
                        </a:rPr>
                        <a:t>OpenCv</a:t>
                      </a:r>
                      <a:endParaRPr lang="en-IN" sz="11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114300" marR="50800" marT="50800" marB="50800"/>
                </a:tc>
                <a:extLst>
                  <a:ext uri="{0D108BD9-81ED-4DB2-BD59-A6C34878D82A}">
                    <a16:rowId xmlns:a16="http://schemas.microsoft.com/office/drawing/2014/main" val="281742687"/>
                  </a:ext>
                </a:extLst>
              </a:tr>
              <a:tr h="249740">
                <a:tc>
                  <a:txBody>
                    <a:bodyPr/>
                    <a:lstStyle/>
                    <a:p>
                      <a:pPr marR="90170" algn="ctr">
                        <a:lnSpc>
                          <a:spcPts val="1350"/>
                        </a:lnSpc>
                      </a:pPr>
                      <a:r>
                        <a:rPr lang="en-US" sz="1200">
                          <a:solidFill>
                            <a:srgbClr val="000000"/>
                          </a:solidFill>
                          <a:effectLst/>
                          <a:uFill>
                            <a:solidFill>
                              <a:srgbClr val="000000"/>
                            </a:solidFill>
                          </a:uFill>
                          <a:latin typeface="Times New Roman" panose="02020603050405020304" pitchFamily="18" charset="0"/>
                          <a:ea typeface="Arial Unicode MS"/>
                          <a:cs typeface="Arial Unicode MS"/>
                        </a:rPr>
                        <a:t>3</a:t>
                      </a:r>
                      <a:endParaRPr lang="en-IN" sz="11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50800" marR="140970" marT="50800" marB="50800"/>
                </a:tc>
                <a:tc>
                  <a:txBody>
                    <a:bodyPr/>
                    <a:lstStyle/>
                    <a:p>
                      <a:pPr marL="63500">
                        <a:lnSpc>
                          <a:spcPts val="1350"/>
                        </a:lnSpc>
                      </a:pPr>
                      <a:r>
                        <a:rPr lang="en-US" sz="1200">
                          <a:solidFill>
                            <a:srgbClr val="000000"/>
                          </a:solidFill>
                          <a:effectLst/>
                          <a:uFill>
                            <a:solidFill>
                              <a:srgbClr val="000000"/>
                            </a:solidFill>
                          </a:uFill>
                          <a:latin typeface="Times New Roman" panose="02020603050405020304" pitchFamily="18" charset="0"/>
                          <a:ea typeface="Arial Unicode MS"/>
                          <a:cs typeface="Arial Unicode MS"/>
                        </a:rPr>
                        <a:t>MediaPipe</a:t>
                      </a:r>
                      <a:endParaRPr lang="en-IN" sz="11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114300" marR="50800" marT="50800" marB="50800"/>
                </a:tc>
                <a:extLst>
                  <a:ext uri="{0D108BD9-81ED-4DB2-BD59-A6C34878D82A}">
                    <a16:rowId xmlns:a16="http://schemas.microsoft.com/office/drawing/2014/main" val="621173817"/>
                  </a:ext>
                </a:extLst>
              </a:tr>
              <a:tr h="249740">
                <a:tc>
                  <a:txBody>
                    <a:bodyPr/>
                    <a:lstStyle/>
                    <a:p>
                      <a:pPr marR="90170" algn="ctr">
                        <a:lnSpc>
                          <a:spcPts val="1360"/>
                        </a:lnSpc>
                      </a:pPr>
                      <a:r>
                        <a:rPr lang="en-US" sz="1200">
                          <a:solidFill>
                            <a:srgbClr val="000000"/>
                          </a:solidFill>
                          <a:effectLst/>
                          <a:uFill>
                            <a:solidFill>
                              <a:srgbClr val="000000"/>
                            </a:solidFill>
                          </a:uFill>
                          <a:latin typeface="Times New Roman" panose="02020603050405020304" pitchFamily="18" charset="0"/>
                          <a:ea typeface="Arial Unicode MS"/>
                          <a:cs typeface="Arial Unicode MS"/>
                        </a:rPr>
                        <a:t>4</a:t>
                      </a:r>
                      <a:endParaRPr lang="en-IN" sz="11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50800" marR="140970" marT="50800" marB="50800"/>
                </a:tc>
                <a:tc>
                  <a:txBody>
                    <a:bodyPr/>
                    <a:lstStyle/>
                    <a:p>
                      <a:pPr marL="63500">
                        <a:lnSpc>
                          <a:spcPts val="1360"/>
                        </a:lnSpc>
                      </a:pPr>
                      <a:r>
                        <a:rPr lang="en-US" sz="1200">
                          <a:solidFill>
                            <a:srgbClr val="000000"/>
                          </a:solidFill>
                          <a:effectLst/>
                          <a:uFill>
                            <a:solidFill>
                              <a:srgbClr val="000000"/>
                            </a:solidFill>
                          </a:uFill>
                          <a:latin typeface="Times New Roman" panose="02020603050405020304" pitchFamily="18" charset="0"/>
                          <a:ea typeface="Arial Unicode MS"/>
                          <a:cs typeface="Arial Unicode MS"/>
                        </a:rPr>
                        <a:t>CNN&amp;LSTM</a:t>
                      </a:r>
                      <a:endParaRPr lang="en-IN" sz="11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114300" marR="50800" marT="50800" marB="50800"/>
                </a:tc>
                <a:extLst>
                  <a:ext uri="{0D108BD9-81ED-4DB2-BD59-A6C34878D82A}">
                    <a16:rowId xmlns:a16="http://schemas.microsoft.com/office/drawing/2014/main" val="4248762441"/>
                  </a:ext>
                </a:extLst>
              </a:tr>
              <a:tr h="249740">
                <a:tc>
                  <a:txBody>
                    <a:bodyPr/>
                    <a:lstStyle/>
                    <a:p>
                      <a:pPr marR="90170" algn="ctr">
                        <a:lnSpc>
                          <a:spcPts val="1360"/>
                        </a:lnSpc>
                      </a:pPr>
                      <a:r>
                        <a:rPr lang="en-US" sz="1200">
                          <a:solidFill>
                            <a:srgbClr val="000000"/>
                          </a:solidFill>
                          <a:effectLst/>
                          <a:uFill>
                            <a:solidFill>
                              <a:srgbClr val="000000"/>
                            </a:solidFill>
                          </a:uFill>
                          <a:latin typeface="Times New Roman" panose="02020603050405020304" pitchFamily="18" charset="0"/>
                          <a:ea typeface="Arial Unicode MS"/>
                          <a:cs typeface="Arial Unicode MS"/>
                        </a:rPr>
                        <a:t>5</a:t>
                      </a:r>
                      <a:endParaRPr lang="en-IN" sz="110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50800" marR="140970" marT="50800" marB="50800"/>
                </a:tc>
                <a:tc>
                  <a:txBody>
                    <a:bodyPr/>
                    <a:lstStyle/>
                    <a:p>
                      <a:pPr>
                        <a:lnSpc>
                          <a:spcPts val="1360"/>
                        </a:lnSpc>
                      </a:pPr>
                      <a:r>
                        <a:rPr lang="en-US" sz="1200" dirty="0">
                          <a:solidFill>
                            <a:srgbClr val="000000"/>
                          </a:solidFill>
                          <a:effectLst/>
                          <a:uFill>
                            <a:solidFill>
                              <a:srgbClr val="000000"/>
                            </a:solidFill>
                          </a:uFill>
                          <a:latin typeface="Times New Roman" panose="02020603050405020304" pitchFamily="18" charset="0"/>
                          <a:ea typeface="Arial Unicode MS"/>
                          <a:cs typeface="Arial Unicode MS"/>
                        </a:rPr>
                        <a:t>  Flask</a:t>
                      </a:r>
                      <a:endParaRPr lang="en-IN" sz="1100" dirty="0">
                        <a:solidFill>
                          <a:srgbClr val="000000"/>
                        </a:solidFill>
                        <a:effectLst/>
                        <a:uFill>
                          <a:solidFill>
                            <a:srgbClr val="000000"/>
                          </a:solidFill>
                        </a:uFill>
                        <a:latin typeface="Times New Roman" panose="02020603050405020304" pitchFamily="18" charset="0"/>
                        <a:ea typeface="Arial Unicode MS"/>
                        <a:cs typeface="Arial Unicode MS"/>
                      </a:endParaRPr>
                    </a:p>
                  </a:txBody>
                  <a:tcPr marL="50800" marR="50800" marT="50800" marB="50800"/>
                </a:tc>
                <a:extLst>
                  <a:ext uri="{0D108BD9-81ED-4DB2-BD59-A6C34878D82A}">
                    <a16:rowId xmlns:a16="http://schemas.microsoft.com/office/drawing/2014/main" val="231801044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789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Gothic Uralic</vt:lpstr>
      <vt:lpstr>Helvetica Neue</vt:lpstr>
      <vt:lpstr>STIXGeneral-Regular</vt:lpstr>
      <vt:lpstr>Times New Roman</vt:lpstr>
      <vt:lpstr>Office Theme</vt:lpstr>
      <vt:lpstr>PowerPoint Presentation</vt:lpstr>
      <vt:lpstr>PowerPoint Presentation</vt:lpstr>
      <vt:lpstr>PowerPoint Presentation</vt:lpstr>
      <vt:lpstr>USER MANUAL </vt:lpstr>
      <vt:lpstr>PowerPoint Presentation</vt:lpstr>
      <vt:lpstr>PowerPoint Presentation</vt:lpstr>
      <vt:lpstr>PowerPoint Presentation</vt:lpstr>
      <vt:lpstr>PowerPoint Presentation</vt:lpstr>
      <vt:lpstr>Specific Requirements: </vt:lpstr>
      <vt:lpstr>Future Improvements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Shahbaz Ahmad</cp:lastModifiedBy>
  <cp:revision>9</cp:revision>
  <dcterms:created xsi:type="dcterms:W3CDTF">2022-05-25T10:40:00Z</dcterms:created>
  <dcterms:modified xsi:type="dcterms:W3CDTF">2022-05-25T12:13:25Z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2022-01-25T00:00:00Z</vt:filetime>
  </property>
  <property fmtid="{D5CDD505-2E9C-101B-9397-08002B2CF9AE}" pid="3" name="LastSaved">
    <vt:filetime>2022-05-25T00:00:00Z</vt:filetime>
  </property>
</Properties>
</file>