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73"/>
  </p:notesMasterIdLst>
  <p:sldIdLst>
    <p:sldId id="256" r:id="rId2"/>
    <p:sldId id="257" r:id="rId3"/>
    <p:sldId id="334" r:id="rId4"/>
    <p:sldId id="258" r:id="rId5"/>
    <p:sldId id="259" r:id="rId6"/>
    <p:sldId id="260" r:id="rId7"/>
    <p:sldId id="261" r:id="rId8"/>
    <p:sldId id="335" r:id="rId9"/>
    <p:sldId id="262" r:id="rId10"/>
    <p:sldId id="263" r:id="rId11"/>
    <p:sldId id="264" r:id="rId12"/>
    <p:sldId id="269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9" r:id="rId23"/>
    <p:sldId id="280" r:id="rId24"/>
    <p:sldId id="281" r:id="rId25"/>
    <p:sldId id="284" r:id="rId26"/>
    <p:sldId id="336" r:id="rId27"/>
    <p:sldId id="285" r:id="rId28"/>
    <p:sldId id="287" r:id="rId29"/>
    <p:sldId id="288" r:id="rId30"/>
    <p:sldId id="290" r:id="rId31"/>
    <p:sldId id="291" r:id="rId32"/>
    <p:sldId id="295" r:id="rId33"/>
    <p:sldId id="292" r:id="rId34"/>
    <p:sldId id="289" r:id="rId35"/>
    <p:sldId id="293" r:id="rId36"/>
    <p:sldId id="294" r:id="rId37"/>
    <p:sldId id="296" r:id="rId38"/>
    <p:sldId id="297" r:id="rId39"/>
    <p:sldId id="298" r:id="rId40"/>
    <p:sldId id="299" r:id="rId41"/>
    <p:sldId id="301" r:id="rId42"/>
    <p:sldId id="302" r:id="rId43"/>
    <p:sldId id="306" r:id="rId44"/>
    <p:sldId id="300" r:id="rId45"/>
    <p:sldId id="303" r:id="rId46"/>
    <p:sldId id="304" r:id="rId47"/>
    <p:sldId id="311" r:id="rId48"/>
    <p:sldId id="305" r:id="rId49"/>
    <p:sldId id="307" r:id="rId50"/>
    <p:sldId id="308" r:id="rId51"/>
    <p:sldId id="309" r:id="rId52"/>
    <p:sldId id="310" r:id="rId53"/>
    <p:sldId id="312" r:id="rId54"/>
    <p:sldId id="313" r:id="rId55"/>
    <p:sldId id="314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0A837-4DDD-4FE2-85B7-505BF1C27A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87D159-32E6-4C47-B23E-FEC70078AD84}">
      <dgm:prSet/>
      <dgm:spPr>
        <a:solidFill>
          <a:schemeClr val="bg2">
            <a:lumMod val="1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algn="ctr" rtl="0"/>
          <a:r>
            <a:rPr lang="en-US" dirty="0" smtClean="0"/>
            <a:t>An Introduction to SPSS</a:t>
          </a:r>
          <a:endParaRPr lang="en-US" dirty="0"/>
        </a:p>
      </dgm:t>
    </dgm:pt>
    <dgm:pt modelId="{A9AF24B1-3405-4565-9180-A6AC909D9A79}" type="sibTrans" cxnId="{4D2996D5-E655-4412-99A5-3C82AF2F1C94}">
      <dgm:prSet/>
      <dgm:spPr/>
      <dgm:t>
        <a:bodyPr/>
        <a:lstStyle/>
        <a:p>
          <a:endParaRPr lang="en-US"/>
        </a:p>
      </dgm:t>
    </dgm:pt>
    <dgm:pt modelId="{65D99740-27DC-4887-90CE-860B351065DC}" type="parTrans" cxnId="{4D2996D5-E655-4412-99A5-3C82AF2F1C94}">
      <dgm:prSet/>
      <dgm:spPr/>
      <dgm:t>
        <a:bodyPr/>
        <a:lstStyle/>
        <a:p>
          <a:endParaRPr lang="en-US"/>
        </a:p>
      </dgm:t>
    </dgm:pt>
    <dgm:pt modelId="{965172FD-FCD9-4DD9-B950-E4B000F62E3D}" type="pres">
      <dgm:prSet presAssocID="{C310A837-4DDD-4FE2-85B7-505BF1C27A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CE6386-30A0-4C71-BDD5-793B26FB73DD}" type="pres">
      <dgm:prSet presAssocID="{A387D159-32E6-4C47-B23E-FEC70078AD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605781-1BE1-48D3-8496-1DA3927CD660}" type="presOf" srcId="{C310A837-4DDD-4FE2-85B7-505BF1C27A50}" destId="{965172FD-FCD9-4DD9-B950-E4B000F62E3D}" srcOrd="0" destOrd="0" presId="urn:microsoft.com/office/officeart/2005/8/layout/vList2"/>
    <dgm:cxn modelId="{EFF7D8B3-389A-4B28-BFD4-996697D9C9CD}" type="presOf" srcId="{A387D159-32E6-4C47-B23E-FEC70078AD84}" destId="{03CE6386-30A0-4C71-BDD5-793B26FB73DD}" srcOrd="0" destOrd="0" presId="urn:microsoft.com/office/officeart/2005/8/layout/vList2"/>
    <dgm:cxn modelId="{4D2996D5-E655-4412-99A5-3C82AF2F1C94}" srcId="{C310A837-4DDD-4FE2-85B7-505BF1C27A50}" destId="{A387D159-32E6-4C47-B23E-FEC70078AD84}" srcOrd="0" destOrd="0" parTransId="{65D99740-27DC-4887-90CE-860B351065DC}" sibTransId="{A9AF24B1-3405-4565-9180-A6AC909D9A79}"/>
    <dgm:cxn modelId="{53513C3E-3E27-4DCC-B11B-0D90F8834ED4}" type="presParOf" srcId="{965172FD-FCD9-4DD9-B950-E4B000F62E3D}" destId="{03CE6386-30A0-4C71-BDD5-793B26FB73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E6386-30A0-4C71-BDD5-793B26FB73DD}">
      <dsp:nvSpPr>
        <dsp:cNvPr id="0" name=""/>
        <dsp:cNvSpPr/>
      </dsp:nvSpPr>
      <dsp:spPr>
        <a:xfrm>
          <a:off x="0" y="452312"/>
          <a:ext cx="9144000" cy="1482974"/>
        </a:xfrm>
        <a:prstGeom prst="roundRect">
          <a:avLst/>
        </a:prstGeom>
        <a:solidFill>
          <a:schemeClr val="bg2">
            <a:lumMod val="10000"/>
          </a:schemeClr>
        </a:solidFill>
        <a:ln w="34925" cap="flat" cmpd="sng" algn="in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An Introduction to SPSS</a:t>
          </a:r>
          <a:endParaRPr lang="en-US" sz="6500" kern="1200" dirty="0"/>
        </a:p>
      </dsp:txBody>
      <dsp:txXfrm>
        <a:off x="72393" y="524705"/>
        <a:ext cx="8999214" cy="1338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C6A-06E8-4779-BFC2-155D998AEAB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7A608-D49B-460B-BE00-C031429EB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6508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8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103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7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7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172ECDC-F5DD-45CB-B4FA-8C30195D147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333032-CE7B-42BE-9E74-A4AB113071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98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ss.com.hk/corpinfo/history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7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10977300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Md. 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Shahbaz</a:t>
            </a:r>
            <a:r>
              <a:rPr lang="en-US" sz="2600" dirty="0" smtClean="0">
                <a:latin typeface="Arial Rounded MT Bold" panose="020F0704030504030204" pitchFamily="34" charset="0"/>
              </a:rPr>
              <a:t> </a:t>
            </a:r>
            <a:r>
              <a:rPr lang="en-US" sz="2600" dirty="0" err="1" smtClean="0">
                <a:latin typeface="Arial Rounded MT Bold" panose="020F0704030504030204" pitchFamily="34" charset="0"/>
              </a:rPr>
              <a:t>Alam</a:t>
            </a:r>
            <a:endParaRPr lang="en-US" sz="2600" dirty="0" smtClean="0">
              <a:latin typeface="Arial Rounded MT Bold" panose="020F0704030504030204" pitchFamily="34" charset="0"/>
            </a:endParaRP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Email: salam6@isrt.ac.bd</a:t>
            </a:r>
            <a:endParaRPr lang="en-US" sz="2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>
            <a:normAutofit/>
          </a:bodyPr>
          <a:lstStyle/>
          <a:p>
            <a:r>
              <a:rPr lang="en-US" altLang="ja-JP" sz="3600" dirty="0" smtClean="0">
                <a:latin typeface="Algerian" panose="04020705040A02060702" pitchFamily="82" charset="0"/>
                <a:ea typeface="MS PGothic" panose="020B0600070205080204" pitchFamily="34" charset="-128"/>
              </a:rPr>
              <a:t>   Data </a:t>
            </a:r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View window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436" y="1337480"/>
            <a:ext cx="9743362" cy="5322627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The Data View window</a:t>
            </a:r>
          </a:p>
          <a:p>
            <a:pPr>
              <a:buFontTx/>
              <a:buNone/>
            </a:pP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	This sheet is visible when you first open the Data Editor and this sheet contains the data</a:t>
            </a: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on the tab labeled Variable View</a:t>
            </a:r>
            <a:r>
              <a:rPr lang="en-US" altLang="ja-JP" dirty="0">
                <a:solidFill>
                  <a:schemeClr val="bg1"/>
                </a:solidFill>
                <a:latin typeface="Arial Rounded MT Bold" panose="020F0704030504030204" pitchFamily="34" charset="0"/>
                <a:ea typeface="MS PGothic" panose="020B0600070205080204" pitchFamily="34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endParaRPr lang="en-US" altLang="ja-JP" sz="24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5877" y="2989770"/>
            <a:ext cx="8412480" cy="3322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65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9525000" cy="82296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Variable View window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08760"/>
            <a:ext cx="9525000" cy="522186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This sheet contains information about the data set that is stored with the dataset </a:t>
            </a:r>
          </a:p>
          <a:p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Name</a:t>
            </a: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The first character of the variable name must be alphabetic</a:t>
            </a: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Variable names must be unique, and have to be less than 64 characters. </a:t>
            </a: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Spaces are NOT allowed.</a:t>
            </a:r>
          </a:p>
          <a:p>
            <a:endParaRPr lang="en-US" sz="24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7460" y="4063622"/>
            <a:ext cx="881634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35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8409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Variable View </a:t>
            </a:r>
            <a:r>
              <a:rPr lang="en-US" altLang="ja-JP" sz="3600" dirty="0" smtClean="0">
                <a:latin typeface="Algerian" panose="04020705040A02060702" pitchFamily="82" charset="0"/>
                <a:ea typeface="MS PGothic" panose="020B0600070205080204" pitchFamily="34" charset="-128"/>
              </a:rPr>
              <a:t>window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504" y="1651379"/>
            <a:ext cx="9171296" cy="4967785"/>
          </a:xfrm>
        </p:spPr>
        <p:txBody>
          <a:bodyPr/>
          <a:lstStyle/>
          <a:p>
            <a:r>
              <a:rPr lang="en-US" altLang="ja-JP" sz="2000" dirty="0">
                <a:latin typeface="Arial Black" panose="020B0A04020102020204" pitchFamily="34" charset="0"/>
                <a:ea typeface="MS PGothic" panose="020B0600070205080204" pitchFamily="34" charset="-128"/>
              </a:rPr>
              <a:t>Type</a:t>
            </a: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on the ‘type’ box. The two basic types of variables that </a:t>
            </a:r>
            <a:r>
              <a:rPr lang="en-US" altLang="ja-JP" i="0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we </a:t>
            </a: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will use are numeric and string. This column enables </a:t>
            </a:r>
            <a:r>
              <a:rPr lang="en-US" altLang="ja-JP" i="0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us </a:t>
            </a: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to specify the type of variable.</a:t>
            </a:r>
          </a:p>
          <a:p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787184"/>
              </p:ext>
            </p:extLst>
          </p:nvPr>
        </p:nvGraphicFramePr>
        <p:xfrm>
          <a:off x="2309040" y="3211774"/>
          <a:ext cx="806069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Bitmap Image" r:id="rId3" imgW="7342857" imgH="3801006" progId="Paint.Picture">
                  <p:embed/>
                </p:oleObj>
              </mc:Choice>
              <mc:Fallback>
                <p:oleObj name="Bitmap Image" r:id="rId3" imgW="7342857" imgH="3801006" progId="Paint.Picture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40" y="3211774"/>
                        <a:ext cx="8060690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3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570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Variable View </a:t>
            </a:r>
            <a:r>
              <a:rPr lang="en-US" altLang="ja-JP" sz="3600" dirty="0" smtClean="0">
                <a:latin typeface="Algerian" panose="04020705040A02060702" pitchFamily="82" charset="0"/>
                <a:ea typeface="MS PGothic" panose="020B0600070205080204" pitchFamily="34" charset="-128"/>
              </a:rPr>
              <a:t>window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61" y="1651380"/>
            <a:ext cx="9335068" cy="4783350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Width</a:t>
            </a:r>
          </a:p>
          <a:p>
            <a:pPr lvl="1"/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Width allows 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us 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to determine the number of characters SPSS will allow to be entered for the variable</a:t>
            </a:r>
          </a:p>
          <a:p>
            <a:pPr lvl="1">
              <a:buNone/>
            </a:pP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1">
              <a:buNone/>
            </a:pPr>
            <a:endParaRPr lang="en-US" altLang="ja-JP"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1">
              <a:buNone/>
            </a:pPr>
            <a:endParaRPr lang="ja-JP" altLang="en-US"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7369" y="3007056"/>
            <a:ext cx="893826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7466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Variable View </a:t>
            </a:r>
            <a:r>
              <a:rPr lang="en-US" altLang="ja-JP" sz="3600" dirty="0" smtClean="0">
                <a:latin typeface="Algerian" panose="04020705040A02060702" pitchFamily="82" charset="0"/>
                <a:ea typeface="MS PGothic" panose="020B0600070205080204" pitchFamily="34" charset="-128"/>
              </a:rPr>
              <a:t>window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979" y="1733266"/>
            <a:ext cx="9505665" cy="4896134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Decimals</a:t>
            </a: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Number of decimals</a:t>
            </a: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It has to be less than or equal to 16</a:t>
            </a:r>
          </a:p>
          <a:p>
            <a:endParaRPr lang="ja-JP" altLang="en-US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5685" y="3097588"/>
            <a:ext cx="920496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0988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Variable View </a:t>
            </a:r>
            <a:r>
              <a:rPr lang="en-US" altLang="ja-JP" sz="3600" dirty="0" smtClean="0">
                <a:latin typeface="Algerian" panose="04020705040A02060702" pitchFamily="82" charset="0"/>
                <a:ea typeface="MS PGothic" panose="020B0600070205080204" pitchFamily="34" charset="-128"/>
              </a:rPr>
              <a:t>window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914" y="1692321"/>
            <a:ext cx="9021170" cy="4517410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Label</a:t>
            </a: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You can specify the details of the variable</a:t>
            </a: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You can write characters with spaces up to 256 characters</a:t>
            </a:r>
          </a:p>
          <a:p>
            <a:endParaRPr lang="ja-JP" altLang="en-US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7410" y="2964598"/>
            <a:ext cx="806958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36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Variable View </a:t>
            </a:r>
            <a:r>
              <a:rPr lang="en-US" altLang="ja-JP" sz="3600" dirty="0" smtClean="0">
                <a:latin typeface="Algerian" panose="04020705040A02060702" pitchFamily="82" charset="0"/>
                <a:ea typeface="MS PGothic" panose="020B0600070205080204" pitchFamily="34" charset="-128"/>
              </a:rPr>
              <a:t>window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66" y="1661159"/>
            <a:ext cx="9239534" cy="4407999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Values</a:t>
            </a: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This is used and to suggest which numbers represent which categories when the variable represents a category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 </a:t>
            </a:r>
          </a:p>
          <a:p>
            <a:endParaRPr lang="ja-JP" altLang="en-US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6900" y="2891619"/>
            <a:ext cx="910590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875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Defining the value labels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152" y="1678675"/>
            <a:ext cx="9371236" cy="4633225"/>
          </a:xfrm>
        </p:spPr>
        <p:txBody>
          <a:bodyPr/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the cell in the values column as shown below</a:t>
            </a: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For the value, and the label, you can put up to 60 characters.</a:t>
            </a: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After defining the values click add and then click OK.</a:t>
            </a:r>
          </a:p>
          <a:p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7670" y="3366691"/>
            <a:ext cx="4091940" cy="2895600"/>
          </a:xfrm>
          <a:prstGeom prst="rect">
            <a:avLst/>
          </a:prstGeom>
          <a:noFill/>
        </p:spPr>
      </p:pic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56348" y="3317082"/>
            <a:ext cx="4130040" cy="2994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017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Output Viewer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1254"/>
            <a:ext cx="9341893" cy="476852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	Displays output and errors. Extension of the saved file will 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be “.</a:t>
            </a:r>
            <a:r>
              <a:rPr lang="en-US" altLang="ja-JP" dirty="0" err="1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spv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”</a:t>
            </a:r>
            <a:endParaRPr lang="en-US" altLang="ja-JP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9361" y="2088107"/>
            <a:ext cx="8138160" cy="418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56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3818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Practice 1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504" y="1719617"/>
            <a:ext cx="9171295" cy="4749421"/>
          </a:xfrm>
        </p:spPr>
        <p:txBody>
          <a:bodyPr/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How would you put the following information into SPSS?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69863"/>
              </p:ext>
            </p:extLst>
          </p:nvPr>
        </p:nvGraphicFramePr>
        <p:xfrm>
          <a:off x="3307080" y="2560319"/>
          <a:ext cx="4973319" cy="3751577"/>
        </p:xfrm>
        <a:graphic>
          <a:graphicData uri="http://schemas.openxmlformats.org/drawingml/2006/table">
            <a:tbl>
              <a:tblPr/>
              <a:tblGrid>
                <a:gridCol w="1657773">
                  <a:extLst>
                    <a:ext uri="{9D8B030D-6E8A-4147-A177-3AD203B41FA5}">
                      <a16:colId xmlns:a16="http://schemas.microsoft.com/office/drawing/2014/main" val="173617630"/>
                    </a:ext>
                  </a:extLst>
                </a:gridCol>
                <a:gridCol w="1657773">
                  <a:extLst>
                    <a:ext uri="{9D8B030D-6E8A-4147-A177-3AD203B41FA5}">
                      <a16:colId xmlns:a16="http://schemas.microsoft.com/office/drawing/2014/main" val="674514439"/>
                    </a:ext>
                  </a:extLst>
                </a:gridCol>
                <a:gridCol w="1657773">
                  <a:extLst>
                    <a:ext uri="{9D8B030D-6E8A-4147-A177-3AD203B41FA5}">
                      <a16:colId xmlns:a16="http://schemas.microsoft.com/office/drawing/2014/main" val="508329262"/>
                    </a:ext>
                  </a:extLst>
                </a:gridCol>
              </a:tblGrid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N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G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ender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H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eight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241839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male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5.7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908101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5.4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624485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5.3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131174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5.6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795832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5.8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347389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5.7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468787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081495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828867"/>
                  </a:ext>
                </a:extLst>
              </a:tr>
              <a:tr h="3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5.6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381200"/>
                  </a:ext>
                </a:extLst>
              </a:tr>
              <a:tr h="345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Bodoni MT" panose="02070603080606020203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Bodoni MT" panose="02070603080606020203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3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Session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Algerian" panose="04020705040A02060702" pitchFamily="82" charset="0"/>
              </a:rPr>
              <a:t>Outline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026" y="1897039"/>
            <a:ext cx="9307773" cy="3970361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 Getting Started with SPSS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Data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Basic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Rounded MT Bold" panose="020F0704030504030204" pitchFamily="34" charset="0"/>
              </a:rPr>
              <a:t> Hypothesis Testing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365126"/>
            <a:ext cx="10507639" cy="839642"/>
          </a:xfrm>
        </p:spPr>
        <p:txBody>
          <a:bodyPr>
            <a:normAutofit/>
          </a:bodyPr>
          <a:lstStyle/>
          <a:p>
            <a:r>
              <a:rPr lang="en-US" altLang="ja-JP" sz="3600" dirty="0" smtClean="0">
                <a:latin typeface="Algerian" panose="04020705040A02060702" pitchFamily="82" charset="0"/>
                <a:ea typeface="MS PGothic" panose="020B0600070205080204" pitchFamily="34" charset="-128"/>
              </a:rPr>
              <a:t>   Practice </a:t>
            </a:r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1 (Solution Sample)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1305" y="1204768"/>
            <a:ext cx="9243060" cy="3184157"/>
          </a:xfrm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630488" y="3208716"/>
            <a:ext cx="1175657" cy="39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b="1" dirty="0">
                <a:solidFill>
                  <a:srgbClr val="CC66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Click</a:t>
            </a:r>
            <a:r>
              <a:rPr lang="en-US" altLang="ja-JP" sz="2000" b="1" dirty="0">
                <a:solidFill>
                  <a:srgbClr val="CC66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7560128" y="2796847"/>
            <a:ext cx="1249136" cy="411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6287" y="4542478"/>
            <a:ext cx="4248150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072" y="627798"/>
            <a:ext cx="9580727" cy="103723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Saving the data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09" y="1446663"/>
            <a:ext cx="9579591" cy="4931275"/>
          </a:xfrm>
        </p:spPr>
        <p:txBody>
          <a:bodyPr/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To save the data file you created simply 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file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’ and 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save as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.’ You can save the file in different forms by clicking “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Save as type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.”</a:t>
            </a:r>
          </a:p>
          <a:p>
            <a:endParaRPr lang="en-US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038094"/>
              </p:ext>
            </p:extLst>
          </p:nvPr>
        </p:nvGraphicFramePr>
        <p:xfrm>
          <a:off x="3816990" y="2351153"/>
          <a:ext cx="5267642" cy="383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Bitmap Image" r:id="rId3" imgW="5723810" imgH="4563112" progId="Paint.Picture">
                  <p:embed/>
                </p:oleObj>
              </mc:Choice>
              <mc:Fallback>
                <p:oleObj name="Bitmap Image" r:id="rId3" imgW="5723810" imgH="4563112" progId="Paint.Picture">
                  <p:embed/>
                  <p:pic>
                    <p:nvPicPr>
                      <p:cNvPr id="307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990" y="2351153"/>
                        <a:ext cx="5267642" cy="3835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60" dirty="0" smtClean="0">
                <a:latin typeface="Algerian" panose="04020705040A02060702" pitchFamily="82" charset="0"/>
                <a:cs typeface="Book Antiqua"/>
              </a:rPr>
              <a:t>OPENING </a:t>
            </a:r>
            <a:r>
              <a:rPr lang="en-US" sz="3600" spc="20" dirty="0">
                <a:latin typeface="Algerian" panose="04020705040A02060702" pitchFamily="82" charset="0"/>
                <a:cs typeface="Book Antiqua"/>
              </a:rPr>
              <a:t>DATA, </a:t>
            </a:r>
            <a:r>
              <a:rPr lang="en-US" sz="3600" spc="45" dirty="0">
                <a:latin typeface="Algerian" panose="04020705040A02060702" pitchFamily="82" charset="0"/>
                <a:cs typeface="Book Antiqua"/>
              </a:rPr>
              <a:t>SYNTAXES </a:t>
            </a:r>
            <a:r>
              <a:rPr lang="en-US" sz="3600" spc="40" dirty="0">
                <a:latin typeface="Algerian" panose="04020705040A02060702" pitchFamily="82" charset="0"/>
                <a:cs typeface="Book Antiqua"/>
              </a:rPr>
              <a:t>AND </a:t>
            </a:r>
            <a:r>
              <a:rPr lang="en-US" sz="3600" spc="40" dirty="0" smtClean="0">
                <a:latin typeface="Algerian" panose="04020705040A02060702" pitchFamily="82" charset="0"/>
                <a:cs typeface="Book Antiqua"/>
              </a:rPr>
              <a:t>                </a:t>
            </a:r>
            <a:r>
              <a:rPr lang="en-US" sz="3600" spc="55" dirty="0" smtClean="0">
                <a:latin typeface="Algerian" panose="04020705040A02060702" pitchFamily="82" charset="0"/>
                <a:cs typeface="Book Antiqua"/>
              </a:rPr>
              <a:t>OUTPUTS </a:t>
            </a:r>
            <a:r>
              <a:rPr lang="en-US" sz="3600" spc="30" dirty="0" smtClean="0">
                <a:latin typeface="Algerian" panose="04020705040A02060702" pitchFamily="82" charset="0"/>
                <a:cs typeface="Book Antiqua"/>
              </a:rPr>
              <a:t>IN</a:t>
            </a:r>
            <a:r>
              <a:rPr lang="en-US" sz="3600" spc="245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70" dirty="0" smtClean="0">
                <a:latin typeface="Algerian" panose="04020705040A02060702" pitchFamily="82" charset="0"/>
                <a:cs typeface="Book Antiqua"/>
              </a:rPr>
              <a:t>SPSS</a:t>
            </a:r>
            <a:r>
              <a:rPr lang="en-US" sz="3600" dirty="0">
                <a:latin typeface="Algerian" panose="04020705040A02060702" pitchFamily="82" charset="0"/>
                <a:cs typeface="Book Antiqua"/>
              </a:rPr>
              <a:t/>
            </a:r>
            <a:br>
              <a:rPr lang="en-US" sz="3600" dirty="0">
                <a:latin typeface="Algerian" panose="04020705040A02060702" pitchFamily="82" charset="0"/>
                <a:cs typeface="Book Antiqua"/>
              </a:rPr>
            </a:b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13" y="2171700"/>
            <a:ext cx="7601521" cy="4351338"/>
          </a:xfrm>
        </p:spPr>
      </p:pic>
    </p:spTree>
    <p:extLst>
      <p:ext uri="{BB962C8B-B14F-4D97-AF65-F5344CB8AC3E}">
        <p14:creationId xmlns:p14="http://schemas.microsoft.com/office/powerpoint/2010/main" val="18562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368490"/>
            <a:ext cx="9594376" cy="1364776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600" spc="55" dirty="0">
                <a:latin typeface="Algerian" panose="04020705040A02060702" pitchFamily="82" charset="0"/>
                <a:cs typeface="Book Antiqua"/>
              </a:rPr>
              <a:t>IMPORTING </a:t>
            </a:r>
            <a:r>
              <a:rPr lang="en-US" sz="3600" spc="50" dirty="0">
                <a:latin typeface="Algerian" panose="04020705040A02060702" pitchFamily="82" charset="0"/>
                <a:cs typeface="Book Antiqua"/>
              </a:rPr>
              <a:t>EXCEL </a:t>
            </a:r>
            <a:r>
              <a:rPr lang="en-US" sz="3600" spc="5" dirty="0">
                <a:latin typeface="Algerian" panose="04020705040A02060702" pitchFamily="82" charset="0"/>
                <a:cs typeface="Book Antiqua"/>
              </a:rPr>
              <a:t>DATA </a:t>
            </a:r>
            <a:r>
              <a:rPr lang="en-US" sz="3600" spc="40" dirty="0">
                <a:latin typeface="Algerian" panose="04020705040A02060702" pitchFamily="82" charset="0"/>
                <a:cs typeface="Book Antiqua"/>
              </a:rPr>
              <a:t>FILES </a:t>
            </a:r>
            <a:r>
              <a:rPr lang="en-US" sz="3600" spc="45" dirty="0">
                <a:latin typeface="Algerian" panose="04020705040A02060702" pitchFamily="82" charset="0"/>
                <a:cs typeface="Book Antiqua"/>
              </a:rPr>
              <a:t>INTO</a:t>
            </a:r>
            <a:r>
              <a:rPr lang="en-US" sz="3600" spc="229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70" dirty="0">
                <a:latin typeface="Algerian" panose="04020705040A02060702" pitchFamily="82" charset="0"/>
                <a:cs typeface="Book Antiqua"/>
              </a:rPr>
              <a:t>SPSS</a:t>
            </a:r>
            <a:endParaRPr lang="en-US" sz="3600" dirty="0">
              <a:latin typeface="Algerian" panose="04020705040A02060702" pitchFamily="82" charset="0"/>
              <a:cs typeface="Book Antiqua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4" y="1315031"/>
            <a:ext cx="8311487" cy="5181303"/>
          </a:xfrm>
        </p:spPr>
      </p:pic>
    </p:spTree>
    <p:extLst>
      <p:ext uri="{BB962C8B-B14F-4D97-AF65-F5344CB8AC3E}">
        <p14:creationId xmlns:p14="http://schemas.microsoft.com/office/powerpoint/2010/main" val="27035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833" y="518616"/>
            <a:ext cx="9648967" cy="859808"/>
          </a:xfrm>
        </p:spPr>
        <p:txBody>
          <a:bodyPr>
            <a:noAutofit/>
          </a:bodyPr>
          <a:lstStyle/>
          <a:p>
            <a:r>
              <a:rPr lang="en-US" sz="3600" spc="55" dirty="0">
                <a:latin typeface="Algerian" panose="04020705040A02060702" pitchFamily="82" charset="0"/>
                <a:cs typeface="Book Antiqua"/>
              </a:rPr>
              <a:t>IMPORTING </a:t>
            </a:r>
            <a:r>
              <a:rPr lang="en-US" sz="3600" spc="50" dirty="0">
                <a:latin typeface="Algerian" panose="04020705040A02060702" pitchFamily="82" charset="0"/>
                <a:cs typeface="Book Antiqua"/>
              </a:rPr>
              <a:t>EXCEL </a:t>
            </a:r>
            <a:r>
              <a:rPr lang="en-US" sz="3600" spc="5" dirty="0">
                <a:latin typeface="Algerian" panose="04020705040A02060702" pitchFamily="82" charset="0"/>
                <a:cs typeface="Book Antiqua"/>
              </a:rPr>
              <a:t>DATA </a:t>
            </a:r>
            <a:r>
              <a:rPr lang="en-US" sz="3600" spc="40" dirty="0">
                <a:latin typeface="Algerian" panose="04020705040A02060702" pitchFamily="82" charset="0"/>
                <a:cs typeface="Book Antiqua"/>
              </a:rPr>
              <a:t>FILES </a:t>
            </a:r>
            <a:r>
              <a:rPr lang="en-US" sz="3600" spc="45" dirty="0">
                <a:latin typeface="Algerian" panose="04020705040A02060702" pitchFamily="82" charset="0"/>
                <a:cs typeface="Book Antiqua"/>
              </a:rPr>
              <a:t>INTO</a:t>
            </a:r>
            <a:r>
              <a:rPr lang="en-US" sz="3600" spc="229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70" dirty="0">
                <a:latin typeface="Algerian" panose="04020705040A02060702" pitchFamily="82" charset="0"/>
                <a:cs typeface="Book Antiqua"/>
              </a:rPr>
              <a:t>SPSS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9" y="1378424"/>
            <a:ext cx="8202304" cy="5092591"/>
          </a:xfrm>
        </p:spPr>
      </p:pic>
    </p:spTree>
    <p:extLst>
      <p:ext uri="{BB962C8B-B14F-4D97-AF65-F5344CB8AC3E}">
        <p14:creationId xmlns:p14="http://schemas.microsoft.com/office/powerpoint/2010/main" val="21235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002" y="382137"/>
            <a:ext cx="10152797" cy="938663"/>
          </a:xfrm>
        </p:spPr>
        <p:txBody>
          <a:bodyPr>
            <a:noAutofit/>
          </a:bodyPr>
          <a:lstStyle/>
          <a:p>
            <a:r>
              <a:rPr lang="en-US" sz="3600" spc="65" dirty="0">
                <a:latin typeface="Algerian" panose="04020705040A02060702" pitchFamily="82" charset="0"/>
                <a:cs typeface="Book Antiqua"/>
              </a:rPr>
              <a:t>ARITHMETIC, </a:t>
            </a:r>
            <a:r>
              <a:rPr lang="en-US" sz="3600" spc="50" dirty="0">
                <a:latin typeface="Algerian" panose="04020705040A02060702" pitchFamily="82" charset="0"/>
                <a:cs typeface="Book Antiqua"/>
              </a:rPr>
              <a:t>RELATIONAL </a:t>
            </a:r>
            <a:r>
              <a:rPr lang="en-US" sz="3600" spc="40" dirty="0">
                <a:latin typeface="Algerian" panose="04020705040A02060702" pitchFamily="82" charset="0"/>
                <a:cs typeface="Book Antiqua"/>
              </a:rPr>
              <a:t>AND </a:t>
            </a:r>
            <a:r>
              <a:rPr lang="en-US" sz="3600" spc="55" dirty="0">
                <a:latin typeface="Algerian" panose="04020705040A02060702" pitchFamily="82" charset="0"/>
                <a:cs typeface="Book Antiqua"/>
              </a:rPr>
              <a:t>LOGICAL</a:t>
            </a:r>
            <a:r>
              <a:rPr lang="en-US" sz="3600" spc="10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45" dirty="0">
                <a:latin typeface="Algerian" panose="04020705040A02060702" pitchFamily="82" charset="0"/>
                <a:cs typeface="Book Antiqua"/>
              </a:rPr>
              <a:t>OPERATORS</a:t>
            </a:r>
            <a:r>
              <a:rPr lang="en-US" sz="3600" dirty="0">
                <a:latin typeface="Algerian" panose="04020705040A02060702" pitchFamily="82" charset="0"/>
                <a:cs typeface="Book Antiqua"/>
              </a:rPr>
              <a:t/>
            </a:r>
            <a:br>
              <a:rPr lang="en-US" sz="3600" dirty="0">
                <a:latin typeface="Algerian" panose="04020705040A02060702" pitchFamily="82" charset="0"/>
                <a:cs typeface="Book Antiqua"/>
              </a:rPr>
            </a:br>
            <a:endParaRPr lang="en-US" sz="36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497444"/>
              </p:ext>
            </p:extLst>
          </p:nvPr>
        </p:nvGraphicFramePr>
        <p:xfrm>
          <a:off x="1460309" y="1692322"/>
          <a:ext cx="10432198" cy="4743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1398">
                  <a:extLst>
                    <a:ext uri="{9D8B030D-6E8A-4147-A177-3AD203B41FA5}">
                      <a16:colId xmlns:a16="http://schemas.microsoft.com/office/drawing/2014/main" val="3198032115"/>
                    </a:ext>
                  </a:extLst>
                </a:gridCol>
                <a:gridCol w="5600800">
                  <a:extLst>
                    <a:ext uri="{9D8B030D-6E8A-4147-A177-3AD203B41FA5}">
                      <a16:colId xmlns:a16="http://schemas.microsoft.com/office/drawing/2014/main" val="638107233"/>
                    </a:ext>
                  </a:extLst>
                </a:gridCol>
              </a:tblGrid>
              <a:tr h="1345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spc="-5" dirty="0" smtClean="0">
                        <a:latin typeface="+mj-lt"/>
                        <a:cs typeface="Book Antiqu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Arithmetic</a:t>
                      </a:r>
                      <a:r>
                        <a:rPr lang="en-US" sz="2000" spc="-20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operator</a:t>
                      </a:r>
                      <a:endParaRPr lang="en-US" sz="2000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ts val="1190"/>
                        </a:lnSpc>
                      </a:pPr>
                      <a:endParaRPr lang="en-US" sz="2400" spc="-5" dirty="0" smtClean="0">
                        <a:latin typeface="+mj-lt"/>
                        <a:cs typeface="Book Antiqua"/>
                      </a:endParaRPr>
                    </a:p>
                    <a:p>
                      <a:pPr marL="302260" algn="ctr">
                        <a:lnSpc>
                          <a:spcPts val="1190"/>
                        </a:lnSpc>
                      </a:pPr>
                      <a:endParaRPr lang="en-US" sz="2000" spc="-5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  <a:p>
                      <a:pPr marL="302260" algn="ctr">
                        <a:lnSpc>
                          <a:spcPts val="1190"/>
                        </a:lnSpc>
                      </a:pP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Addition (+), Subtraction</a:t>
                      </a:r>
                      <a:r>
                        <a:rPr lang="en-US" sz="2000" spc="-25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(-),</a:t>
                      </a:r>
                      <a:endParaRPr lang="en-US" sz="2000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  <a:p>
                      <a:pPr marL="574040" marR="223520" indent="-342900" algn="ctr">
                        <a:lnSpc>
                          <a:spcPct val="102699"/>
                        </a:lnSpc>
                      </a:pP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Multiplication (*), Division</a:t>
                      </a:r>
                      <a:r>
                        <a:rPr lang="en-US" sz="2000" spc="-70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(/),  Exponentiation</a:t>
                      </a:r>
                      <a:r>
                        <a:rPr lang="en-US" sz="2000" spc="-15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(**).</a:t>
                      </a:r>
                      <a:endParaRPr lang="en-US" sz="2000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1728"/>
                  </a:ext>
                </a:extLst>
              </a:tr>
              <a:tr h="2359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spc="-5" dirty="0" smtClean="0">
                        <a:latin typeface="+mj-lt"/>
                        <a:cs typeface="Book Antiqu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spc="-5" dirty="0" smtClean="0">
                        <a:latin typeface="+mj-lt"/>
                        <a:cs typeface="Book Antiqu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spc="-5" dirty="0" smtClean="0">
                        <a:latin typeface="+mj-lt"/>
                        <a:cs typeface="Book Antiqu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Relational</a:t>
                      </a:r>
                      <a:r>
                        <a:rPr lang="en-US" sz="2000" spc="-20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operator</a:t>
                      </a:r>
                      <a:endParaRPr lang="en-US" sz="2000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endParaRPr lang="en-US" sz="2400" spc="-5" dirty="0" smtClean="0">
                        <a:latin typeface="+mj-lt"/>
                        <a:cs typeface="Book Antiqu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Equal to </a:t>
                      </a:r>
                      <a:r>
                        <a:rPr lang="en-US"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(EQ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or</a:t>
                      </a:r>
                      <a:r>
                        <a:rPr lang="en-US" sz="2000" spc="-15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=),</a:t>
                      </a:r>
                      <a:endParaRPr lang="en-US" sz="2000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  <a:p>
                      <a:pPr marL="420370" marR="412750" algn="ctr">
                        <a:lnSpc>
                          <a:spcPct val="102699"/>
                        </a:lnSpc>
                      </a:pPr>
                      <a:r>
                        <a:rPr lang="en-US"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Not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equal to </a:t>
                      </a:r>
                      <a:r>
                        <a:rPr lang="en-US"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(NE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or</a:t>
                      </a:r>
                      <a:r>
                        <a:rPr lang="en-US" sz="2000" spc="-60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spc="-10" dirty="0" smtClean="0">
                          <a:latin typeface="Arial Rounded MT Bold" panose="020F0704030504030204" pitchFamily="34" charset="0"/>
                          <a:cs typeface="Lucida Sans Unicode"/>
                        </a:rPr>
                        <a:t>∼</a:t>
                      </a:r>
                      <a:r>
                        <a:rPr lang="en-US"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=),  </a:t>
                      </a:r>
                    </a:p>
                    <a:p>
                      <a:pPr marL="420370" marR="412750" algn="ctr">
                        <a:lnSpc>
                          <a:spcPct val="102699"/>
                        </a:lnSpc>
                      </a:pP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Less than </a:t>
                      </a:r>
                      <a:r>
                        <a:rPr lang="en-US" sz="2000" spc="-35" dirty="0" smtClean="0">
                          <a:latin typeface="Arial Rounded MT Bold" panose="020F0704030504030204" pitchFamily="34" charset="0"/>
                          <a:cs typeface="Book Antiqua"/>
                        </a:rPr>
                        <a:t>(LT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or</a:t>
                      </a:r>
                      <a:r>
                        <a:rPr lang="en-US" sz="2000" spc="-15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i="1" spc="-20" dirty="0" smtClean="0">
                          <a:latin typeface="Arial Rounded MT Bold" panose="020F0704030504030204" pitchFamily="34" charset="0"/>
                          <a:cs typeface="Verdana"/>
                        </a:rPr>
                        <a:t>&lt;</a:t>
                      </a:r>
                      <a:r>
                        <a:rPr lang="en-US" sz="2000" spc="-20" dirty="0" smtClean="0">
                          <a:latin typeface="Arial Rounded MT Bold" panose="020F0704030504030204" pitchFamily="34" charset="0"/>
                          <a:cs typeface="Book Antiqua"/>
                        </a:rPr>
                        <a:t>),</a:t>
                      </a:r>
                      <a:endParaRPr lang="en-US" sz="2000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  <a:p>
                      <a:pPr marL="181610" marR="173990" algn="ctr">
                        <a:lnSpc>
                          <a:spcPct val="102600"/>
                        </a:lnSpc>
                      </a:pP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Less than or equal to (LE or</a:t>
                      </a:r>
                      <a:r>
                        <a:rPr lang="en-US" sz="2000" spc="-75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i="1" spc="-20" dirty="0" smtClean="0">
                          <a:latin typeface="Arial Rounded MT Bold" panose="020F0704030504030204" pitchFamily="34" charset="0"/>
                          <a:cs typeface="Verdana"/>
                        </a:rPr>
                        <a:t>&lt;</a:t>
                      </a:r>
                      <a:r>
                        <a:rPr lang="en-US" sz="2000" spc="-20" dirty="0" smtClean="0">
                          <a:latin typeface="Arial Rounded MT Bold" panose="020F0704030504030204" pitchFamily="34" charset="0"/>
                          <a:cs typeface="Book Antiqua"/>
                        </a:rPr>
                        <a:t>=),  </a:t>
                      </a:r>
                    </a:p>
                    <a:p>
                      <a:pPr marL="181610" marR="173990" algn="ctr">
                        <a:lnSpc>
                          <a:spcPct val="102600"/>
                        </a:lnSpc>
                      </a:pPr>
                      <a:r>
                        <a:rPr lang="en-US"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Greater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than </a:t>
                      </a:r>
                      <a:r>
                        <a:rPr lang="en-US"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(GT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or</a:t>
                      </a:r>
                      <a:r>
                        <a:rPr lang="en-US" sz="2000" spc="-15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i="1" spc="-20" dirty="0" smtClean="0">
                          <a:latin typeface="Arial Rounded MT Bold" panose="020F0704030504030204" pitchFamily="34" charset="0"/>
                          <a:cs typeface="Verdana"/>
                        </a:rPr>
                        <a:t>&gt;</a:t>
                      </a:r>
                      <a:r>
                        <a:rPr lang="en-US" sz="2000" spc="-20" dirty="0" smtClean="0">
                          <a:latin typeface="Arial Rounded MT Bold" panose="020F0704030504030204" pitchFamily="34" charset="0"/>
                          <a:cs typeface="Book Antiqua"/>
                        </a:rPr>
                        <a:t>),</a:t>
                      </a:r>
                      <a:endParaRPr lang="en-US" sz="2000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Greater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than or equal to </a:t>
                      </a:r>
                      <a:r>
                        <a:rPr lang="en-US"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(GE </a:t>
                      </a:r>
                      <a:r>
                        <a:rPr lang="en-US"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or</a:t>
                      </a:r>
                      <a:r>
                        <a:rPr lang="en-US" sz="2000" spc="-30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lang="en-US" sz="2000" i="1" spc="-20" dirty="0" smtClean="0">
                          <a:latin typeface="Arial Rounded MT Bold" panose="020F0704030504030204" pitchFamily="34" charset="0"/>
                          <a:cs typeface="Verdana"/>
                        </a:rPr>
                        <a:t>&gt;</a:t>
                      </a:r>
                      <a:r>
                        <a:rPr lang="en-US" sz="2000" spc="-20" dirty="0" smtClean="0">
                          <a:latin typeface="Arial Rounded MT Bold" panose="020F0704030504030204" pitchFamily="34" charset="0"/>
                          <a:cs typeface="Book Antiqua"/>
                        </a:rPr>
                        <a:t>=).</a:t>
                      </a:r>
                      <a:endParaRPr lang="en-US" sz="2000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59434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endParaRPr lang="en-US" sz="2400" spc="-5" dirty="0" smtClean="0">
                        <a:latin typeface="+mj-lt"/>
                        <a:cs typeface="Book Antiqu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endParaRPr lang="en-US" sz="2000" spc="-5" dirty="0" smtClean="0">
                        <a:latin typeface="Arial Rounded MT Bold" panose="020F0704030504030204" pitchFamily="34" charset="0"/>
                        <a:cs typeface="Book Antiqu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Logical</a:t>
                      </a:r>
                      <a:r>
                        <a:rPr sz="2000" spc="-15" dirty="0" smtClean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sz="2000" spc="-5" dirty="0">
                          <a:latin typeface="Arial Rounded MT Bold" panose="020F0704030504030204" pitchFamily="34" charset="0"/>
                          <a:cs typeface="Book Antiqua"/>
                        </a:rPr>
                        <a:t>operator</a:t>
                      </a:r>
                      <a:endParaRPr sz="2000" dirty="0">
                        <a:latin typeface="Arial Rounded MT Bold" panose="020F0704030504030204" pitchFamily="34" charset="0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endParaRPr lang="en-US" sz="2400" spc="-10" dirty="0" smtClean="0">
                        <a:latin typeface="+mj-lt"/>
                        <a:cs typeface="Book Antiqu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endParaRPr lang="en-US" sz="2400" spc="-10" dirty="0" smtClean="0">
                        <a:latin typeface="+mj-lt"/>
                        <a:cs typeface="Book Antiqu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AND </a:t>
                      </a:r>
                      <a:r>
                        <a:rPr sz="2000" spc="-10" dirty="0">
                          <a:latin typeface="Arial Rounded MT Bold" panose="020F0704030504030204" pitchFamily="34" charset="0"/>
                          <a:cs typeface="Book Antiqua"/>
                        </a:rPr>
                        <a:t>and OR.</a:t>
                      </a:r>
                      <a:endParaRPr sz="2000" dirty="0">
                        <a:latin typeface="Arial Rounded MT Bold" panose="020F0704030504030204" pitchFamily="34" charset="0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1195606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endParaRPr lang="en-US" sz="2400" spc="-5" dirty="0" smtClean="0">
                        <a:latin typeface="+mj-lt"/>
                        <a:cs typeface="Book Antiqu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endParaRPr lang="en-US" sz="2400" spc="-5" dirty="0" smtClean="0">
                        <a:latin typeface="+mj-lt"/>
                        <a:cs typeface="Book Antiqu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spc="-5" dirty="0" smtClean="0">
                          <a:latin typeface="Arial Rounded MT Bold" panose="020F0704030504030204" pitchFamily="34" charset="0"/>
                          <a:cs typeface="Book Antiqua"/>
                        </a:rPr>
                        <a:t>Missing </a:t>
                      </a:r>
                      <a:r>
                        <a:rPr sz="2000" spc="-5" dirty="0">
                          <a:latin typeface="Arial Rounded MT Bold" panose="020F0704030504030204" pitchFamily="34" charset="0"/>
                          <a:cs typeface="Book Antiqua"/>
                        </a:rPr>
                        <a:t>value</a:t>
                      </a:r>
                      <a:r>
                        <a:rPr sz="2000" spc="-50" dirty="0">
                          <a:latin typeface="Arial Rounded MT Bold" panose="020F0704030504030204" pitchFamily="34" charset="0"/>
                          <a:cs typeface="Book Antiqua"/>
                        </a:rPr>
                        <a:t> </a:t>
                      </a:r>
                      <a:r>
                        <a:rPr sz="2000" spc="-5" dirty="0">
                          <a:latin typeface="Arial Rounded MT Bold" panose="020F0704030504030204" pitchFamily="34" charset="0"/>
                          <a:cs typeface="Book Antiqua"/>
                        </a:rPr>
                        <a:t>function</a:t>
                      </a:r>
                      <a:endParaRPr sz="2000" dirty="0">
                        <a:latin typeface="Arial Rounded MT Bold" panose="020F0704030504030204" pitchFamily="34" charset="0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endParaRPr lang="en-US" sz="2400" spc="-10" dirty="0" smtClean="0">
                        <a:latin typeface="+mj-lt"/>
                        <a:cs typeface="Book Antiqu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endParaRPr lang="en-US" sz="2400" spc="-10" dirty="0" smtClean="0">
                        <a:latin typeface="+mj-lt"/>
                        <a:cs typeface="Book Antiqua"/>
                      </a:endParaRPr>
                    </a:p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2000" spc="-10" dirty="0" smtClean="0">
                          <a:latin typeface="Arial Rounded MT Bold" panose="020F0704030504030204" pitchFamily="34" charset="0"/>
                          <a:cs typeface="Book Antiqua"/>
                        </a:rPr>
                        <a:t>MISSING(</a:t>
                      </a:r>
                      <a:r>
                        <a:rPr sz="2000" spc="-10" dirty="0" err="1" smtClean="0">
                          <a:latin typeface="Arial Rounded MT Bold" panose="020F0704030504030204" pitchFamily="34" charset="0"/>
                          <a:cs typeface="Book Antiqua"/>
                        </a:rPr>
                        <a:t>arg</a:t>
                      </a:r>
                      <a:r>
                        <a:rPr sz="2000" spc="-10" dirty="0">
                          <a:latin typeface="Arial Rounded MT Bold" panose="020F0704030504030204" pitchFamily="34" charset="0"/>
                          <a:cs typeface="Book Antiqua"/>
                        </a:rPr>
                        <a:t>), SYSMIS(arg)</a:t>
                      </a:r>
                      <a:endParaRPr sz="2000" dirty="0">
                        <a:latin typeface="Arial Rounded MT Bold" panose="020F0704030504030204" pitchFamily="34" charset="0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35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3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/>
          <p:cNvSpPr>
            <a:spLocks noGrp="1"/>
          </p:cNvSpPr>
          <p:nvPr>
            <p:ph idx="1"/>
          </p:nvPr>
        </p:nvSpPr>
        <p:spPr>
          <a:xfrm>
            <a:off x="1371600" y="1689100"/>
            <a:ext cx="9601200" cy="3581400"/>
          </a:xfrm>
          <a:custGeom>
            <a:avLst/>
            <a:gdLst/>
            <a:ahLst/>
            <a:cxnLst/>
            <a:rect l="l" t="t" r="r" b="b"/>
            <a:pathLst>
              <a:path w="10804525" h="2809875">
                <a:moveTo>
                  <a:pt x="0" y="2809875"/>
                </a:moveTo>
                <a:lnTo>
                  <a:pt x="10804520" y="2809875"/>
                </a:lnTo>
                <a:lnTo>
                  <a:pt x="10804520" y="0"/>
                </a:lnTo>
                <a:lnTo>
                  <a:pt x="0" y="0"/>
                </a:lnTo>
                <a:lnTo>
                  <a:pt x="0" y="28098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>
            <a:normAutofit/>
          </a:bodyPr>
          <a:lstStyle/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None/>
            </a:pPr>
            <a:endParaRPr lang="en-US" sz="6600" b="1" spc="-5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6600" b="1" spc="-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>
            <a:noAutofit/>
          </a:bodyPr>
          <a:lstStyle/>
          <a:p>
            <a:r>
              <a:rPr lang="en-US" sz="3600" spc="65" dirty="0">
                <a:latin typeface="Algerian" panose="04020705040A02060702" pitchFamily="82" charset="0"/>
                <a:cs typeface="Book Antiqua"/>
              </a:rPr>
              <a:t>SUB-SETTING </a:t>
            </a:r>
            <a:r>
              <a:rPr lang="en-US" sz="3600" spc="25" dirty="0">
                <a:latin typeface="Algerian" panose="04020705040A02060702" pitchFamily="82" charset="0"/>
                <a:cs typeface="Book Antiqua"/>
              </a:rPr>
              <a:t>DATA: </a:t>
            </a:r>
            <a:r>
              <a:rPr lang="en-US" sz="3600" spc="75" dirty="0">
                <a:latin typeface="Algerian" panose="04020705040A02060702" pitchFamily="82" charset="0"/>
                <a:cs typeface="Book Antiqua"/>
              </a:rPr>
              <a:t>SELECT </a:t>
            </a:r>
            <a:r>
              <a:rPr lang="en-US" sz="3600" spc="50" dirty="0">
                <a:latin typeface="Algerian" panose="04020705040A02060702" pitchFamily="82" charset="0"/>
                <a:cs typeface="Book Antiqua"/>
              </a:rPr>
              <a:t>IF </a:t>
            </a:r>
            <a:r>
              <a:rPr lang="en-US" sz="3600" spc="40" dirty="0">
                <a:latin typeface="Algerian" panose="04020705040A02060702" pitchFamily="82" charset="0"/>
                <a:cs typeface="Book Antiqua"/>
              </a:rPr>
              <a:t>AND</a:t>
            </a:r>
            <a:r>
              <a:rPr lang="en-US" sz="3600" spc="-5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80" dirty="0">
                <a:latin typeface="Algerian" panose="04020705040A02060702" pitchFamily="82" charset="0"/>
                <a:cs typeface="Book Antiqua"/>
              </a:rPr>
              <a:t>SAMPLE</a:t>
            </a:r>
            <a:r>
              <a:rPr lang="en-US" sz="3600" dirty="0">
                <a:latin typeface="Algerian" panose="04020705040A02060702" pitchFamily="82" charset="0"/>
                <a:cs typeface="Book Antiqua"/>
              </a:rPr>
              <a:t/>
            </a:r>
            <a:br>
              <a:rPr lang="en-US" sz="3600" dirty="0">
                <a:latin typeface="Algerian" panose="04020705040A02060702" pitchFamily="82" charset="0"/>
                <a:cs typeface="Book Antiqua"/>
              </a:rPr>
            </a:b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504" y="2238233"/>
            <a:ext cx="9171295" cy="3998794"/>
          </a:xfrm>
        </p:spPr>
        <p:txBody>
          <a:bodyPr/>
          <a:lstStyle/>
          <a:p>
            <a:pPr marL="0" indent="0">
              <a:buNone/>
            </a:pP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SELECT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IF permanently selects cases for analysis based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upon 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logical conditions found in the data. </a:t>
            </a:r>
          </a:p>
          <a:p>
            <a:pPr marL="43815" indent="0">
              <a:lnSpc>
                <a:spcPct val="100000"/>
              </a:lnSpc>
              <a:spcBef>
                <a:spcPts val="820"/>
              </a:spcBef>
              <a:buNone/>
            </a:pPr>
            <a:r>
              <a:rPr lang="en-US" spc="-15" dirty="0" smtClean="0">
                <a:latin typeface="Arial Rounded MT Bold" panose="020F0704030504030204" pitchFamily="34" charset="0"/>
                <a:cs typeface="Book Antiqua"/>
              </a:rPr>
              <a:t>From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the</a:t>
            </a:r>
            <a:r>
              <a:rPr lang="en-US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menu</a:t>
            </a:r>
            <a:r>
              <a:rPr lang="en-US" spc="-10" dirty="0" smtClean="0">
                <a:latin typeface="Arial Rounded MT Bold" panose="020F0704030504030204" pitchFamily="34" charset="0"/>
                <a:cs typeface="Book Antiqua"/>
              </a:rPr>
              <a:t>: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01320">
              <a:lnSpc>
                <a:spcPct val="100000"/>
              </a:lnSpc>
              <a:spcBef>
                <a:spcPts val="160"/>
              </a:spcBef>
            </a:pP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click </a:t>
            </a:r>
            <a:r>
              <a:rPr lang="en-US" spc="-10" dirty="0" smtClean="0">
                <a:latin typeface="Arial Rounded MT Bold" panose="020F0704030504030204" pitchFamily="34" charset="0"/>
                <a:cs typeface="Book Antiqua"/>
              </a:rPr>
              <a:t>“</a:t>
            </a: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Data”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01320">
              <a:lnSpc>
                <a:spcPct val="100000"/>
              </a:lnSpc>
              <a:spcBef>
                <a:spcPts val="130"/>
              </a:spcBef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Click “Select Cases”</a:t>
            </a:r>
          </a:p>
          <a:p>
            <a:pPr marL="401320">
              <a:lnSpc>
                <a:spcPct val="100000"/>
              </a:lnSpc>
              <a:spcBef>
                <a:spcPts val="130"/>
              </a:spcBef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click “if condition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is</a:t>
            </a:r>
            <a:r>
              <a:rPr lang="en-US" spc="-175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satisfied”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01320">
              <a:lnSpc>
                <a:spcPct val="100000"/>
              </a:lnSpc>
              <a:spcBef>
                <a:spcPts val="130"/>
              </a:spcBef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Set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if condition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and press</a:t>
            </a:r>
            <a:r>
              <a:rPr lang="en-US" spc="-17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“Continue”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01320">
              <a:lnSpc>
                <a:spcPct val="100000"/>
              </a:lnSpc>
              <a:spcBef>
                <a:spcPts val="125"/>
              </a:spcBef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Choose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”Delete unselected cases”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and press</a:t>
            </a:r>
            <a:r>
              <a:rPr lang="en-US" spc="-18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“OK”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We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can also randomly </a:t>
            </a: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select sample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from </a:t>
            </a: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currently working data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183943"/>
          </a:xfrm>
        </p:spPr>
        <p:txBody>
          <a:bodyPr>
            <a:noAutofit/>
          </a:bodyPr>
          <a:lstStyle/>
          <a:p>
            <a:r>
              <a:rPr lang="en-US" sz="3600" spc="50" dirty="0">
                <a:latin typeface="Algerian" panose="04020705040A02060702" pitchFamily="82" charset="0"/>
                <a:cs typeface="Book Antiqua"/>
              </a:rPr>
              <a:t>SORTING </a:t>
            </a:r>
            <a:r>
              <a:rPr lang="en-US" sz="3600" spc="55" dirty="0">
                <a:latin typeface="Algerian" panose="04020705040A02060702" pitchFamily="82" charset="0"/>
                <a:cs typeface="Book Antiqua"/>
              </a:rPr>
              <a:t>CASES: </a:t>
            </a:r>
            <a:r>
              <a:rPr lang="en-US" sz="3600" spc="60" dirty="0">
                <a:latin typeface="Algerian" panose="04020705040A02060702" pitchFamily="82" charset="0"/>
                <a:cs typeface="Book Antiqua"/>
              </a:rPr>
              <a:t>SORT </a:t>
            </a:r>
            <a:r>
              <a:rPr lang="en-US" sz="3600" spc="75" dirty="0">
                <a:latin typeface="Algerian" panose="04020705040A02060702" pitchFamily="82" charset="0"/>
                <a:cs typeface="Book Antiqua"/>
              </a:rPr>
              <a:t>CASES</a:t>
            </a:r>
            <a:r>
              <a:rPr lang="en-US" sz="3600" spc="295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55" dirty="0">
                <a:latin typeface="Algerian" panose="04020705040A02060702" pitchFamily="82" charset="0"/>
                <a:cs typeface="Book Antiqua"/>
              </a:rPr>
              <a:t>COMMAND</a:t>
            </a:r>
            <a:r>
              <a:rPr lang="en-US" sz="3600" dirty="0">
                <a:latin typeface="Algerian" panose="04020705040A02060702" pitchFamily="82" charset="0"/>
                <a:cs typeface="Book Antiqua"/>
              </a:rPr>
              <a:t/>
            </a:r>
            <a:br>
              <a:rPr lang="en-US" sz="3600" dirty="0">
                <a:latin typeface="Algerian" panose="04020705040A02060702" pitchFamily="82" charset="0"/>
                <a:cs typeface="Book Antiqua"/>
              </a:rPr>
            </a:b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333" y="1869742"/>
            <a:ext cx="9048465" cy="3997659"/>
          </a:xfrm>
        </p:spPr>
        <p:txBody>
          <a:bodyPr>
            <a:noAutofit/>
          </a:bodyPr>
          <a:lstStyle/>
          <a:p>
            <a:pPr marL="81915" marR="262255" indent="0">
              <a:lnSpc>
                <a:spcPct val="102600"/>
              </a:lnSpc>
              <a:spcBef>
                <a:spcPts val="1180"/>
              </a:spcBef>
              <a:buNone/>
            </a:pPr>
            <a:r>
              <a:rPr lang="en-US" spc="-20" dirty="0">
                <a:latin typeface="Arial Rounded MT Bold" panose="020F0704030504030204" pitchFamily="34" charset="0"/>
                <a:cs typeface="Book Antiqua"/>
              </a:rPr>
              <a:t>SORT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CASES re-orders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the sequence of cases in the working  data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file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based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on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the values of one or </a:t>
            </a: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more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variables. Cases  can be sorted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by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ascending or descending </a:t>
            </a:r>
            <a:r>
              <a:rPr lang="en-US" spc="-25" dirty="0">
                <a:latin typeface="Arial Rounded MT Bold" panose="020F0704030504030204" pitchFamily="34" charset="0"/>
                <a:cs typeface="Book Antiqua"/>
              </a:rPr>
              <a:t>order.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For</a:t>
            </a:r>
            <a:r>
              <a:rPr lang="en-US" spc="35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example,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dirty="0">
              <a:latin typeface="Arial Rounded MT Bold" panose="020F0704030504030204" pitchFamily="34" charset="0"/>
              <a:cs typeface="Times New Roman"/>
            </a:endParaRPr>
          </a:p>
          <a:p>
            <a:pPr marL="81915" indent="0">
              <a:lnSpc>
                <a:spcPct val="100000"/>
              </a:lnSpc>
              <a:buNone/>
            </a:pP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From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the</a:t>
            </a:r>
            <a:r>
              <a:rPr lang="en-US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menu: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39420">
              <a:lnSpc>
                <a:spcPct val="100000"/>
              </a:lnSpc>
              <a:spcBef>
                <a:spcPts val="335"/>
              </a:spcBef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Data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39420">
              <a:lnSpc>
                <a:spcPct val="100000"/>
              </a:lnSpc>
              <a:spcBef>
                <a:spcPts val="335"/>
              </a:spcBef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Sort</a:t>
            </a:r>
            <a:r>
              <a:rPr lang="en-US" spc="-170" dirty="0" smtClean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Cases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39420">
              <a:lnSpc>
                <a:spcPct val="100000"/>
              </a:lnSpc>
              <a:spcBef>
                <a:spcPts val="334"/>
              </a:spcBef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Choose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variable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on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which to</a:t>
            </a:r>
            <a:r>
              <a:rPr lang="en-US" spc="-17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sort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39420">
              <a:lnSpc>
                <a:spcPct val="100000"/>
              </a:lnSpc>
              <a:spcBef>
                <a:spcPts val="330"/>
              </a:spcBef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Choose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“Ascending” or</a:t>
            </a:r>
            <a:r>
              <a:rPr lang="en-US" spc="-175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“Descending”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39420">
              <a:lnSpc>
                <a:spcPct val="100000"/>
              </a:lnSpc>
              <a:spcBef>
                <a:spcPts val="335"/>
              </a:spcBef>
            </a:pPr>
            <a:r>
              <a:rPr lang="en-US" spc="-10" dirty="0" smtClean="0">
                <a:latin typeface="Arial Rounded MT Bold" panose="020F0704030504030204" pitchFamily="34" charset="0"/>
                <a:cs typeface="Book Antiqua"/>
              </a:rPr>
              <a:t>Press</a:t>
            </a:r>
            <a:r>
              <a:rPr lang="en-US" spc="-170" dirty="0" smtClean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“OK”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spc="60" dirty="0">
                <a:latin typeface="Algerian" panose="04020705040A02060702" pitchFamily="82" charset="0"/>
                <a:cs typeface="Book Antiqua"/>
              </a:rPr>
              <a:t>TRANSFORMING </a:t>
            </a:r>
            <a:r>
              <a:rPr lang="fr-FR" sz="3600" spc="-5" dirty="0">
                <a:latin typeface="Algerian" panose="04020705040A02060702" pitchFamily="82" charset="0"/>
                <a:cs typeface="Book Antiqua"/>
              </a:rPr>
              <a:t>A </a:t>
            </a:r>
            <a:r>
              <a:rPr lang="fr-FR" sz="3600" spc="45" dirty="0">
                <a:latin typeface="Algerian" panose="04020705040A02060702" pitchFamily="82" charset="0"/>
                <a:cs typeface="Book Antiqua"/>
              </a:rPr>
              <a:t>VARIABLE: </a:t>
            </a:r>
            <a:r>
              <a:rPr lang="fr-FR" sz="3600" spc="80" dirty="0">
                <a:latin typeface="Algerian" panose="04020705040A02060702" pitchFamily="82" charset="0"/>
                <a:cs typeface="Book Antiqua"/>
              </a:rPr>
              <a:t>RECODE</a:t>
            </a:r>
            <a:r>
              <a:rPr lang="fr-FR" sz="3600" spc="145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fr-FR" sz="3600" spc="55" dirty="0">
                <a:latin typeface="Algerian" panose="04020705040A02060702" pitchFamily="82" charset="0"/>
                <a:cs typeface="Book Antiqua"/>
              </a:rPr>
              <a:t>COMMAND</a:t>
            </a:r>
            <a:r>
              <a:rPr lang="fr-FR" sz="3600" dirty="0">
                <a:cs typeface="Book Antiqua"/>
              </a:rPr>
              <a:t/>
            </a:r>
            <a:br>
              <a:rPr lang="fr-FR" sz="3600" dirty="0">
                <a:cs typeface="Book Antiqu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2388358"/>
            <a:ext cx="8011236" cy="3548418"/>
          </a:xfrm>
        </p:spPr>
        <p:txBody>
          <a:bodyPr/>
          <a:lstStyle/>
          <a:p>
            <a:pPr marL="0" indent="0">
              <a:buNone/>
            </a:pP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Recode into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different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variable</a:t>
            </a: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: </a:t>
            </a:r>
          </a:p>
          <a:p>
            <a:r>
              <a:rPr lang="en-US" spc="-5" dirty="0">
                <a:latin typeface="Arial Rounded MT Bold" panose="020F0704030504030204" pitchFamily="34" charset="0"/>
              </a:rPr>
              <a:t> </a:t>
            </a: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”Transform” -</a:t>
            </a:r>
            <a:r>
              <a:rPr lang="en-US" i="1" spc="-15" dirty="0">
                <a:latin typeface="Arial Rounded MT Bold" panose="020F0704030504030204" pitchFamily="34" charset="0"/>
                <a:cs typeface="Verdana"/>
              </a:rPr>
              <a:t>&gt;</a:t>
            </a: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”Recode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into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Same </a:t>
            </a: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Variables.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. .</a:t>
            </a:r>
            <a:r>
              <a:rPr lang="en-US" spc="-114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Recode into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same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variable: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”Transform” -</a:t>
            </a:r>
            <a:r>
              <a:rPr lang="en-US" i="1" spc="-15" dirty="0">
                <a:latin typeface="Arial Rounded MT Bold" panose="020F0704030504030204" pitchFamily="34" charset="0"/>
                <a:cs typeface="Verdana"/>
              </a:rPr>
              <a:t>&gt;</a:t>
            </a: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”Recode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into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Different </a:t>
            </a: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Variables.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. .</a:t>
            </a:r>
            <a:r>
              <a:rPr lang="en-US" spc="-114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6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/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3581400"/>
          </a:xfrm>
          <a:custGeom>
            <a:avLst/>
            <a:gdLst/>
            <a:ahLst/>
            <a:cxnLst/>
            <a:rect l="l" t="t" r="r" b="b"/>
            <a:pathLst>
              <a:path w="10804525" h="2809875">
                <a:moveTo>
                  <a:pt x="0" y="2809875"/>
                </a:moveTo>
                <a:lnTo>
                  <a:pt x="10804520" y="2809875"/>
                </a:lnTo>
                <a:lnTo>
                  <a:pt x="10804520" y="0"/>
                </a:lnTo>
                <a:lnTo>
                  <a:pt x="0" y="0"/>
                </a:lnTo>
                <a:lnTo>
                  <a:pt x="0" y="28098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>
            <a:normAutofit/>
          </a:bodyPr>
          <a:lstStyle/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None/>
            </a:pPr>
            <a:endParaRPr lang="en-US" sz="6600" b="1" spc="-5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6600" b="1" spc="-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28" y="685799"/>
            <a:ext cx="9621672" cy="1139825"/>
          </a:xfrm>
        </p:spPr>
        <p:txBody>
          <a:bodyPr>
            <a:noAutofit/>
          </a:bodyPr>
          <a:lstStyle/>
          <a:p>
            <a:r>
              <a:rPr lang="en-US" sz="3600" spc="60" dirty="0">
                <a:latin typeface="Algerian" panose="04020705040A02060702" pitchFamily="82" charset="0"/>
                <a:cs typeface="Book Antiqua"/>
              </a:rPr>
              <a:t>TRANSFORMING </a:t>
            </a:r>
            <a:r>
              <a:rPr lang="en-US" sz="3600" spc="-5" dirty="0">
                <a:latin typeface="Algerian" panose="04020705040A02060702" pitchFamily="82" charset="0"/>
                <a:cs typeface="Book Antiqua"/>
              </a:rPr>
              <a:t>A </a:t>
            </a:r>
            <a:r>
              <a:rPr lang="en-US" sz="3600" spc="45" dirty="0">
                <a:latin typeface="Algerian" panose="04020705040A02060702" pitchFamily="82" charset="0"/>
                <a:cs typeface="Book Antiqua"/>
              </a:rPr>
              <a:t>VARIABLE: </a:t>
            </a:r>
            <a:r>
              <a:rPr lang="en-US" sz="3600" spc="85" dirty="0">
                <a:latin typeface="Algerian" panose="04020705040A02060702" pitchFamily="82" charset="0"/>
                <a:cs typeface="Book Antiqua"/>
              </a:rPr>
              <a:t>COMPUTE</a:t>
            </a:r>
            <a:r>
              <a:rPr lang="en-US" sz="3600" spc="75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55" dirty="0">
                <a:latin typeface="Algerian" panose="04020705040A02060702" pitchFamily="82" charset="0"/>
                <a:cs typeface="Book Antiqua"/>
              </a:rPr>
              <a:t>COMMAND</a:t>
            </a:r>
            <a:r>
              <a:rPr lang="en-US" sz="3600" dirty="0">
                <a:latin typeface="Algerian" panose="04020705040A02060702" pitchFamily="82" charset="0"/>
                <a:cs typeface="Book Antiqua"/>
              </a:rPr>
              <a:t/>
            </a:r>
            <a:br>
              <a:rPr lang="en-US" sz="3600" dirty="0">
                <a:latin typeface="Algerian" panose="04020705040A02060702" pitchFamily="82" charset="0"/>
                <a:cs typeface="Book Antiqua"/>
              </a:rPr>
            </a:b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2125980"/>
            <a:ext cx="9624060" cy="4513217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9215" marR="857885" indent="0">
              <a:lnSpc>
                <a:spcPct val="102600"/>
              </a:lnSpc>
              <a:spcBef>
                <a:spcPts val="1240"/>
              </a:spcBef>
              <a:buNone/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General form: </a:t>
            </a:r>
            <a:r>
              <a:rPr lang="en-US" spc="-10" dirty="0" smtClean="0">
                <a:latin typeface="Arial Rounded MT Bold" panose="020F0704030504030204" pitchFamily="34" charset="0"/>
                <a:cs typeface="Book Antiqua"/>
              </a:rPr>
              <a:t>COMPUTE target </a:t>
            </a: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variable </a:t>
            </a:r>
            <a:r>
              <a:rPr lang="en-US" spc="-10" dirty="0" smtClean="0">
                <a:latin typeface="Arial Rounded MT Bold" panose="020F0704030504030204" pitchFamily="34" charset="0"/>
                <a:cs typeface="Book Antiqua"/>
              </a:rPr>
              <a:t>= expression</a:t>
            </a:r>
            <a:endParaRPr lang="en-US" dirty="0" smtClean="0">
              <a:latin typeface="Arial Rounded MT Bold" panose="020F0704030504030204" pitchFamily="34" charset="0"/>
              <a:cs typeface="Book Antiqua"/>
            </a:endParaRPr>
          </a:p>
          <a:p>
            <a:pPr marL="69215" marR="770255" indent="0">
              <a:lnSpc>
                <a:spcPct val="102600"/>
              </a:lnSpc>
              <a:spcBef>
                <a:spcPts val="894"/>
              </a:spcBef>
              <a:buNone/>
            </a:pPr>
            <a:r>
              <a:rPr lang="en-US" spc="-10" dirty="0" smtClean="0">
                <a:latin typeface="Arial Rounded MT Bold" panose="020F0704030504030204" pitchFamily="34" charset="0"/>
                <a:cs typeface="Courier New"/>
              </a:rPr>
              <a:t>Compute salary increment:</a:t>
            </a:r>
          </a:p>
          <a:p>
            <a:pPr marL="69215" marR="770255" indent="0">
              <a:lnSpc>
                <a:spcPct val="102600"/>
              </a:lnSpc>
              <a:spcBef>
                <a:spcPts val="894"/>
              </a:spcBef>
              <a:buNone/>
            </a:pPr>
            <a:r>
              <a:rPr lang="en-US" spc="-10" dirty="0" smtClean="0">
                <a:latin typeface="Arial Rounded MT Bold" panose="020F0704030504030204" pitchFamily="34" charset="0"/>
                <a:cs typeface="Courier New"/>
              </a:rPr>
              <a:t>SALARY-SALBEGIN  </a:t>
            </a:r>
          </a:p>
          <a:p>
            <a:pPr marL="69215" marR="770255" indent="0">
              <a:lnSpc>
                <a:spcPct val="102600"/>
              </a:lnSpc>
              <a:spcBef>
                <a:spcPts val="894"/>
              </a:spcBef>
              <a:buNone/>
            </a:pPr>
            <a:endParaRPr lang="en-US" spc="-10" dirty="0" smtClean="0">
              <a:latin typeface="Arial Rounded MT Bold" panose="020F0704030504030204" pitchFamily="34" charset="0"/>
              <a:cs typeface="Courier New"/>
            </a:endParaRPr>
          </a:p>
          <a:p>
            <a:pPr marL="69215" marR="770255" indent="0">
              <a:lnSpc>
                <a:spcPct val="102600"/>
              </a:lnSpc>
              <a:spcBef>
                <a:spcPts val="894"/>
              </a:spcBef>
              <a:buNone/>
            </a:pPr>
            <a:r>
              <a:rPr lang="en-US" spc="-10" dirty="0" smtClean="0">
                <a:latin typeface="Arial Rounded MT Bold" panose="020F0704030504030204" pitchFamily="34" charset="0"/>
                <a:cs typeface="Courier New"/>
              </a:rPr>
              <a:t>Compute % of increment:</a:t>
            </a:r>
            <a:r>
              <a:rPr lang="en-US" spc="55" dirty="0" smtClean="0">
                <a:latin typeface="Arial Rounded MT Bold" panose="020F0704030504030204" pitchFamily="34" charset="0"/>
                <a:cs typeface="Courier New"/>
              </a:rPr>
              <a:t> </a:t>
            </a:r>
          </a:p>
          <a:p>
            <a:pPr marL="69215" marR="770255" indent="0">
              <a:lnSpc>
                <a:spcPct val="102600"/>
              </a:lnSpc>
              <a:spcBef>
                <a:spcPts val="894"/>
              </a:spcBef>
              <a:buNone/>
            </a:pPr>
            <a:r>
              <a:rPr lang="en-US" spc="-10" dirty="0" smtClean="0">
                <a:latin typeface="Arial Rounded MT Bold" panose="020F0704030504030204" pitchFamily="34" charset="0"/>
                <a:cs typeface="Courier New"/>
              </a:rPr>
              <a:t>PINCREM=(INCREMENT/SALBEGIN)</a:t>
            </a:r>
            <a:r>
              <a:rPr lang="en-US" spc="-15" baseline="-10101" dirty="0">
                <a:latin typeface="Arial Rounded MT Bold" panose="020F0704030504030204" pitchFamily="34" charset="0"/>
                <a:cs typeface="Courier New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*</a:t>
            </a:r>
            <a:r>
              <a:rPr lang="en-US" spc="-15" dirty="0" smtClean="0">
                <a:latin typeface="Arial Rounded MT Bold" panose="020F0704030504030204" pitchFamily="34" charset="0"/>
                <a:cs typeface="Courier New"/>
              </a:rPr>
              <a:t> </a:t>
            </a:r>
            <a:r>
              <a:rPr lang="en-US" spc="-10" dirty="0" smtClean="0">
                <a:latin typeface="Arial Rounded MT Bold" panose="020F0704030504030204" pitchFamily="34" charset="0"/>
                <a:cs typeface="Courier New"/>
              </a:rPr>
              <a:t>100.</a:t>
            </a:r>
            <a:endParaRPr lang="en-US" dirty="0" smtClean="0">
              <a:latin typeface="Arial Rounded MT Bold" panose="020F0704030504030204" pitchFamily="34" charset="0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Then compute  salary increase for the next year:</a:t>
            </a: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 RAISE = SALARY * 0.12. </a:t>
            </a: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60" dirty="0">
                <a:latin typeface="Algerian" panose="04020705040A02060702" pitchFamily="82" charset="0"/>
                <a:cs typeface="Book Antiqua"/>
              </a:rPr>
              <a:t>TRANSFORMING</a:t>
            </a:r>
            <a:r>
              <a:rPr lang="en-US" sz="3600" spc="60" dirty="0">
                <a:cs typeface="Book Antiqua"/>
              </a:rPr>
              <a:t> </a:t>
            </a:r>
            <a:r>
              <a:rPr lang="en-US" sz="3600" spc="-5" dirty="0">
                <a:latin typeface="Algerian" panose="04020705040A02060702" pitchFamily="82" charset="0"/>
                <a:cs typeface="Book Antiqua"/>
              </a:rPr>
              <a:t>A </a:t>
            </a:r>
            <a:r>
              <a:rPr lang="en-US" sz="3600" spc="45" dirty="0">
                <a:latin typeface="Algerian" panose="04020705040A02060702" pitchFamily="82" charset="0"/>
                <a:cs typeface="Book Antiqua"/>
              </a:rPr>
              <a:t>VARIABLE: </a:t>
            </a:r>
            <a:r>
              <a:rPr lang="en-US" sz="3600" spc="85" dirty="0">
                <a:latin typeface="Algerian" panose="04020705040A02060702" pitchFamily="82" charset="0"/>
                <a:cs typeface="Book Antiqua"/>
              </a:rPr>
              <a:t>COMPUTE</a:t>
            </a:r>
            <a:r>
              <a:rPr lang="en-US" sz="3600" spc="75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55" dirty="0">
                <a:latin typeface="Algerian" panose="04020705040A02060702" pitchFamily="82" charset="0"/>
                <a:cs typeface="Book Antiqua"/>
              </a:rPr>
              <a:t>COMMAND</a:t>
            </a:r>
            <a:r>
              <a:rPr lang="en-US" sz="3600" dirty="0">
                <a:cs typeface="Book Antiqua"/>
              </a:rPr>
              <a:t/>
            </a:r>
            <a:br>
              <a:rPr lang="en-US" sz="3600" dirty="0">
                <a:cs typeface="Book Antiqu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4" y="2429300"/>
            <a:ext cx="8925636" cy="3438099"/>
          </a:xfrm>
        </p:spPr>
        <p:txBody>
          <a:bodyPr/>
          <a:lstStyle/>
          <a:p>
            <a:pPr marL="69215" indent="0">
              <a:lnSpc>
                <a:spcPct val="100000"/>
              </a:lnSpc>
              <a:spcBef>
                <a:spcPts val="930"/>
              </a:spcBef>
              <a:buNone/>
            </a:pP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From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the</a:t>
            </a:r>
            <a:r>
              <a:rPr lang="en-US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menu: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26720">
              <a:lnSpc>
                <a:spcPct val="100000"/>
              </a:lnSpc>
              <a:spcBef>
                <a:spcPts val="335"/>
              </a:spcBef>
            </a:pP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Go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to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“Compute </a:t>
            </a:r>
            <a:r>
              <a:rPr lang="en-US" spc="-20" dirty="0">
                <a:latin typeface="Arial Rounded MT Bold" panose="020F0704030504030204" pitchFamily="34" charset="0"/>
                <a:cs typeface="Book Antiqua"/>
              </a:rPr>
              <a:t>Variable”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from </a:t>
            </a: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“Transform”</a:t>
            </a:r>
            <a:r>
              <a:rPr lang="en-US" spc="-135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menu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26720">
              <a:lnSpc>
                <a:spcPct val="100000"/>
              </a:lnSpc>
              <a:spcBef>
                <a:spcPts val="334"/>
              </a:spcBef>
            </a:pP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Name </a:t>
            </a:r>
            <a:r>
              <a:rPr lang="en-US" spc="-25" dirty="0">
                <a:latin typeface="Arial Rounded MT Bold" panose="020F0704030504030204" pitchFamily="34" charset="0"/>
                <a:cs typeface="Book Antiqua"/>
              </a:rPr>
              <a:t>“Target</a:t>
            </a:r>
            <a:r>
              <a:rPr lang="en-US" spc="-165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20" dirty="0">
                <a:latin typeface="Arial Rounded MT Bold" panose="020F0704030504030204" pitchFamily="34" charset="0"/>
                <a:cs typeface="Book Antiqua"/>
              </a:rPr>
              <a:t>Variable”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26720">
              <a:lnSpc>
                <a:spcPct val="100000"/>
              </a:lnSpc>
              <a:spcBef>
                <a:spcPts val="330"/>
              </a:spcBef>
            </a:pP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Set “Numeric</a:t>
            </a:r>
            <a:r>
              <a:rPr lang="en-US" spc="-17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Expression”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426720">
              <a:lnSpc>
                <a:spcPct val="100000"/>
              </a:lnSpc>
              <a:spcBef>
                <a:spcPts val="335"/>
              </a:spcBef>
            </a:pP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Follow steps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and finally press</a:t>
            </a:r>
            <a:r>
              <a:rPr lang="en-US" spc="-16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“OK”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54" y="286603"/>
            <a:ext cx="10166445" cy="1037230"/>
          </a:xfrm>
        </p:spPr>
        <p:txBody>
          <a:bodyPr>
            <a:noAutofit/>
          </a:bodyPr>
          <a:lstStyle/>
          <a:p>
            <a:r>
              <a:rPr lang="en-US" sz="3600" spc="60" dirty="0">
                <a:latin typeface="Algerian" panose="04020705040A02060702" pitchFamily="82" charset="0"/>
                <a:cs typeface="Book Antiqua"/>
              </a:rPr>
              <a:t>APPENDING </a:t>
            </a:r>
            <a:r>
              <a:rPr lang="en-US" sz="3600" spc="40" dirty="0">
                <a:latin typeface="Algerian" panose="04020705040A02060702" pitchFamily="82" charset="0"/>
                <a:cs typeface="Book Antiqua"/>
              </a:rPr>
              <a:t>AND </a:t>
            </a:r>
            <a:r>
              <a:rPr lang="en-US" sz="3600" spc="55" dirty="0">
                <a:latin typeface="Algerian" panose="04020705040A02060702" pitchFamily="82" charset="0"/>
                <a:cs typeface="Book Antiqua"/>
              </a:rPr>
              <a:t>MERGING </a:t>
            </a:r>
            <a:r>
              <a:rPr lang="en-US" sz="3600" spc="70" dirty="0">
                <a:latin typeface="Algerian" panose="04020705040A02060702" pitchFamily="82" charset="0"/>
                <a:cs typeface="Book Antiqua"/>
              </a:rPr>
              <a:t>SPSS </a:t>
            </a:r>
            <a:r>
              <a:rPr lang="en-US" sz="3600" spc="5" dirty="0">
                <a:latin typeface="Algerian" panose="04020705040A02060702" pitchFamily="82" charset="0"/>
                <a:cs typeface="Book Antiqua"/>
              </a:rPr>
              <a:t>DATA</a:t>
            </a:r>
            <a:r>
              <a:rPr lang="en-US" sz="3600" spc="85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40" dirty="0">
                <a:latin typeface="Algerian" panose="04020705040A02060702" pitchFamily="82" charset="0"/>
                <a:cs typeface="Book Antiqua"/>
              </a:rPr>
              <a:t>FILES</a:t>
            </a:r>
            <a:r>
              <a:rPr lang="en-US" sz="3600" dirty="0">
                <a:latin typeface="Algerian" panose="04020705040A02060702" pitchFamily="82" charset="0"/>
                <a:cs typeface="Book Antiqua"/>
              </a:rPr>
              <a:t/>
            </a:r>
            <a:br>
              <a:rPr lang="en-US" sz="3600" dirty="0">
                <a:latin typeface="Algerian" panose="04020705040A02060702" pitchFamily="82" charset="0"/>
                <a:cs typeface="Book Antiqua"/>
              </a:rPr>
            </a:b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914" y="1201003"/>
            <a:ext cx="9606886" cy="5036025"/>
          </a:xfrm>
        </p:spPr>
        <p:txBody>
          <a:bodyPr/>
          <a:lstStyle/>
          <a:p>
            <a:pPr marL="367665" marR="227965" indent="-3429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pc="-5" dirty="0">
                <a:latin typeface="Arial Black" panose="020B0A04020102020204" pitchFamily="34" charset="0"/>
                <a:cs typeface="Book Antiqua"/>
              </a:rPr>
              <a:t>Append:</a:t>
            </a:r>
            <a:r>
              <a:rPr lang="en-US" spc="-5" dirty="0">
                <a:latin typeface="+mj-lt"/>
                <a:cs typeface="Book Antiqua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Adding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additional observations to an existing  data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set.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§"/>
            </a:pPr>
            <a:r>
              <a:rPr lang="en-US" spc="-10" dirty="0" smtClean="0">
                <a:latin typeface="Arial Black" panose="020B0A04020102020204" pitchFamily="34" charset="0"/>
                <a:cs typeface="Book Antiqua"/>
              </a:rPr>
              <a:t>Merge</a:t>
            </a:r>
            <a:r>
              <a:rPr lang="en-US" spc="-10" dirty="0">
                <a:latin typeface="Arial Black" panose="020B0A04020102020204" pitchFamily="34" charset="0"/>
                <a:cs typeface="Book Antiqua"/>
              </a:rPr>
              <a:t>: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Adding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additional variables to an existing data</a:t>
            </a:r>
            <a:r>
              <a:rPr lang="en-US" spc="-114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set</a:t>
            </a: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. Need to sort the common variable(in both dataset) first.</a:t>
            </a:r>
          </a:p>
          <a:p>
            <a:pPr marL="32384"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+mj-lt"/>
              <a:cs typeface="Book Antiqua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67" y="2348651"/>
            <a:ext cx="6291618" cy="38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371600" y="1828800"/>
            <a:ext cx="9601200" cy="3581400"/>
          </a:xfrm>
          <a:custGeom>
            <a:avLst/>
            <a:gdLst/>
            <a:ahLst/>
            <a:cxnLst/>
            <a:rect l="l" t="t" r="r" b="b"/>
            <a:pathLst>
              <a:path w="10804525" h="2809875">
                <a:moveTo>
                  <a:pt x="0" y="2809875"/>
                </a:moveTo>
                <a:lnTo>
                  <a:pt x="10804520" y="2809875"/>
                </a:lnTo>
                <a:lnTo>
                  <a:pt x="10804520" y="0"/>
                </a:lnTo>
                <a:lnTo>
                  <a:pt x="0" y="0"/>
                </a:lnTo>
                <a:lnTo>
                  <a:pt x="0" y="2809875"/>
                </a:lnTo>
                <a:close/>
              </a:path>
            </a:pathLst>
          </a:custGeom>
          <a:solidFill>
            <a:srgbClr val="1F487C"/>
          </a:solidFill>
        </p:spPr>
        <p:txBody>
          <a:bodyPr vert="horz" wrap="square" lIns="0" tIns="0" rIns="0" bIns="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Font typeface="Franklin Gothic Book" panose="020B0503020102020204" pitchFamily="34" charset="0"/>
              <a:buNone/>
            </a:pPr>
            <a:endParaRPr lang="en-US" sz="6600" b="1" spc="-5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Font typeface="Franklin Gothic Book" panose="020B0503020102020204" pitchFamily="34" charset="0"/>
              <a:buNone/>
            </a:pPr>
            <a:r>
              <a:rPr lang="en-US" sz="6600" b="1" spc="-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Analysis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46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Some Basic Analysis in SPSS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504" y="1746912"/>
            <a:ext cx="9171296" cy="41204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ja-JP" sz="2900" dirty="0">
                <a:latin typeface="Arial Black" panose="020B0A04020102020204" pitchFamily="34" charset="0"/>
                <a:ea typeface="MS PGothic" panose="020B0600070205080204" pitchFamily="34" charset="-128"/>
              </a:rPr>
              <a:t>Frequencies</a:t>
            </a:r>
          </a:p>
          <a:p>
            <a:pPr lvl="1">
              <a:lnSpc>
                <a:spcPct val="80000"/>
              </a:lnSpc>
            </a:pP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P</a:t>
            </a:r>
            <a:r>
              <a:rPr lang="en-US" altLang="ja-JP" i="0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roduces </a:t>
            </a: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frequency tables </a:t>
            </a:r>
            <a:r>
              <a:rPr lang="en-US" altLang="ja-JP" i="0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that shows </a:t>
            </a: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frequency counts and percentages of the values of individual variables. </a:t>
            </a:r>
          </a:p>
          <a:p>
            <a:pPr lvl="1">
              <a:lnSpc>
                <a:spcPct val="80000"/>
              </a:lnSpc>
            </a:pPr>
            <a:endParaRPr lang="en-US" altLang="ja-JP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 sz="2900" dirty="0" err="1">
                <a:latin typeface="Arial Black" panose="020B0A04020102020204" pitchFamily="34" charset="0"/>
                <a:ea typeface="MS PGothic" panose="020B0600070205080204" pitchFamily="34" charset="-128"/>
              </a:rPr>
              <a:t>Descriptives</a:t>
            </a:r>
            <a:endParaRPr lang="en-US" altLang="ja-JP" sz="2900" dirty="0">
              <a:latin typeface="Arial Black" panose="020B0A04020102020204" pitchFamily="34" charset="0"/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This analysis shows </a:t>
            </a:r>
            <a:r>
              <a:rPr lang="en-US" altLang="ja-JP" i="0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the summary statistics( </a:t>
            </a: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maximum, minimum, </a:t>
            </a:r>
            <a:r>
              <a:rPr lang="en-US" altLang="ja-JP" i="0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mean, standard deviation etc.) </a:t>
            </a: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of the </a:t>
            </a:r>
            <a:r>
              <a:rPr lang="en-US" altLang="ja-JP" i="0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variables.</a:t>
            </a:r>
            <a:endParaRPr lang="en-US" altLang="ja-JP" i="0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ja-JP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 sz="2900" dirty="0">
                <a:latin typeface="Arial Black" panose="020B0A04020102020204" pitchFamily="34" charset="0"/>
                <a:ea typeface="MS PGothic" panose="020B0600070205080204" pitchFamily="34" charset="-128"/>
              </a:rPr>
              <a:t>Linear regression analysis</a:t>
            </a:r>
          </a:p>
          <a:p>
            <a:pPr lvl="1">
              <a:lnSpc>
                <a:spcPct val="80000"/>
              </a:lnSpc>
            </a:pP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Linear Regression estimates the coefficients of the linear equation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9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4202"/>
            <a:ext cx="9601200" cy="822960"/>
          </a:xfrm>
        </p:spPr>
        <p:txBody>
          <a:bodyPr>
            <a:normAutofit fontScale="90000"/>
          </a:bodyPr>
          <a:lstStyle/>
          <a:p>
            <a:r>
              <a:rPr lang="en-US" altLang="ja-JP" sz="3600" dirty="0" smtClean="0">
                <a:latin typeface="Algerian" panose="04020705040A02060702" pitchFamily="82" charset="0"/>
                <a:ea typeface="MS PGothic" panose="020B0600070205080204" pitchFamily="34" charset="-128"/>
              </a:rPr>
              <a:t/>
            </a:r>
            <a:br>
              <a:rPr lang="en-US" altLang="ja-JP" sz="3600" dirty="0" smtClean="0">
                <a:latin typeface="Algerian" panose="04020705040A02060702" pitchFamily="82" charset="0"/>
                <a:ea typeface="MS PGothic" panose="020B0600070205080204" pitchFamily="34" charset="-128"/>
              </a:rPr>
            </a:br>
            <a:r>
              <a:rPr lang="en-US" altLang="ja-JP" sz="4000" dirty="0" smtClean="0">
                <a:latin typeface="Algerian" panose="04020705040A02060702" pitchFamily="82" charset="0"/>
                <a:ea typeface="MS PGothic" panose="020B0600070205080204" pitchFamily="34" charset="-128"/>
              </a:rPr>
              <a:t>Frequencies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869" y="1241946"/>
            <a:ext cx="9198931" cy="55105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We want to draw a frequency table as well as a bar chart for ‘Gender’ variable</a:t>
            </a: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From the menu: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‘</a:t>
            </a:r>
            <a:r>
              <a:rPr lang="en-US" altLang="ja-JP" dirty="0" smtClean="0">
                <a:latin typeface="Arial Black" panose="020B0A04020102020204" pitchFamily="34" charset="0"/>
                <a:ea typeface="MS PGothic" panose="020B0600070205080204" pitchFamily="34" charset="-128"/>
              </a:rPr>
              <a:t>Analyze’ </a:t>
            </a:r>
            <a:r>
              <a:rPr lang="en-US" altLang="ja-JP" b="1" dirty="0" smtClean="0">
                <a:latin typeface="Arial Black" panose="020B0A04020102020204" pitchFamily="34" charset="0"/>
                <a:ea typeface="MS PGothic" panose="020B0600070205080204" pitchFamily="34" charset="-128"/>
              </a:rPr>
              <a:t>,</a:t>
            </a:r>
            <a:r>
              <a:rPr lang="en-US" altLang="ja-JP" dirty="0" smtClean="0">
                <a:latin typeface="Arial Black" panose="020B0A04020102020204" pitchFamily="34" charset="0"/>
                <a:ea typeface="MS PGothic" panose="020B0600070205080204" pitchFamily="34" charset="-128"/>
              </a:rPr>
              <a:t> 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Descriptive statistics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,’ then click ‘</a:t>
            </a:r>
            <a:r>
              <a:rPr lang="en-US" altLang="ja-JP" dirty="0" smtClean="0">
                <a:latin typeface="Arial Black" panose="020B0A04020102020204" pitchFamily="34" charset="0"/>
                <a:ea typeface="MS PGothic" panose="020B0600070205080204" pitchFamily="34" charset="-128"/>
              </a:rPr>
              <a:t>Frequencies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’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19243"/>
              </p:ext>
            </p:extLst>
          </p:nvPr>
        </p:nvGraphicFramePr>
        <p:xfrm>
          <a:off x="3150074" y="2863657"/>
          <a:ext cx="6446520" cy="3888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Bitmap Image" r:id="rId3" imgW="6628571" imgH="4114286" progId="Paint.Picture">
                  <p:embed/>
                </p:oleObj>
              </mc:Choice>
              <mc:Fallback>
                <p:oleObj name="Bitmap Image" r:id="rId3" imgW="6628571" imgH="4114286" progId="Paint.Picture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074" y="2863657"/>
                        <a:ext cx="6446520" cy="3888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4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1480"/>
            <a:ext cx="9601200" cy="82296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Frequencies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66" y="1351128"/>
            <a:ext cx="9239534" cy="5022376"/>
          </a:xfrm>
        </p:spPr>
        <p:txBody>
          <a:bodyPr/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gender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 and put it into the variable box.</a:t>
            </a: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Charts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.’ </a:t>
            </a: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Then 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Bar charts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’ and 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Continue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.’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6520" y="3154084"/>
            <a:ext cx="4053840" cy="3011488"/>
          </a:xfrm>
          <a:prstGeom prst="rect">
            <a:avLst/>
          </a:prstGeom>
          <a:noFill/>
        </p:spPr>
      </p:pic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759" y="3154084"/>
            <a:ext cx="3699510" cy="301148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574405" y="447516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b="1" dirty="0">
                <a:latin typeface="Verdana" panose="020B0604030504040204" pitchFamily="34" charset="0"/>
                <a:ea typeface="MS PGothic" panose="020B0600070205080204" pitchFamily="34" charset="-128"/>
              </a:rPr>
              <a:t>Click</a:t>
            </a: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 flipV="1">
            <a:off x="7660005" y="4876800"/>
            <a:ext cx="91440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072" y="402908"/>
            <a:ext cx="9580728" cy="900112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Frequencies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856" y="1303019"/>
            <a:ext cx="9184943" cy="5015893"/>
          </a:xfrm>
        </p:spPr>
        <p:txBody>
          <a:bodyPr/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Finally Click OK in the Frequencies box.</a:t>
            </a:r>
          </a:p>
          <a:p>
            <a:endParaRPr lang="ja-JP" altLang="en-US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190" y="2087642"/>
            <a:ext cx="7018020" cy="41081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408420" y="414170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latin typeface="Verdana" panose="020B0604030504040204" pitchFamily="34" charset="0"/>
                <a:ea typeface="MS PGothic" panose="020B0600070205080204" pitchFamily="34" charset="-128"/>
              </a:rPr>
              <a:t>Click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>
            <a:off x="4198620" y="4511040"/>
            <a:ext cx="2209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1480"/>
            <a:ext cx="9601200" cy="7543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Output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13204"/>
            <a:ext cx="5875020" cy="465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57" y="1513205"/>
            <a:ext cx="3762375" cy="465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4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818865"/>
            <a:ext cx="9594376" cy="11600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  <a:cs typeface="Arial" panose="020B0604020202020204" pitchFamily="34" charset="0"/>
              </a:rPr>
              <a:t>Practice 2</a:t>
            </a:r>
            <a:endParaRPr lang="en-US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504" y="2333767"/>
            <a:ext cx="9171295" cy="35336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Do a frequency analysis on the variable “minority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”</a:t>
            </a:r>
          </a:p>
          <a:p>
            <a:pPr>
              <a:lnSpc>
                <a:spcPct val="90000"/>
              </a:lnSpc>
            </a:pPr>
            <a:endParaRPr lang="en-US" altLang="ja-JP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Create a 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pie charts for it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ja-JP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7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6583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About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Algerian" panose="04020705040A02060702" pitchFamily="82" charset="0"/>
              </a:rPr>
              <a:t>SPSS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675" y="1705969"/>
            <a:ext cx="9676263" cy="494049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 SPSS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stands for </a:t>
            </a:r>
            <a:r>
              <a:rPr lang="en-US" sz="8000" i="1" spc="-5" dirty="0">
                <a:latin typeface="Arial Rounded MT Bold" panose="020F0704030504030204" pitchFamily="34" charset="0"/>
                <a:cs typeface="Book Antiqua"/>
              </a:rPr>
              <a:t>Statistical Package for Social  Science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A </a:t>
            </a:r>
            <a:r>
              <a:rPr lang="en-US" sz="8000" spc="-10" dirty="0">
                <a:latin typeface="Arial Rounded MT Bold" panose="020F0704030504030204" pitchFamily="34" charset="0"/>
              </a:rPr>
              <a:t>s</a:t>
            </a:r>
            <a:r>
              <a:rPr lang="en-US" sz="8000" spc="-10" dirty="0" smtClean="0">
                <a:latin typeface="Arial Rounded MT Bold" panose="020F0704030504030204" pitchFamily="34" charset="0"/>
                <a:cs typeface="Book Antiqua"/>
              </a:rPr>
              <a:t>oftware 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package that is used for statistical  analysis.</a:t>
            </a:r>
            <a:endParaRPr lang="en-US" sz="8000" dirty="0" smtClean="0">
              <a:latin typeface="Arial Rounded MT Bold" panose="020F0704030504030204" pitchFamily="34" charset="0"/>
              <a:cs typeface="Book Antiqu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Arial Rounded MT Bold" panose="020F0704030504030204" pitchFamily="34" charset="0"/>
              </a:rPr>
              <a:t> </a:t>
            </a:r>
            <a:r>
              <a:rPr lang="en-US" sz="8000" spc="-5" dirty="0">
                <a:latin typeface="Arial Rounded MT Bold" panose="020F0704030504030204" pitchFamily="34" charset="0"/>
              </a:rPr>
              <a:t>D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eveloped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by Norman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H. </a:t>
            </a:r>
            <a:r>
              <a:rPr lang="en-US" sz="8000" spc="-5" dirty="0" err="1">
                <a:latin typeface="Arial Rounded MT Bold" panose="020F0704030504030204" pitchFamily="34" charset="0"/>
                <a:cs typeface="Book Antiqua"/>
              </a:rPr>
              <a:t>Nie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, Dale H. Bent,</a:t>
            </a:r>
            <a:r>
              <a:rPr lang="en-US" sz="8000" spc="-17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z="8000" spc="-10" dirty="0" smtClean="0">
                <a:latin typeface="Arial Rounded MT Bold" panose="020F0704030504030204" pitchFamily="34" charset="0"/>
                <a:cs typeface="Book Antiqua"/>
              </a:rPr>
              <a:t>and</a:t>
            </a:r>
            <a:r>
              <a:rPr lang="en-US" sz="8000" dirty="0" smtClean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C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. </a:t>
            </a:r>
            <a:r>
              <a:rPr lang="en-US" sz="8000" spc="-5" dirty="0" err="1">
                <a:latin typeface="Arial Rounded MT Bold" panose="020F0704030504030204" pitchFamily="34" charset="0"/>
                <a:cs typeface="Book Antiqua"/>
              </a:rPr>
              <a:t>Hadlai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 Hull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and </a:t>
            </a:r>
            <a:r>
              <a:rPr lang="en-US" sz="8000" spc="-10" dirty="0" smtClean="0">
                <a:latin typeface="Arial Rounded MT Bold" panose="020F0704030504030204" pitchFamily="34" charset="0"/>
                <a:cs typeface="Book Antiqua"/>
              </a:rPr>
              <a:t>released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its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first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version in 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1968.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8000" spc="-5" dirty="0">
                <a:latin typeface="Arial Rounded MT Bold" panose="020F0704030504030204" pitchFamily="34" charset="0"/>
              </a:rPr>
              <a:t>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Long produced by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SPSS Inc., it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was acquired by IBM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in  2009. The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current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versions (2014) </a:t>
            </a:r>
            <a:r>
              <a:rPr lang="en-US" sz="8000" spc="-15" dirty="0">
                <a:latin typeface="Arial Rounded MT Bold" panose="020F0704030504030204" pitchFamily="34" charset="0"/>
                <a:cs typeface="Book Antiqua"/>
              </a:rPr>
              <a:t>are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officially named </a:t>
            </a:r>
            <a:r>
              <a:rPr lang="en-US" sz="8000" b="1" spc="-10" dirty="0">
                <a:latin typeface="Arial Rounded MT Bold" panose="020F0704030504030204" pitchFamily="34" charset="0"/>
                <a:cs typeface="Book Antiqua"/>
              </a:rPr>
              <a:t>IBM  SPSS </a:t>
            </a:r>
            <a:r>
              <a:rPr lang="en-US" sz="8000" b="1" spc="-5" dirty="0">
                <a:latin typeface="Arial Rounded MT Bold" panose="020F0704030504030204" pitchFamily="34" charset="0"/>
                <a:cs typeface="Book Antiqua"/>
              </a:rPr>
              <a:t>Statistics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8000" spc="-5" dirty="0">
                <a:latin typeface="Arial Rounded MT Bold" panose="020F0704030504030204" pitchFamily="34" charset="0"/>
              </a:rPr>
              <a:t>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It is used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by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market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researchers,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health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researchers,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survey 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companies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, government, education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researchers,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marketing 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organizations, 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data miners, </a:t>
            </a:r>
            <a:r>
              <a:rPr lang="en-US" sz="8000" spc="-10" dirty="0">
                <a:latin typeface="Arial Rounded MT Bold" panose="020F0704030504030204" pitchFamily="34" charset="0"/>
                <a:cs typeface="Book Antiqua"/>
              </a:rPr>
              <a:t>and</a:t>
            </a:r>
            <a:r>
              <a:rPr lang="en-US" sz="8000" spc="-5" dirty="0">
                <a:latin typeface="Arial Rounded MT Bold" panose="020F0704030504030204" pitchFamily="34" charset="0"/>
                <a:cs typeface="Book Antiqua"/>
              </a:rPr>
              <a:t> others</a:t>
            </a: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8000" spc="-5" dirty="0" smtClean="0">
                <a:latin typeface="Arial Rounded MT Bold" panose="020F0704030504030204" pitchFamily="34" charset="0"/>
                <a:cs typeface="Book Antiqua"/>
              </a:rPr>
              <a:t>Want to know more! Visit: </a:t>
            </a:r>
            <a:r>
              <a:rPr lang="en-US" sz="8000" dirty="0">
                <a:hlinkClick r:id="rId2"/>
              </a:rPr>
              <a:t>http://www.spss.com.hk/corpinfo/history.htm</a:t>
            </a:r>
            <a:endParaRPr lang="en-US" sz="8000" dirty="0">
              <a:latin typeface="Arial Rounded MT Bold" panose="020F0704030504030204" pitchFamily="34" charset="0"/>
              <a:cs typeface="Book Antiqu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92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320"/>
            <a:ext cx="9601200" cy="8915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Answer</a:t>
            </a:r>
            <a:endParaRPr lang="en-US" sz="36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Object 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695588"/>
              </p:ext>
            </p:extLst>
          </p:nvPr>
        </p:nvGraphicFramePr>
        <p:xfrm>
          <a:off x="1505008" y="1165860"/>
          <a:ext cx="6195059" cy="507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Bitmap Image" r:id="rId3" imgW="5420482" imgH="4086795" progId="Paint.Picture">
                  <p:embed/>
                </p:oleObj>
              </mc:Choice>
              <mc:Fallback>
                <p:oleObj name="Bitmap Image" r:id="rId3" imgW="5420482" imgH="4086795" progId="Paint.Picture">
                  <p:embed/>
                  <p:pic>
                    <p:nvPicPr>
                      <p:cNvPr id="921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008" y="1165860"/>
                        <a:ext cx="6195059" cy="5074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57644"/>
              </p:ext>
            </p:extLst>
          </p:nvPr>
        </p:nvGraphicFramePr>
        <p:xfrm>
          <a:off x="7257766" y="2677721"/>
          <a:ext cx="4838700" cy="398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Bitmap Image" r:id="rId5" imgW="4533333" imgH="3780952" progId="Paint.Picture">
                  <p:embed/>
                </p:oleObj>
              </mc:Choice>
              <mc:Fallback>
                <p:oleObj name="Bitmap Image" r:id="rId5" imgW="4533333" imgH="3780952" progId="Paint.Picture">
                  <p:embed/>
                  <p:pic>
                    <p:nvPicPr>
                      <p:cNvPr id="921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7766" y="2677721"/>
                        <a:ext cx="4838700" cy="3987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6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2900"/>
            <a:ext cx="9601200" cy="8915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Answer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8077" y="1456513"/>
            <a:ext cx="5880100" cy="4766866"/>
          </a:xfrm>
          <a:noFill/>
        </p:spPr>
      </p:pic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0268" y="2238232"/>
            <a:ext cx="3769360" cy="34156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92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28" y="955342"/>
            <a:ext cx="9621672" cy="9962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  <a:cs typeface="Arial" panose="020B0604020202020204" pitchFamily="34" charset="0"/>
              </a:rPr>
              <a:t>Practice 3</a:t>
            </a:r>
            <a:endParaRPr lang="en-US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0" y="2688610"/>
            <a:ext cx="9266830" cy="31787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Draw a histogram for the variable ‘salary’</a:t>
            </a:r>
          </a:p>
          <a:p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Also show a table that contains summary statistics like mean, median, minimum and maximum salary.</a:t>
            </a:r>
            <a:endParaRPr lang="en-US" sz="28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760"/>
            <a:ext cx="9601200" cy="10058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Answer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97291"/>
            <a:ext cx="2923372" cy="2704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84" y="1521726"/>
            <a:ext cx="710946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"/>
            <a:ext cx="9601200" cy="800100"/>
          </a:xfrm>
        </p:spPr>
        <p:txBody>
          <a:bodyPr>
            <a:normAutofit/>
          </a:bodyPr>
          <a:lstStyle/>
          <a:p>
            <a:r>
              <a:rPr lang="en-US" altLang="ja-JP" sz="3600" dirty="0" err="1">
                <a:latin typeface="Algerian" panose="04020705040A02060702" pitchFamily="82" charset="0"/>
                <a:ea typeface="MS PGothic" panose="020B0600070205080204" pitchFamily="34" charset="-128"/>
              </a:rPr>
              <a:t>Descriptives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856" y="1282890"/>
            <a:ext cx="9344963" cy="539223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‘</a:t>
            </a:r>
            <a:r>
              <a:rPr lang="en-US" altLang="ja-JP" dirty="0" smtClean="0">
                <a:latin typeface="Arial Black" panose="020B0A04020102020204" pitchFamily="34" charset="0"/>
                <a:ea typeface="MS PGothic" panose="020B0600070205080204" pitchFamily="34" charset="-128"/>
              </a:rPr>
              <a:t>Analyze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,’ ‘</a:t>
            </a:r>
            <a:r>
              <a:rPr lang="en-US" altLang="ja-JP" dirty="0" smtClean="0">
                <a:latin typeface="Arial Black" panose="020B0A04020102020204" pitchFamily="34" charset="0"/>
                <a:ea typeface="MS PGothic" panose="020B0600070205080204" pitchFamily="34" charset="-128"/>
              </a:rPr>
              <a:t>Descriptive statistics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,’ then click ‘</a:t>
            </a:r>
            <a:r>
              <a:rPr lang="en-US" altLang="ja-JP" dirty="0" err="1" smtClean="0">
                <a:latin typeface="Arial Black" panose="020B0A04020102020204" pitchFamily="34" charset="0"/>
                <a:ea typeface="MS PGothic" panose="020B0600070205080204" pitchFamily="34" charset="-128"/>
              </a:rPr>
              <a:t>Descriptives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’</a:t>
            </a:r>
          </a:p>
          <a:p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‘</a:t>
            </a:r>
            <a:r>
              <a:rPr lang="en-US" altLang="ja-JP" dirty="0" smtClean="0">
                <a:latin typeface="Arial Black" panose="020B0A04020102020204" pitchFamily="34" charset="0"/>
                <a:ea typeface="MS PGothic" panose="020B0600070205080204" pitchFamily="34" charset="-128"/>
              </a:rPr>
              <a:t>Educational level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’ and ‘</a:t>
            </a:r>
            <a:r>
              <a:rPr lang="en-US" altLang="ja-JP" dirty="0" smtClean="0">
                <a:latin typeface="Arial Black" panose="020B0A04020102020204" pitchFamily="34" charset="0"/>
                <a:ea typeface="MS PGothic" panose="020B0600070205080204" pitchFamily="34" charset="-128"/>
              </a:rPr>
              <a:t>Beginning Salary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,’ and put it into the variable box.</a:t>
            </a:r>
          </a:p>
          <a:p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Options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3443" y="2961564"/>
            <a:ext cx="6774180" cy="371355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836074" y="51417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ea typeface="MS PGothic" panose="020B0600070205080204" pitchFamily="34" charset="-128"/>
              </a:rPr>
              <a:t>Click</a:t>
            </a: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 flipH="1">
            <a:off x="9144000" y="3989070"/>
            <a:ext cx="15239" cy="115264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74320"/>
            <a:ext cx="9601200" cy="868680"/>
          </a:xfrm>
        </p:spPr>
        <p:txBody>
          <a:bodyPr>
            <a:normAutofit/>
          </a:bodyPr>
          <a:lstStyle/>
          <a:p>
            <a:r>
              <a:rPr lang="en-US" altLang="ja-JP" sz="3600" dirty="0" err="1">
                <a:latin typeface="Algerian" panose="04020705040A02060702" pitchFamily="82" charset="0"/>
                <a:ea typeface="MS PGothic" panose="020B0600070205080204" pitchFamily="34" charset="-128"/>
              </a:rPr>
              <a:t>Descriptives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096" y="1143000"/>
            <a:ext cx="9116703" cy="5394960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The options allows you to analyze other descriptive statistics besides the mean and Std.</a:t>
            </a: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variance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’ and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kurtosis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’</a:t>
            </a: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Finally 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Continue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’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7520" y="2011680"/>
            <a:ext cx="3962400" cy="4526280"/>
          </a:xfrm>
          <a:prstGeom prst="rect">
            <a:avLst/>
          </a:prstGeom>
          <a:noFill/>
        </p:spPr>
      </p:pic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06240" y="3489642"/>
            <a:ext cx="2819400" cy="701675"/>
            <a:chOff x="1728" y="2832"/>
            <a:chExt cx="1776" cy="442"/>
          </a:xfrm>
        </p:grpSpPr>
        <p:sp>
          <p:nvSpPr>
            <p:cNvPr id="8" name="Line 25"/>
            <p:cNvSpPr>
              <a:spLocks noChangeShapeType="1"/>
            </p:cNvSpPr>
            <p:nvPr/>
          </p:nvSpPr>
          <p:spPr bwMode="auto">
            <a:xfrm flipV="1">
              <a:off x="2400" y="2832"/>
              <a:ext cx="1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2400" y="3168"/>
              <a:ext cx="110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1728" y="3024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000" b="1" dirty="0">
                  <a:latin typeface="Verdana" panose="020B0604030504040204" pitchFamily="34" charset="0"/>
                  <a:ea typeface="MS PGothic" panose="020B0600070205080204" pitchFamily="34" charset="-128"/>
                </a:rPr>
                <a:t>Click 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206240" y="5530334"/>
            <a:ext cx="869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latin typeface="Verdana" panose="020B0604030504040204" pitchFamily="34" charset="0"/>
                <a:ea typeface="MS PGothic" panose="020B0600070205080204" pitchFamily="34" charset="-128"/>
              </a:rPr>
              <a:t>Click</a:t>
            </a:r>
            <a:endParaRPr lang="en-US" sz="2000" b="1" dirty="0"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H="1" flipV="1">
            <a:off x="5001846" y="5715000"/>
            <a:ext cx="2249269" cy="516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"/>
            <a:ext cx="9601200" cy="777240"/>
          </a:xfrm>
        </p:spPr>
        <p:txBody>
          <a:bodyPr>
            <a:normAutofit/>
          </a:bodyPr>
          <a:lstStyle/>
          <a:p>
            <a:r>
              <a:rPr lang="en-US" altLang="ja-JP" sz="3600" dirty="0" err="1">
                <a:latin typeface="Algerian" panose="04020705040A02060702" pitchFamily="82" charset="0"/>
                <a:ea typeface="MS PGothic" panose="020B0600070205080204" pitchFamily="34" charset="-128"/>
              </a:rPr>
              <a:t>Descriptives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05719"/>
            <a:ext cx="9144000" cy="515510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Finally Click OK in the </a:t>
            </a:r>
            <a:r>
              <a:rPr lang="en-US" altLang="ja-JP" dirty="0" err="1">
                <a:latin typeface="Arial Rounded MT Bold" panose="020F0704030504030204" pitchFamily="34" charset="0"/>
                <a:ea typeface="MS PGothic" panose="020B0600070205080204" pitchFamily="34" charset="-128"/>
              </a:rPr>
              <a:t>Descriptives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 box. You will be able to see the result of the analysis.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6300" y="2247900"/>
            <a:ext cx="8619395" cy="360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72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760"/>
            <a:ext cx="9601200" cy="77724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Regression</a:t>
            </a:r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Analysis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152" y="1255594"/>
            <a:ext cx="9157648" cy="5308979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Analyze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,’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Regression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,’ then 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Linear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’ from the main menu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ja-JP" altLang="en-US" dirty="0">
              <a:latin typeface="Arial Rounded MT Bold" panose="020F07040305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6848"/>
              </p:ext>
            </p:extLst>
          </p:nvPr>
        </p:nvGraphicFramePr>
        <p:xfrm>
          <a:off x="2782096" y="2011745"/>
          <a:ext cx="7223759" cy="43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Bitmap Image" r:id="rId3" imgW="6590476" imgH="4105848" progId="Paint.Picture">
                  <p:embed/>
                </p:oleObj>
              </mc:Choice>
              <mc:Fallback>
                <p:oleObj name="Bitmap Image" r:id="rId3" imgW="6590476" imgH="4105848" progId="Paint.Picture">
                  <p:embed/>
                  <p:pic>
                    <p:nvPicPr>
                      <p:cNvPr id="102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096" y="2011745"/>
                        <a:ext cx="7223759" cy="433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7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"/>
            <a:ext cx="9601200" cy="8001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  <a:cs typeface="Arial" panose="020B0604020202020204" pitchFamily="34" charset="0"/>
              </a:rPr>
              <a:t>Regression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lgerian" panose="04020705040A02060702" pitchFamily="82" charset="0"/>
                <a:cs typeface="Arial" panose="020B0604020202020204" pitchFamily="34" charset="0"/>
              </a:rPr>
              <a:t>Analysis</a:t>
            </a:r>
            <a:endParaRPr lang="en-US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08" y="1051560"/>
            <a:ext cx="9922491" cy="580644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For example let’s analyze the model </a:t>
            </a:r>
            <a:endParaRPr lang="ja-JP" altLang="en-US" sz="2400" dirty="0">
              <a:latin typeface="Arial Rounded MT Bold" panose="020F07040305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Put</a:t>
            </a:r>
            <a:r>
              <a:rPr lang="en-US" altLang="ja-JP" sz="2400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2400" dirty="0" smtClean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‘Current </a:t>
            </a:r>
            <a:r>
              <a:rPr lang="en-US" altLang="ja-JP" sz="2400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Salary’ as Dependent and </a:t>
            </a:r>
            <a:r>
              <a:rPr lang="en-US" altLang="ja-JP" sz="2400" dirty="0" smtClean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‘Previous Salary’ </a:t>
            </a:r>
            <a:r>
              <a:rPr lang="en-US" altLang="ja-JP" sz="2400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as </a:t>
            </a:r>
            <a:r>
              <a:rPr lang="en-US" altLang="ja-JP" sz="2400" dirty="0" smtClean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Independent</a:t>
            </a:r>
            <a:r>
              <a:rPr lang="en-US" altLang="ja-JP" sz="2400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2400" dirty="0" smtClean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variable.</a:t>
            </a:r>
          </a:p>
          <a:p>
            <a:endParaRPr lang="en-US" altLang="ja-JP" sz="2400" dirty="0">
              <a:latin typeface="Arial Rounded MT Bold" panose="020F07040305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2" y="2569261"/>
            <a:ext cx="5249008" cy="3915321"/>
          </a:xfrm>
          <a:prstGeom prst="rect">
            <a:avLst/>
          </a:prstGeom>
        </p:spPr>
      </p:pic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94025" y="3131979"/>
            <a:ext cx="1906589" cy="1362076"/>
            <a:chOff x="1099" y="2061"/>
            <a:chExt cx="1201" cy="858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099" y="2061"/>
              <a:ext cx="673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772" y="268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dirty="0">
                  <a:ea typeface="MS PGothic" panose="020B0600070205080204" pitchFamily="34" charset="-128"/>
                </a:rPr>
                <a:t>Click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8" y="2554016"/>
            <a:ext cx="5201376" cy="392484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462970" y="4142344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ea typeface="MS PGothic" panose="020B0600070205080204" pitchFamily="34" charset="-128"/>
              </a:rPr>
              <a:t>Click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092440" y="4328088"/>
            <a:ext cx="1460900" cy="17719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"/>
            <a:ext cx="9601200" cy="7772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  <a:cs typeface="Arial" panose="020B0604020202020204" pitchFamily="34" charset="0"/>
              </a:rPr>
              <a:t>Regression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lgerian" panose="04020705040A02060702" pitchFamily="82" charset="0"/>
                <a:cs typeface="Arial" panose="020B0604020202020204" pitchFamily="34" charset="0"/>
              </a:rPr>
              <a:t>Analysis</a:t>
            </a:r>
            <a:endParaRPr lang="en-US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7" y="1132764"/>
            <a:ext cx="9062112" cy="540519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Clicking OK gives the 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result</a:t>
            </a:r>
            <a:r>
              <a:rPr lang="en-US" altLang="ja-JP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  <a:endParaRPr lang="en-US" altLang="ja-JP" dirty="0">
              <a:latin typeface="Arial Rounded MT Bold" panose="020F07040305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562100"/>
            <a:ext cx="74752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8379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spc="55" dirty="0" smtClean="0">
                <a:latin typeface="Algerian" panose="04020705040A02060702" pitchFamily="82" charset="0"/>
                <a:cs typeface="Book Antiqua"/>
              </a:rPr>
              <a:t>O</a:t>
            </a:r>
            <a:r>
              <a:rPr lang="en-US" sz="3600" spc="55" dirty="0">
                <a:latin typeface="Algerian" panose="04020705040A02060702" pitchFamily="82" charset="0"/>
                <a:cs typeface="Book Antiqua"/>
              </a:rPr>
              <a:t>VERVIEW </a:t>
            </a:r>
            <a:r>
              <a:rPr lang="en-US" sz="3600" spc="30" dirty="0">
                <a:latin typeface="Algerian" panose="04020705040A02060702" pitchFamily="82" charset="0"/>
                <a:cs typeface="Book Antiqua"/>
              </a:rPr>
              <a:t>OF </a:t>
            </a:r>
            <a:r>
              <a:rPr lang="en-US" sz="3600" spc="70" dirty="0" smtClean="0">
                <a:latin typeface="Algerian" panose="04020705040A02060702" pitchFamily="82" charset="0"/>
                <a:cs typeface="Book Antiqua"/>
              </a:rPr>
              <a:t>SPSS </a:t>
            </a:r>
            <a:r>
              <a:rPr lang="en-US" sz="3600" spc="30" dirty="0">
                <a:latin typeface="Algerian" panose="04020705040A02060702" pitchFamily="82" charset="0"/>
                <a:cs typeface="Book Antiqua"/>
              </a:rPr>
              <a:t>FILE</a:t>
            </a:r>
            <a:r>
              <a:rPr lang="en-US" sz="3600" spc="-25" dirty="0">
                <a:latin typeface="Algerian" panose="04020705040A02060702" pitchFamily="82" charset="0"/>
                <a:cs typeface="Book Antiqua"/>
              </a:rPr>
              <a:t> </a:t>
            </a:r>
            <a:r>
              <a:rPr lang="en-US" sz="3600" spc="60" dirty="0">
                <a:latin typeface="Algerian" panose="04020705040A02060702" pitchFamily="82" charset="0"/>
                <a:cs typeface="Book Antiqua"/>
              </a:rPr>
              <a:t>EXTENSIONS</a:t>
            </a:r>
            <a:r>
              <a:rPr lang="en-US" sz="3600" dirty="0">
                <a:cs typeface="Book Antiqua"/>
              </a:rPr>
              <a:t/>
            </a:r>
            <a:br>
              <a:rPr lang="en-US" sz="3600" dirty="0">
                <a:cs typeface="Book Antiqu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152" y="1994279"/>
            <a:ext cx="9157648" cy="387312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SPSS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data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file: </a:t>
            </a:r>
            <a:r>
              <a:rPr lang="en-US" i="1" spc="-5" dirty="0">
                <a:latin typeface="Arial Black" panose="020B0A04020102020204" pitchFamily="34" charset="0"/>
                <a:cs typeface="Courier New"/>
              </a:rPr>
              <a:t>.</a:t>
            </a:r>
            <a:r>
              <a:rPr lang="en-US" i="1" spc="-5" dirty="0" err="1">
                <a:latin typeface="Arial Black" panose="020B0A04020102020204" pitchFamily="34" charset="0"/>
                <a:cs typeface="Courier New"/>
              </a:rPr>
              <a:t>sav</a:t>
            </a:r>
            <a:r>
              <a:rPr lang="en-US" spc="-5" dirty="0">
                <a:latin typeface="Arial Black" panose="020B0A04020102020204" pitchFamily="34" charset="0"/>
                <a:cs typeface="Book Antiqua"/>
              </a:rPr>
              <a:t>,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example:</a:t>
            </a:r>
            <a:r>
              <a:rPr lang="en-US" spc="-45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10" dirty="0" err="1" smtClean="0">
                <a:latin typeface="Arial Rounded MT Bold" panose="020F0704030504030204" pitchFamily="34" charset="0"/>
                <a:cs typeface="Courier New"/>
              </a:rPr>
              <a:t>my_data.sav</a:t>
            </a:r>
            <a:endParaRPr lang="en-US" dirty="0">
              <a:latin typeface="Arial Rounded MT Bold" panose="020F0704030504030204" pitchFamily="34" charset="0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SPSS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syntax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file: </a:t>
            </a:r>
            <a:r>
              <a:rPr lang="en-US" i="1" spc="-5" dirty="0">
                <a:latin typeface="Arial Black" panose="020B0A04020102020204" pitchFamily="34" charset="0"/>
                <a:cs typeface="Courier New"/>
              </a:rPr>
              <a:t>.</a:t>
            </a:r>
            <a:r>
              <a:rPr lang="en-US" i="1" spc="-5" dirty="0" err="1">
                <a:latin typeface="Arial Black" panose="020B0A04020102020204" pitchFamily="34" charset="0"/>
                <a:cs typeface="Courier New"/>
              </a:rPr>
              <a:t>sps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, example: </a:t>
            </a:r>
            <a:r>
              <a:rPr lang="en-US" spc="-10" dirty="0" err="1" smtClean="0">
                <a:latin typeface="Arial Rounded MT Bold" panose="020F0704030504030204" pitchFamily="34" charset="0"/>
                <a:cs typeface="Courier New"/>
              </a:rPr>
              <a:t>my_syntax.sps</a:t>
            </a:r>
            <a:endParaRPr lang="en-US" spc="-10" dirty="0" smtClean="0">
              <a:latin typeface="Arial Rounded MT Bold" panose="020F0704030504030204" pitchFamily="34" charset="0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SPSS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output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file: </a:t>
            </a:r>
            <a:r>
              <a:rPr lang="en-US" i="1" spc="-5" dirty="0">
                <a:latin typeface="Arial Black" panose="020B0A04020102020204" pitchFamily="34" charset="0"/>
                <a:cs typeface="Courier New"/>
              </a:rPr>
              <a:t>.</a:t>
            </a:r>
            <a:r>
              <a:rPr lang="en-US" i="1" spc="-5" dirty="0" err="1">
                <a:latin typeface="Arial Black" panose="020B0A04020102020204" pitchFamily="34" charset="0"/>
                <a:cs typeface="Courier New"/>
              </a:rPr>
              <a:t>spv</a:t>
            </a:r>
            <a:r>
              <a:rPr lang="en-US" spc="-5" dirty="0">
                <a:latin typeface="Arial Black" panose="020B0A04020102020204" pitchFamily="34" charset="0"/>
                <a:cs typeface="Book Antiqua"/>
              </a:rPr>
              <a:t>,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example: </a:t>
            </a:r>
            <a:r>
              <a:rPr lang="en-US" spc="-10" dirty="0" err="1" smtClean="0">
                <a:latin typeface="Arial Rounded MT Bold" panose="020F0704030504030204" pitchFamily="34" charset="0"/>
                <a:cs typeface="Courier New"/>
              </a:rPr>
              <a:t>my_output.spv</a:t>
            </a:r>
            <a:endParaRPr lang="en-US" spc="-10" dirty="0" smtClean="0">
              <a:latin typeface="Arial Rounded MT Bold" panose="020F0704030504030204" pitchFamily="34" charset="0"/>
              <a:cs typeface="Courier New"/>
            </a:endParaRPr>
          </a:p>
          <a:p>
            <a:pPr marL="38100" marR="30480" algn="just">
              <a:lnSpc>
                <a:spcPct val="200000"/>
              </a:lnSpc>
            </a:pP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SPSS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commands and 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variable </a:t>
            </a:r>
            <a:r>
              <a:rPr lang="en-US" spc="-10" dirty="0">
                <a:latin typeface="Arial Rounded MT Bold" panose="020F0704030504030204" pitchFamily="34" charset="0"/>
                <a:cs typeface="Book Antiqua"/>
              </a:rPr>
              <a:t>names </a:t>
            </a:r>
            <a:r>
              <a:rPr lang="en-US" spc="-15" dirty="0">
                <a:latin typeface="Arial Rounded MT Bold" panose="020F0704030504030204" pitchFamily="34" charset="0"/>
                <a:cs typeface="Book Antiqua"/>
              </a:rPr>
              <a:t>are </a:t>
            </a:r>
            <a:r>
              <a:rPr lang="en-US" b="1" spc="-10" dirty="0">
                <a:latin typeface="Arial Rounded MT Bold" panose="020F0704030504030204" pitchFamily="34" charset="0"/>
                <a:cs typeface="Book Antiqua"/>
              </a:rPr>
              <a:t>NOT</a:t>
            </a:r>
            <a:r>
              <a:rPr lang="en-US" spc="-135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case</a:t>
            </a:r>
            <a:r>
              <a:rPr lang="en-US" dirty="0" smtClean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pc="-5" dirty="0" smtClean="0">
                <a:latin typeface="Arial Rounded MT Bold" panose="020F0704030504030204" pitchFamily="34" charset="0"/>
                <a:cs typeface="Book Antiqua"/>
              </a:rPr>
              <a:t>sensitive</a:t>
            </a:r>
            <a:r>
              <a:rPr lang="en-US" spc="-5" dirty="0">
                <a:latin typeface="Arial Rounded MT Bold" panose="020F0704030504030204" pitchFamily="34" charset="0"/>
                <a:cs typeface="Book Antiqua"/>
              </a:rPr>
              <a:t>.</a:t>
            </a:r>
            <a:endParaRPr lang="en-US" dirty="0">
              <a:latin typeface="Arial Rounded MT Bold" panose="020F0704030504030204" pitchFamily="34" charset="0"/>
              <a:cs typeface="Book Antiqua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13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2900"/>
            <a:ext cx="9601200" cy="7315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  <a:cs typeface="Arial" panose="020B0604020202020204" pitchFamily="34" charset="0"/>
              </a:rPr>
              <a:t>Plotting the Regression Line</a:t>
            </a:r>
            <a:endParaRPr lang="en-US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856" y="1228299"/>
            <a:ext cx="9184943" cy="53553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Graphs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,’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Legacy Dialogs,’ ‘Interactive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,’  and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Scatterplot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’ from the main menu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ja-JP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ja-JP" altLang="en-US" dirty="0">
              <a:latin typeface="Arial Rounded MT Bold" panose="020F07040305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" y="2230179"/>
            <a:ext cx="7269480" cy="43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1480"/>
            <a:ext cx="9601200" cy="9372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  <a:cs typeface="Arial" panose="020B0604020202020204" pitchFamily="34" charset="0"/>
              </a:rPr>
              <a:t>Plotting the Regression Line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08" y="1214651"/>
            <a:ext cx="9198591" cy="5414749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Drag ‘Current Salary’ into the vertical axis box and ‘Beginning Salary’ in the  horizontal axis box.</a:t>
            </a: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Click ‘</a:t>
            </a:r>
            <a:r>
              <a:rPr lang="en-US" altLang="ja-JP" dirty="0">
                <a:latin typeface="Arial Black" panose="020B0A04020102020204" pitchFamily="34" charset="0"/>
                <a:ea typeface="MS PGothic" panose="020B0600070205080204" pitchFamily="34" charset="-128"/>
              </a:rPr>
              <a:t>Fit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’ bar.  Make sure the Method is regression in the Fit box. Then click ‘</a:t>
            </a:r>
            <a:r>
              <a:rPr lang="en-US" altLang="ja-JP" dirty="0" smtClean="0">
                <a:latin typeface="Arial Black" panose="020B0A04020102020204" pitchFamily="34" charset="0"/>
                <a:ea typeface="MS PGothic" panose="020B0600070205080204" pitchFamily="34" charset="-128"/>
              </a:rPr>
              <a:t>OK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’.</a:t>
            </a:r>
            <a:endParaRPr lang="en-US" altLang="ja-JP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265" y="2770496"/>
            <a:ext cx="3589762" cy="3858905"/>
          </a:xfrm>
          <a:prstGeom prst="rect">
            <a:avLst/>
          </a:prstGeom>
        </p:spPr>
      </p:pic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560624"/>
              </p:ext>
            </p:extLst>
          </p:nvPr>
        </p:nvGraphicFramePr>
        <p:xfrm>
          <a:off x="6967928" y="2770497"/>
          <a:ext cx="3458962" cy="385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Bitmap Image" r:id="rId4" imgW="4695840" imgH="4667400" progId="Paint.Picture">
                  <p:embed/>
                </p:oleObj>
              </mc:Choice>
              <mc:Fallback>
                <p:oleObj name="Bitmap Image" r:id="rId4" imgW="4695840" imgH="4667400" progId="Paint.Picture">
                  <p:embed/>
                  <p:pic>
                    <p:nvPicPr>
                      <p:cNvPr id="542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928" y="2770497"/>
                        <a:ext cx="3458962" cy="3858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000934" y="53245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MS PGothic" panose="020B0600070205080204" pitchFamily="34" charset="-128"/>
              </a:rPr>
              <a:t>Click</a:t>
            </a:r>
            <a:endParaRPr lang="en-US" dirty="0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 flipV="1">
            <a:off x="2324099" y="3497580"/>
            <a:ext cx="323166" cy="18270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49547" y="5066943"/>
            <a:ext cx="16707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ea typeface="MS PGothic" panose="020B0600070205080204" pitchFamily="34" charset="-128"/>
              </a:rPr>
              <a:t>Set this to</a:t>
            </a:r>
          </a:p>
          <a:p>
            <a:pPr>
              <a:spcBef>
                <a:spcPct val="50000"/>
              </a:spcBef>
            </a:pPr>
            <a:r>
              <a:rPr lang="en-US" altLang="ja-JP" dirty="0">
                <a:ea typeface="MS PGothic" panose="020B0600070205080204" pitchFamily="34" charset="-128"/>
              </a:rPr>
              <a:t> Regression!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7702696" y="4065538"/>
            <a:ext cx="733767" cy="10655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1480"/>
            <a:ext cx="9601200" cy="66294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anose="04020705040A02060702" pitchFamily="82" charset="0"/>
                <a:cs typeface="Arial" panose="020B0604020202020204" pitchFamily="34" charset="0"/>
              </a:rPr>
              <a:t>Output</a:t>
            </a:r>
            <a:endParaRPr lang="en-US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378424"/>
            <a:ext cx="7273915" cy="5140429"/>
          </a:xfrm>
        </p:spPr>
      </p:pic>
    </p:spTree>
    <p:extLst>
      <p:ext uri="{BB962C8B-B14F-4D97-AF65-F5344CB8AC3E}">
        <p14:creationId xmlns:p14="http://schemas.microsoft.com/office/powerpoint/2010/main" val="13095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719" y="709684"/>
            <a:ext cx="9384201" cy="76427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Practice 4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9" y="1883391"/>
            <a:ext cx="9143999" cy="3302758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Find out whether or not the previous experience of workers has any affect on their beginning salary? </a:t>
            </a:r>
            <a:endParaRPr lang="en-US" altLang="ja-JP" dirty="0" smtClean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endParaRPr lang="en-US" altLang="ja-JP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pPr lvl="1"/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Take the variable “</a:t>
            </a:r>
            <a:r>
              <a:rPr lang="en-US" altLang="ja-JP" i="0" dirty="0" err="1">
                <a:latin typeface="Arial Rounded MT Bold" panose="020F0704030504030204" pitchFamily="34" charset="0"/>
                <a:ea typeface="MS PGothic" panose="020B0600070205080204" pitchFamily="34" charset="-128"/>
              </a:rPr>
              <a:t>salbegin</a:t>
            </a: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,”  and “</a:t>
            </a:r>
            <a:r>
              <a:rPr lang="en-US" altLang="ja-JP" i="0" dirty="0" err="1">
                <a:latin typeface="Arial Rounded MT Bold" panose="020F0704030504030204" pitchFamily="34" charset="0"/>
                <a:ea typeface="MS PGothic" panose="020B0600070205080204" pitchFamily="34" charset="-128"/>
              </a:rPr>
              <a:t>prevexp</a:t>
            </a:r>
            <a:r>
              <a:rPr lang="en-US" altLang="ja-JP" i="0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” as dependent and independent variables respectively.</a:t>
            </a:r>
          </a:p>
          <a:p>
            <a:pPr lvl="1">
              <a:buFontTx/>
              <a:buNone/>
            </a:pPr>
            <a:endParaRPr lang="en-US" altLang="ja-JP" dirty="0">
              <a:latin typeface="Arial Rounded MT Bold" panose="020F0704030504030204" pitchFamily="34" charset="0"/>
              <a:ea typeface="MS PGothic" panose="020B0600070205080204" pitchFamily="34" charset="-128"/>
            </a:endParaRP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Plot the regression line for the above analysis using the “scatter plot” menu.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0040"/>
            <a:ext cx="9601200" cy="754380"/>
          </a:xfrm>
        </p:spPr>
        <p:txBody>
          <a:bodyPr/>
          <a:lstStyle/>
          <a:p>
            <a:r>
              <a:rPr lang="en-US" sz="3600" dirty="0" smtClean="0">
                <a:latin typeface="Algerian" panose="04020705040A02060702" pitchFamily="82" charset="0"/>
              </a:rPr>
              <a:t>Output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3" y="1337480"/>
            <a:ext cx="7328847" cy="5268035"/>
          </a:xfrm>
        </p:spPr>
      </p:pic>
    </p:spTree>
    <p:extLst>
      <p:ext uri="{BB962C8B-B14F-4D97-AF65-F5344CB8AC3E}">
        <p14:creationId xmlns:p14="http://schemas.microsoft.com/office/powerpoint/2010/main" val="19168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7180"/>
            <a:ext cx="9601200" cy="7315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Output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25" y="1247064"/>
            <a:ext cx="7615451" cy="5170015"/>
          </a:xfrm>
        </p:spPr>
      </p:pic>
    </p:spTree>
    <p:extLst>
      <p:ext uri="{BB962C8B-B14F-4D97-AF65-F5344CB8AC3E}">
        <p14:creationId xmlns:p14="http://schemas.microsoft.com/office/powerpoint/2010/main" val="17599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2880"/>
            <a:ext cx="9601200" cy="960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object 2"/>
          <p:cNvSpPr>
            <a:spLocks noGrp="1"/>
          </p:cNvSpPr>
          <p:nvPr>
            <p:ph idx="1"/>
          </p:nvPr>
        </p:nvSpPr>
        <p:spPr>
          <a:xfrm>
            <a:off x="1549400" y="1879600"/>
            <a:ext cx="9601200" cy="3581400"/>
          </a:xfrm>
          <a:custGeom>
            <a:avLst/>
            <a:gdLst/>
            <a:ahLst/>
            <a:cxnLst/>
            <a:rect l="l" t="t" r="r" b="b"/>
            <a:pathLst>
              <a:path w="10804525" h="2809875">
                <a:moveTo>
                  <a:pt x="0" y="2809875"/>
                </a:moveTo>
                <a:lnTo>
                  <a:pt x="10804520" y="2809875"/>
                </a:lnTo>
                <a:lnTo>
                  <a:pt x="10804520" y="0"/>
                </a:lnTo>
                <a:lnTo>
                  <a:pt x="0" y="0"/>
                </a:lnTo>
                <a:lnTo>
                  <a:pt x="0" y="28098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>
            <a:normAutofit/>
          </a:bodyPr>
          <a:lstStyle/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None/>
            </a:pPr>
            <a:endParaRPr lang="en-US" sz="6600" b="1" spc="-5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6600" b="1" spc="-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of Hypothesis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5" y="818866"/>
            <a:ext cx="9608025" cy="90075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Basics of Hypothesis Testing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25" y="2210936"/>
            <a:ext cx="7861111" cy="365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 Black" panose="020B0A04020102020204" pitchFamily="34" charset="0"/>
                <a:cs typeface="Calibri"/>
              </a:rPr>
              <a:t>Hypothesis</a:t>
            </a:r>
            <a:r>
              <a:rPr lang="en-US" sz="2800" b="1" spc="-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z="2800" b="1" spc="-65" dirty="0" smtClean="0">
                <a:latin typeface="Arial Rounded MT Bold" panose="020F0704030504030204" pitchFamily="34" charset="0"/>
                <a:cs typeface="Calibri"/>
              </a:rPr>
              <a:t>Testing</a:t>
            </a:r>
            <a:r>
              <a:rPr lang="en-US" sz="2800" spc="-15" dirty="0" smtClean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z="2800" spc="-10" dirty="0">
                <a:latin typeface="Arial Rounded MT Bold" panose="020F0704030504030204" pitchFamily="34" charset="0"/>
                <a:cs typeface="Calibri"/>
              </a:rPr>
              <a:t>is </a:t>
            </a:r>
            <a:r>
              <a:rPr lang="en-US" sz="2800" dirty="0">
                <a:latin typeface="Arial Rounded MT Bold" panose="020F0704030504030204" pitchFamily="34" charset="0"/>
                <a:cs typeface="Calibri"/>
              </a:rPr>
              <a:t>a </a:t>
            </a:r>
            <a:r>
              <a:rPr lang="en-US" sz="2800" spc="-5" dirty="0">
                <a:latin typeface="Arial Rounded MT Bold" panose="020F0704030504030204" pitchFamily="34" charset="0"/>
                <a:cs typeface="Calibri"/>
              </a:rPr>
              <a:t>decision </a:t>
            </a:r>
            <a:r>
              <a:rPr lang="en-US" sz="2800" dirty="0">
                <a:latin typeface="Arial Rounded MT Bold" panose="020F0704030504030204" pitchFamily="34" charset="0"/>
                <a:cs typeface="Calibri"/>
              </a:rPr>
              <a:t>making </a:t>
            </a:r>
            <a:r>
              <a:rPr lang="en-US" sz="2800" spc="-15" dirty="0">
                <a:latin typeface="Arial Rounded MT Bold" panose="020F0704030504030204" pitchFamily="34" charset="0"/>
                <a:cs typeface="Calibri"/>
              </a:rPr>
              <a:t>process </a:t>
            </a:r>
            <a:r>
              <a:rPr lang="en-US" sz="2800" spc="-40" dirty="0">
                <a:latin typeface="Arial Rounded MT Bold" panose="020F0704030504030204" pitchFamily="34" charset="0"/>
                <a:cs typeface="Calibri"/>
              </a:rPr>
              <a:t>for  </a:t>
            </a:r>
            <a:r>
              <a:rPr lang="en-US" sz="2800" spc="-15" dirty="0">
                <a:latin typeface="Arial Rounded MT Bold" panose="020F0704030504030204" pitchFamily="34" charset="0"/>
                <a:cs typeface="Calibri"/>
              </a:rPr>
              <a:t>evaluating </a:t>
            </a:r>
            <a:r>
              <a:rPr lang="en-US" sz="2800" dirty="0">
                <a:latin typeface="Arial Rounded MT Bold" panose="020F0704030504030204" pitchFamily="34" charset="0"/>
                <a:cs typeface="Calibri"/>
              </a:rPr>
              <a:t>claims about a</a:t>
            </a:r>
            <a:r>
              <a:rPr lang="en-US" sz="2800" spc="-7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z="2800" spc="-10" dirty="0">
                <a:latin typeface="Arial Rounded MT Bold" panose="020F0704030504030204" pitchFamily="34" charset="0"/>
                <a:cs typeface="Calibri"/>
              </a:rPr>
              <a:t>population</a:t>
            </a:r>
            <a:r>
              <a:rPr lang="en-US" sz="2800" spc="-10" dirty="0" smtClean="0">
                <a:latin typeface="Arial Rounded MT Bold" panose="020F0704030504030204" pitchFamily="34" charset="0"/>
                <a:cs typeface="Calibri"/>
              </a:rPr>
              <a:t>.</a:t>
            </a:r>
            <a:endParaRPr lang="en-US" sz="2800" dirty="0">
              <a:latin typeface="Arial Rounded MT Bold" panose="020F07040305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1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28" y="600500"/>
            <a:ext cx="9621672" cy="77109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Basics of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334" y="1856096"/>
            <a:ext cx="9048466" cy="47903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b="1" spc="-10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b="1" spc="-20" dirty="0">
                <a:latin typeface="Arial Rounded MT Bold" panose="020F0704030504030204" pitchFamily="34" charset="0"/>
                <a:cs typeface="Calibri"/>
              </a:rPr>
              <a:t>researcher</a:t>
            </a:r>
            <a:r>
              <a:rPr lang="en-US" b="1" spc="4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b="1" spc="-20" dirty="0">
                <a:latin typeface="Arial Rounded MT Bold" panose="020F0704030504030204" pitchFamily="34" charset="0"/>
                <a:cs typeface="Calibri"/>
              </a:rPr>
              <a:t>must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52245" indent="-525780">
              <a:lnSpc>
                <a:spcPct val="150000"/>
              </a:lnSpc>
              <a:buAutoNum type="arabicParenR"/>
              <a:tabLst>
                <a:tab pos="1452880" algn="l"/>
              </a:tabLst>
            </a:pP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Define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population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under</a:t>
            </a:r>
            <a:r>
              <a:rPr lang="en-US" spc="-4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study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52880" indent="-526415">
              <a:lnSpc>
                <a:spcPct val="150000"/>
              </a:lnSpc>
              <a:buAutoNum type="arabicParenR"/>
              <a:tabLst>
                <a:tab pos="1453515" algn="l"/>
              </a:tabLst>
            </a:pP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State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hypothesis that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is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under</a:t>
            </a:r>
            <a:r>
              <a:rPr lang="en-US" spc="1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25" dirty="0" smtClean="0">
                <a:latin typeface="Arial Rounded MT Bold" panose="020F0704030504030204" pitchFamily="34" charset="0"/>
                <a:cs typeface="Calibri"/>
              </a:rPr>
              <a:t>investigation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53515" indent="-527050">
              <a:lnSpc>
                <a:spcPct val="150000"/>
              </a:lnSpc>
              <a:spcBef>
                <a:spcPts val="5"/>
              </a:spcBef>
              <a:buAutoNum type="arabicParenR"/>
              <a:tabLst>
                <a:tab pos="1454150" algn="l"/>
              </a:tabLst>
            </a:pP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Give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significance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level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52880" indent="-526415">
              <a:lnSpc>
                <a:spcPct val="150000"/>
              </a:lnSpc>
              <a:buAutoNum type="arabicParenR"/>
              <a:tabLst>
                <a:tab pos="1453515" algn="l"/>
              </a:tabLst>
            </a:pPr>
            <a:r>
              <a:rPr lang="en-US" spc="-5" dirty="0">
                <a:latin typeface="Arial Rounded MT Bold" panose="020F0704030504030204" pitchFamily="34" charset="0"/>
                <a:cs typeface="Calibri"/>
              </a:rPr>
              <a:t>Select a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sample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from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</a:t>
            </a:r>
            <a:r>
              <a:rPr lang="en-US" spc="2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population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52880" indent="-526415">
              <a:lnSpc>
                <a:spcPct val="150000"/>
              </a:lnSpc>
              <a:buAutoNum type="arabicParenR"/>
              <a:tabLst>
                <a:tab pos="1453515" algn="l"/>
              </a:tabLst>
            </a:pPr>
            <a:r>
              <a:rPr lang="en-US" spc="-5" dirty="0">
                <a:latin typeface="Arial Rounded MT Bold" panose="020F0704030504030204" pitchFamily="34" charset="0"/>
                <a:cs typeface="Calibri"/>
              </a:rPr>
              <a:t>Collect the </a:t>
            </a: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data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52880" indent="-526415">
              <a:lnSpc>
                <a:spcPct val="150000"/>
              </a:lnSpc>
              <a:buAutoNum type="arabicParenR"/>
              <a:tabLst>
                <a:tab pos="1453515" algn="l"/>
              </a:tabLst>
            </a:pP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Perform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statistical</a:t>
            </a:r>
            <a:r>
              <a:rPr lang="en-US" spc="1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test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52880" indent="-526415">
              <a:lnSpc>
                <a:spcPct val="150000"/>
              </a:lnSpc>
              <a:buAutoNum type="arabicParenR"/>
              <a:tabLst>
                <a:tab pos="1453515" algn="l"/>
              </a:tabLst>
            </a:pP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Reach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a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conclusion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28" y="586854"/>
            <a:ext cx="9621672" cy="6704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Basics of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25" y="1951630"/>
            <a:ext cx="8993874" cy="45856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b="1" spc="-10" dirty="0">
                <a:latin typeface="Arial Rounded MT Bold" panose="020F0704030504030204" pitchFamily="34" charset="0"/>
                <a:cs typeface="Calibri"/>
              </a:rPr>
              <a:t>How </a:t>
            </a:r>
            <a:r>
              <a:rPr lang="en-US" b="1" spc="-20" dirty="0">
                <a:latin typeface="Arial Rounded MT Bold" panose="020F0704030504030204" pitchFamily="34" charset="0"/>
                <a:cs typeface="Calibri"/>
              </a:rPr>
              <a:t>to </a:t>
            </a:r>
            <a:r>
              <a:rPr lang="en-US" b="1" spc="-10" dirty="0">
                <a:latin typeface="Arial Rounded MT Bold" panose="020F0704030504030204" pitchFamily="34" charset="0"/>
                <a:cs typeface="Calibri"/>
              </a:rPr>
              <a:t>set </a:t>
            </a:r>
            <a:r>
              <a:rPr lang="en-US" b="1" spc="-15" dirty="0">
                <a:latin typeface="Arial Rounded MT Bold" panose="020F0704030504030204" pitchFamily="34" charset="0"/>
                <a:cs typeface="Calibri"/>
              </a:rPr>
              <a:t>your</a:t>
            </a:r>
            <a:r>
              <a:rPr lang="en-US" b="1" spc="4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b="1" spc="-10" dirty="0" smtClean="0">
                <a:latin typeface="Arial Rounded MT Bold" panose="020F0704030504030204" pitchFamily="34" charset="0"/>
                <a:cs typeface="Calibri"/>
              </a:rPr>
              <a:t>hypotheses</a:t>
            </a:r>
          </a:p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97965" marR="827405" indent="-571500">
              <a:lnSpc>
                <a:spcPct val="100000"/>
              </a:lnSpc>
              <a:buAutoNum type="arabicParenR"/>
              <a:tabLst>
                <a:tab pos="1454150" algn="l"/>
              </a:tabLst>
            </a:pP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Set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b="1" spc="-25" dirty="0">
                <a:latin typeface="Arial Black" panose="020B0A04020102020204" pitchFamily="34" charset="0"/>
                <a:cs typeface="Calibri"/>
              </a:rPr>
              <a:t>researcher’s </a:t>
            </a:r>
            <a:r>
              <a:rPr lang="en-US" b="1" spc="-10" dirty="0">
                <a:latin typeface="Arial Black" panose="020B0A04020102020204" pitchFamily="34" charset="0"/>
                <a:cs typeface="Calibri"/>
              </a:rPr>
              <a:t>hypothesis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as </a:t>
            </a:r>
            <a:r>
              <a:rPr lang="en-US" b="1" spc="-20" dirty="0">
                <a:latin typeface="Arial Black" panose="020B0A04020102020204" pitchFamily="34" charset="0"/>
                <a:cs typeface="Calibri"/>
              </a:rPr>
              <a:t>alternative  </a:t>
            </a:r>
            <a:r>
              <a:rPr lang="en-US" b="1" spc="-10" dirty="0">
                <a:latin typeface="Arial Black" panose="020B0A04020102020204" pitchFamily="34" charset="0"/>
                <a:cs typeface="Calibri"/>
              </a:rPr>
              <a:t>hypothesis</a:t>
            </a:r>
            <a:r>
              <a:rPr lang="en-US" spc="-10" dirty="0" smtClean="0">
                <a:latin typeface="Arial Rounded MT Bold" panose="020F0704030504030204" pitchFamily="34" charset="0"/>
                <a:cs typeface="Calibri"/>
              </a:rPr>
              <a:t>.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97965" marR="5080" indent="-5715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454150" algn="l"/>
              </a:tabLst>
            </a:pPr>
            <a:r>
              <a:rPr lang="en-US" spc="-5" dirty="0">
                <a:latin typeface="Arial Rounded MT Bold" panose="020F0704030504030204" pitchFamily="34" charset="0"/>
                <a:cs typeface="Calibri"/>
              </a:rPr>
              <a:t>When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you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are testing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if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a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parameter </a:t>
            </a:r>
            <a:r>
              <a:rPr lang="en-US" spc="-35" dirty="0">
                <a:latin typeface="Arial Rounded MT Bold" panose="020F0704030504030204" pitchFamily="34" charset="0"/>
                <a:cs typeface="Calibri"/>
              </a:rPr>
              <a:t>differs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from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a 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certain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value, set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that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particular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value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as the </a:t>
            </a:r>
            <a:r>
              <a:rPr lang="en-US" b="1" spc="-5" dirty="0">
                <a:latin typeface="Arial Black" panose="020B0A04020102020204" pitchFamily="34" charset="0"/>
                <a:cs typeface="Calibri"/>
              </a:rPr>
              <a:t>null  </a:t>
            </a:r>
            <a:r>
              <a:rPr lang="en-US" b="1" spc="-15" dirty="0">
                <a:latin typeface="Arial Black" panose="020B0A04020102020204" pitchFamily="34" charset="0"/>
                <a:cs typeface="Calibri"/>
              </a:rPr>
              <a:t>value</a:t>
            </a:r>
            <a:r>
              <a:rPr lang="en-US" spc="-15" dirty="0" smtClean="0">
                <a:latin typeface="Arial Rounded MT Bold" panose="020F0704030504030204" pitchFamily="34" charset="0"/>
                <a:cs typeface="Calibri"/>
              </a:rPr>
              <a:t>.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497965" marR="1467485" indent="-571500">
              <a:lnSpc>
                <a:spcPct val="100000"/>
              </a:lnSpc>
              <a:buAutoNum type="arabicParenR"/>
              <a:tabLst>
                <a:tab pos="1453515" algn="l"/>
              </a:tabLst>
            </a:pPr>
            <a:r>
              <a:rPr lang="en-US" spc="-5" dirty="0">
                <a:latin typeface="Arial Rounded MT Bold" panose="020F0704030504030204" pitchFamily="34" charset="0"/>
                <a:cs typeface="Calibri"/>
              </a:rPr>
              <a:t>If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you are testing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a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difference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between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two 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samples,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set </a:t>
            </a:r>
            <a:r>
              <a:rPr lang="en-US" b="1" spc="-5" dirty="0">
                <a:latin typeface="Arial Rounded MT Bold" panose="020F0704030504030204" pitchFamily="34" charset="0"/>
                <a:cs typeface="Calibri"/>
              </a:rPr>
              <a:t>0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as the </a:t>
            </a:r>
            <a:r>
              <a:rPr lang="en-US" b="1" spc="-5" dirty="0">
                <a:latin typeface="Arial Black" panose="020B0A04020102020204" pitchFamily="34" charset="0"/>
                <a:cs typeface="Calibri"/>
              </a:rPr>
              <a:t>null</a:t>
            </a:r>
            <a:r>
              <a:rPr lang="en-US" b="1" dirty="0">
                <a:latin typeface="Arial Black" panose="020B0A04020102020204" pitchFamily="34" charset="0"/>
                <a:cs typeface="Calibri"/>
              </a:rPr>
              <a:t> </a:t>
            </a:r>
            <a:r>
              <a:rPr lang="en-US" b="1" spc="-15" dirty="0">
                <a:latin typeface="Arial Black" panose="020B0A04020102020204" pitchFamily="34" charset="0"/>
                <a:cs typeface="Calibri"/>
              </a:rPr>
              <a:t>value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.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6522"/>
          </a:xfrm>
        </p:spPr>
        <p:txBody>
          <a:bodyPr>
            <a:normAutofit/>
          </a:bodyPr>
          <a:lstStyle/>
          <a:p>
            <a:pPr algn="just"/>
            <a:r>
              <a:rPr lang="en-US" sz="3600" spc="55" dirty="0" smtClean="0">
                <a:latin typeface="Algerian" panose="04020705040A02060702" pitchFamily="82" charset="0"/>
                <a:cs typeface="Book Antiqua"/>
              </a:rPr>
              <a:t> RULES </a:t>
            </a:r>
            <a:r>
              <a:rPr lang="en-US" sz="3600" spc="45" dirty="0">
                <a:latin typeface="Algerian" panose="04020705040A02060702" pitchFamily="82" charset="0"/>
                <a:cs typeface="Book Antiqua"/>
              </a:rPr>
              <a:t>FOR </a:t>
            </a:r>
            <a:r>
              <a:rPr lang="en-US" sz="3600" spc="40" dirty="0">
                <a:latin typeface="Algerian" panose="04020705040A02060702" pitchFamily="82" charset="0"/>
                <a:cs typeface="Book Antiqua"/>
              </a:rPr>
              <a:t>VARIABLE </a:t>
            </a:r>
            <a:r>
              <a:rPr lang="en-US" sz="3600" spc="55" dirty="0" smtClean="0">
                <a:latin typeface="Algerian" panose="04020705040A02060702" pitchFamily="82" charset="0"/>
                <a:cs typeface="Book Antiqua"/>
              </a:rPr>
              <a:t>NAMING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8925"/>
            <a:ext cx="9601200" cy="4449170"/>
          </a:xfrm>
        </p:spPr>
        <p:txBody>
          <a:bodyPr>
            <a:normAutofit fontScale="92500" lnSpcReduction="10000"/>
          </a:bodyPr>
          <a:lstStyle/>
          <a:p>
            <a:pPr marL="744220" marR="233045" indent="-342900">
              <a:lnSpc>
                <a:spcPct val="102600"/>
              </a:lnSpc>
              <a:buFont typeface="Wingdings" panose="05000000000000000000" pitchFamily="2" charset="2"/>
              <a:buChar char="§"/>
            </a:pP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The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name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must begin with a </a:t>
            </a:r>
            <a:r>
              <a:rPr lang="en-US" sz="2400" spc="-20" dirty="0">
                <a:latin typeface="Arial Rounded MT Bold" panose="020F0704030504030204" pitchFamily="34" charset="0"/>
                <a:cs typeface="Book Antiqua"/>
              </a:rPr>
              <a:t>letter.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The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remaining 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characters </a:t>
            </a: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can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be any </a:t>
            </a:r>
            <a:r>
              <a:rPr lang="en-US" sz="2400" spc="-20" dirty="0">
                <a:latin typeface="Arial Rounded MT Bold" panose="020F0704030504030204" pitchFamily="34" charset="0"/>
                <a:cs typeface="Book Antiqua"/>
              </a:rPr>
              <a:t>letter,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any digit, a period, or the  symbols @, </a:t>
            </a:r>
            <a:r>
              <a:rPr lang="en-US" sz="2400" spc="-65" dirty="0" smtClean="0">
                <a:latin typeface="Arial Rounded MT Bold" panose="020F0704030504030204" pitchFamily="34" charset="0"/>
                <a:cs typeface="Book Antiqua"/>
              </a:rPr>
              <a:t>#, _</a:t>
            </a: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,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or</a:t>
            </a:r>
            <a:r>
              <a:rPr lang="en-US" sz="2400" spc="2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$.</a:t>
            </a:r>
            <a:endParaRPr lang="en-US" sz="2400" dirty="0" smtClean="0">
              <a:latin typeface="Arial Rounded MT Bold" panose="020F0704030504030204" pitchFamily="34" charset="0"/>
              <a:cs typeface="Book Antiqua"/>
            </a:endParaRPr>
          </a:p>
          <a:p>
            <a:pPr marL="858520" marR="233045" indent="-457200">
              <a:lnSpc>
                <a:spcPct val="102600"/>
              </a:lnSpc>
              <a:buFont typeface="Wingdings" panose="05000000000000000000" pitchFamily="2" charset="2"/>
              <a:buChar char="§"/>
            </a:pP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Blanks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and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special characters (for example, !, ?, </a:t>
            </a:r>
            <a:r>
              <a:rPr lang="en-US" sz="2400" i="1" spc="7" baseline="27777" dirty="0" smtClean="0">
                <a:latin typeface="Arial Rounded MT Bold" panose="020F0704030504030204" pitchFamily="34" charset="0"/>
                <a:cs typeface="Lucida Sans"/>
              </a:rPr>
              <a:t>‘</a:t>
            </a:r>
            <a:r>
              <a:rPr lang="en-US" sz="2400" spc="5" dirty="0" smtClean="0">
                <a:latin typeface="Arial Rounded MT Bold" panose="020F0704030504030204" pitchFamily="34" charset="0"/>
                <a:cs typeface="Book Antiqua"/>
              </a:rPr>
              <a:t>,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and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*)  cannot be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used.</a:t>
            </a:r>
            <a:endParaRPr lang="en-US" sz="2400" dirty="0" smtClean="0">
              <a:latin typeface="Arial Rounded MT Bold" panose="020F0704030504030204" pitchFamily="34" charset="0"/>
              <a:cs typeface="Book Antiqua"/>
            </a:endParaRPr>
          </a:p>
          <a:p>
            <a:pPr marL="858520" marR="233045" indent="-457200">
              <a:lnSpc>
                <a:spcPct val="102600"/>
              </a:lnSpc>
              <a:buFont typeface="Wingdings" panose="05000000000000000000" pitchFamily="2" charset="2"/>
              <a:buChar char="§"/>
            </a:pP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Reserved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keywords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cannot be used as variable</a:t>
            </a:r>
            <a:r>
              <a:rPr lang="en-US" sz="2400" spc="15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names.</a:t>
            </a:r>
            <a:endParaRPr lang="en-US" sz="2400" dirty="0" smtClean="0">
              <a:latin typeface="Arial Rounded MT Bold" panose="020F0704030504030204" pitchFamily="34" charset="0"/>
              <a:cs typeface="Book Antiqua"/>
            </a:endParaRPr>
          </a:p>
          <a:p>
            <a:pPr marL="858520" marR="233045" indent="-457200">
              <a:lnSpc>
                <a:spcPct val="102600"/>
              </a:lnSpc>
              <a:buFont typeface="Wingdings" panose="05000000000000000000" pitchFamily="2" charset="2"/>
              <a:buChar char="§"/>
            </a:pP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Reserved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keywords are: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ALL,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AND, </a:t>
            </a:r>
            <a:r>
              <a:rPr lang="en-US" sz="2400" spc="-50" dirty="0">
                <a:latin typeface="Arial Rounded MT Bold" panose="020F0704030504030204" pitchFamily="34" charset="0"/>
                <a:cs typeface="Book Antiqua"/>
              </a:rPr>
              <a:t>BY,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EQ, GE, </a:t>
            </a:r>
            <a:r>
              <a:rPr lang="en-US" sz="2400" spc="-35" dirty="0">
                <a:latin typeface="Arial Rounded MT Bold" panose="020F0704030504030204" pitchFamily="34" charset="0"/>
                <a:cs typeface="Book Antiqua"/>
              </a:rPr>
              <a:t>GT,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LE</a:t>
            </a:r>
            <a:r>
              <a:rPr lang="en-US" sz="2400" spc="-5" dirty="0" smtClean="0">
                <a:latin typeface="Arial Rounded MT Bold" panose="020F0704030504030204" pitchFamily="34" charset="0"/>
                <a:cs typeface="Book Antiqua"/>
              </a:rPr>
              <a:t>, </a:t>
            </a:r>
            <a:r>
              <a:rPr lang="en-US" sz="2400" spc="-65" dirty="0">
                <a:latin typeface="Arial Rounded MT Bold" panose="020F0704030504030204" pitchFamily="34" charset="0"/>
                <a:cs typeface="Book Antiqua"/>
              </a:rPr>
              <a:t>LT,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NE, </a:t>
            </a:r>
            <a:r>
              <a:rPr lang="en-US" sz="2400" spc="-30" dirty="0">
                <a:latin typeface="Arial Rounded MT Bold" panose="020F0704030504030204" pitchFamily="34" charset="0"/>
                <a:cs typeface="Book Antiqua"/>
              </a:rPr>
              <a:t>NOT,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OR, </a:t>
            </a:r>
            <a:r>
              <a:rPr lang="en-US" sz="2400" spc="-15" dirty="0">
                <a:latin typeface="Arial Rounded MT Bold" panose="020F0704030504030204" pitchFamily="34" charset="0"/>
                <a:cs typeface="Book Antiqua"/>
              </a:rPr>
              <a:t>TO,</a:t>
            </a:r>
            <a:r>
              <a:rPr lang="en-US" sz="2400" spc="85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z="2400" spc="-10" dirty="0" smtClean="0">
                <a:latin typeface="Arial Rounded MT Bold" panose="020F0704030504030204" pitchFamily="34" charset="0"/>
                <a:cs typeface="Book Antiqua"/>
              </a:rPr>
              <a:t>WITH.</a:t>
            </a:r>
            <a:endParaRPr lang="en-US" sz="2400" dirty="0" smtClean="0">
              <a:latin typeface="Arial Rounded MT Bold" panose="020F0704030504030204" pitchFamily="34" charset="0"/>
              <a:cs typeface="Book Antiqua"/>
            </a:endParaRPr>
          </a:p>
          <a:p>
            <a:pPr marL="858520" marR="233045" indent="-457200">
              <a:lnSpc>
                <a:spcPct val="102600"/>
              </a:lnSpc>
              <a:buFont typeface="Wingdings" panose="05000000000000000000" pitchFamily="2" charset="2"/>
              <a:buChar char="§"/>
            </a:pPr>
            <a:r>
              <a:rPr lang="en-US" sz="2400" spc="-20" dirty="0" smtClean="0">
                <a:latin typeface="Arial Rounded MT Bold" panose="020F0704030504030204" pitchFamily="34" charset="0"/>
                <a:cs typeface="Book Antiqua"/>
              </a:rPr>
              <a:t>Variable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names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cannot end with a period (.) since the  period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may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be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interpreted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as a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command</a:t>
            </a:r>
            <a:r>
              <a:rPr lang="en-US" sz="2400" spc="30" dirty="0">
                <a:latin typeface="Arial Rounded MT Bold" panose="020F0704030504030204" pitchFamily="34" charset="0"/>
                <a:cs typeface="Book Antiqua"/>
              </a:rPr>
              <a:t> </a:t>
            </a:r>
            <a:r>
              <a:rPr lang="en-US" sz="2400" spc="-15" dirty="0" smtClean="0">
                <a:latin typeface="Arial Rounded MT Bold" panose="020F0704030504030204" pitchFamily="34" charset="0"/>
                <a:cs typeface="Book Antiqua"/>
              </a:rPr>
              <a:t>terminator.</a:t>
            </a:r>
            <a:endParaRPr lang="en-US" sz="2400" dirty="0" smtClean="0">
              <a:latin typeface="Arial Rounded MT Bold" panose="020F0704030504030204" pitchFamily="34" charset="0"/>
              <a:cs typeface="Book Antiqua"/>
            </a:endParaRPr>
          </a:p>
          <a:p>
            <a:pPr marL="858520" marR="233045" indent="-457200">
              <a:lnSpc>
                <a:spcPct val="102600"/>
              </a:lnSpc>
              <a:buFont typeface="Wingdings" panose="05000000000000000000" pitchFamily="2" charset="2"/>
              <a:buChar char="§"/>
            </a:pPr>
            <a:r>
              <a:rPr lang="en-US" sz="2400" spc="-20" dirty="0" smtClean="0">
                <a:latin typeface="Arial Rounded MT Bold" panose="020F0704030504030204" pitchFamily="34" charset="0"/>
                <a:cs typeface="Book Antiqua"/>
              </a:rPr>
              <a:t>Variable </a:t>
            </a:r>
            <a:r>
              <a:rPr lang="en-US" sz="2400" spc="-10" dirty="0">
                <a:latin typeface="Arial Rounded MT Bold" panose="020F0704030504030204" pitchFamily="34" charset="0"/>
                <a:cs typeface="Book Antiqua"/>
              </a:rPr>
              <a:t>names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should not contain </a:t>
            </a:r>
            <a:r>
              <a:rPr lang="en-US" sz="2400" spc="-15" dirty="0">
                <a:latin typeface="Arial Rounded MT Bold" panose="020F0704030504030204" pitchFamily="34" charset="0"/>
                <a:cs typeface="Book Antiqua"/>
              </a:rPr>
              <a:t>more </a:t>
            </a:r>
            <a:r>
              <a:rPr lang="en-US" sz="2400" spc="-5" dirty="0">
                <a:latin typeface="Arial Rounded MT Bold" panose="020F0704030504030204" pitchFamily="34" charset="0"/>
                <a:cs typeface="Book Antiqua"/>
              </a:rPr>
              <a:t>than 64  characters</a:t>
            </a:r>
            <a:r>
              <a:rPr lang="en-US" sz="2400" spc="-5" dirty="0">
                <a:latin typeface="+mj-lt"/>
                <a:cs typeface="Book Antiqua"/>
              </a:rPr>
              <a:t>.</a:t>
            </a:r>
            <a:endParaRPr lang="en-US" sz="2400" dirty="0">
              <a:latin typeface="+mj-lt"/>
              <a:cs typeface="Book Antiqua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Basics of Hypothesis Testing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334" y="2171700"/>
            <a:ext cx="9048466" cy="3695700"/>
          </a:xfrm>
        </p:spPr>
        <p:txBody>
          <a:bodyPr>
            <a:noAutofit/>
          </a:bodyPr>
          <a:lstStyle/>
          <a:p>
            <a:pPr marL="1626235" indent="-3282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26870" algn="l"/>
              </a:tabLst>
            </a:pPr>
            <a:r>
              <a:rPr lang="en-US" spc="-5" dirty="0">
                <a:latin typeface="Arial Rounded MT Bold" panose="020F0704030504030204" pitchFamily="34" charset="0"/>
                <a:cs typeface="Calibri"/>
              </a:rPr>
              <a:t>Decisions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are </a:t>
            </a:r>
            <a:r>
              <a:rPr lang="en-US" spc="-45" dirty="0">
                <a:latin typeface="Arial Rounded MT Bold" panose="020F0704030504030204" pitchFamily="34" charset="0"/>
                <a:cs typeface="Calibri"/>
              </a:rPr>
              <a:t>taken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based on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 P-values.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1626235" indent="-328295">
              <a:lnSpc>
                <a:spcPct val="100000"/>
              </a:lnSpc>
              <a:buFont typeface="Arial"/>
              <a:buChar char="•"/>
              <a:tabLst>
                <a:tab pos="1626870" algn="l"/>
              </a:tabLst>
            </a:pP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P-value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stands </a:t>
            </a:r>
            <a:r>
              <a:rPr lang="en-US" spc="-40" dirty="0">
                <a:latin typeface="Arial Rounded MT Bold" panose="020F0704030504030204" pitchFamily="34" charset="0"/>
                <a:cs typeface="Calibri"/>
              </a:rPr>
              <a:t>for </a:t>
            </a:r>
            <a:r>
              <a:rPr lang="en-US" b="1" spc="-10" dirty="0">
                <a:latin typeface="Arial Black" panose="020B0A04020102020204" pitchFamily="34" charset="0"/>
                <a:cs typeface="Calibri"/>
              </a:rPr>
              <a:t>probability</a:t>
            </a:r>
            <a:r>
              <a:rPr lang="en-US" b="1" spc="55" dirty="0">
                <a:latin typeface="Arial Black" panose="020B0A04020102020204" pitchFamily="34" charset="0"/>
                <a:cs typeface="Calibri"/>
              </a:rPr>
              <a:t> </a:t>
            </a:r>
            <a:r>
              <a:rPr lang="en-US" b="1" spc="-20" dirty="0">
                <a:latin typeface="Arial Black" panose="020B0A04020102020204" pitchFamily="34" charset="0"/>
                <a:cs typeface="Calibri"/>
              </a:rPr>
              <a:t>value</a:t>
            </a:r>
            <a:r>
              <a:rPr lang="en-US" spc="-20" dirty="0" smtClean="0">
                <a:latin typeface="Arial Rounded MT Bold" panose="020F0704030504030204" pitchFamily="34" charset="0"/>
                <a:cs typeface="Calibri"/>
              </a:rPr>
              <a:t>.</a:t>
            </a:r>
            <a:endParaRPr lang="en-US" b="1" spc="-10" dirty="0" smtClean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275"/>
              </a:spcBef>
              <a:buNone/>
            </a:pPr>
            <a:r>
              <a:rPr lang="en-US" b="1" spc="-10" dirty="0" smtClean="0">
                <a:latin typeface="Arial Rounded MT Bold" panose="020F0704030504030204" pitchFamily="34" charset="0"/>
                <a:cs typeface="Calibri"/>
              </a:rPr>
              <a:t>Definition </a:t>
            </a:r>
            <a:r>
              <a:rPr lang="en-US" b="1" dirty="0">
                <a:latin typeface="Arial Rounded MT Bold" panose="020F0704030504030204" pitchFamily="34" charset="0"/>
                <a:cs typeface="Calibri"/>
              </a:rPr>
              <a:t>of</a:t>
            </a:r>
            <a:r>
              <a:rPr lang="en-US" b="1" spc="-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b="1" spc="-15" dirty="0">
                <a:latin typeface="Arial Rounded MT Bold" panose="020F0704030504030204" pitchFamily="34" charset="0"/>
                <a:cs typeface="Calibri"/>
              </a:rPr>
              <a:t>P-value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0" marR="5080" indent="0">
              <a:lnSpc>
                <a:spcPct val="100000"/>
              </a:lnSpc>
              <a:buNone/>
            </a:pP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probability </a:t>
            </a:r>
            <a:r>
              <a:rPr lang="en-US" spc="5" dirty="0">
                <a:latin typeface="Arial Rounded MT Bold" panose="020F0704030504030204" pitchFamily="34" charset="0"/>
                <a:cs typeface="Calibri"/>
              </a:rPr>
              <a:t>of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observing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more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extreme 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observations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(or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observing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more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extreme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test 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statistics).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7180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Basics of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1806"/>
            <a:ext cx="9601200" cy="525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One-tailed test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pc="10" dirty="0" smtClean="0">
                <a:latin typeface="Arial Rounded MT Bold" panose="020F0704030504030204" pitchFamily="34" charset="0"/>
                <a:cs typeface="Calibri"/>
              </a:rPr>
              <a:t> e.g</a:t>
            </a:r>
            <a:r>
              <a:rPr lang="en-US" spc="10" dirty="0">
                <a:latin typeface="Arial Rounded MT Bold" panose="020F0704030504030204" pitchFamily="34" charset="0"/>
                <a:cs typeface="Calibri"/>
              </a:rPr>
              <a:t>.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5"/>
              </a:spcBef>
              <a:buNone/>
            </a:pPr>
            <a:r>
              <a:rPr lang="en-US" dirty="0" smtClean="0">
                <a:latin typeface="Arial Rounded MT Bold" panose="020F0704030504030204" pitchFamily="34" charset="0"/>
                <a:cs typeface="Calibri"/>
              </a:rPr>
              <a:t> H</a:t>
            </a:r>
            <a:r>
              <a:rPr lang="en-US" baseline="-20370" dirty="0" smtClean="0">
                <a:latin typeface="Arial Rounded MT Bold" panose="020F0704030504030204" pitchFamily="34" charset="0"/>
                <a:cs typeface="Calibri"/>
              </a:rPr>
              <a:t>0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: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µ</a:t>
            </a:r>
            <a:r>
              <a:rPr lang="en-US" spc="-7" baseline="-20370" dirty="0" smtClean="0">
                <a:latin typeface="Arial Rounded MT Bold" panose="020F0704030504030204" pitchFamily="34" charset="0"/>
                <a:cs typeface="Calibri"/>
              </a:rPr>
              <a:t>1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=</a:t>
            </a:r>
            <a:r>
              <a:rPr lang="en-US" spc="-44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" dirty="0" smtClean="0">
                <a:latin typeface="Arial Rounded MT Bold" panose="020F0704030504030204" pitchFamily="34" charset="0"/>
                <a:cs typeface="Calibri"/>
              </a:rPr>
              <a:t>µ</a:t>
            </a:r>
            <a:r>
              <a:rPr lang="en-US" spc="-7" baseline="-20370" dirty="0" smtClean="0">
                <a:latin typeface="Arial Rounded MT Bold" panose="020F0704030504030204" pitchFamily="34" charset="0"/>
                <a:cs typeface="Calibri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45"/>
              </a:spcBef>
              <a:buNone/>
            </a:pPr>
            <a:r>
              <a:rPr lang="en-US" dirty="0" smtClean="0">
                <a:latin typeface="Arial Rounded MT Bold" panose="020F0704030504030204" pitchFamily="34" charset="0"/>
                <a:cs typeface="Calibri"/>
              </a:rPr>
              <a:t> H</a:t>
            </a:r>
            <a:r>
              <a:rPr lang="en-US" baseline="-20370" dirty="0" smtClean="0">
                <a:latin typeface="Arial Rounded MT Bold" panose="020F0704030504030204" pitchFamily="34" charset="0"/>
                <a:cs typeface="Calibri"/>
              </a:rPr>
              <a:t>1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: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µ</a:t>
            </a:r>
            <a:r>
              <a:rPr lang="en-US" spc="-7" baseline="-20370" dirty="0" smtClean="0">
                <a:latin typeface="Arial Rounded MT Bold" panose="020F0704030504030204" pitchFamily="34" charset="0"/>
                <a:cs typeface="Calibri"/>
              </a:rPr>
              <a:t>1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&gt;</a:t>
            </a:r>
            <a:r>
              <a:rPr lang="en-US" spc="-44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" dirty="0" smtClean="0">
                <a:latin typeface="Arial Rounded MT Bold" panose="020F0704030504030204" pitchFamily="34" charset="0"/>
                <a:cs typeface="Calibri"/>
              </a:rPr>
              <a:t>µ</a:t>
            </a:r>
            <a:r>
              <a:rPr lang="en-US" spc="-7" baseline="-20370" dirty="0" smtClean="0">
                <a:latin typeface="Arial Rounded MT Bold" panose="020F0704030504030204" pitchFamily="34" charset="0"/>
                <a:cs typeface="Calibri"/>
              </a:rPr>
              <a:t>2</a:t>
            </a:r>
            <a:endParaRPr lang="en-US" baseline="-20370" dirty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5"/>
              </a:spcBef>
              <a:buNone/>
            </a:pPr>
            <a:endParaRPr lang="en-US" baseline="-20370" dirty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4948872" y="2411730"/>
            <a:ext cx="3543300" cy="1143000"/>
          </a:xfrm>
          <a:custGeom>
            <a:avLst/>
            <a:gdLst/>
            <a:ahLst/>
            <a:cxnLst/>
            <a:rect l="l" t="t" r="r" b="b"/>
            <a:pathLst>
              <a:path w="3543300" h="1143000">
                <a:moveTo>
                  <a:pt x="0" y="1142999"/>
                </a:moveTo>
                <a:lnTo>
                  <a:pt x="40033" y="1139139"/>
                </a:lnTo>
                <a:lnTo>
                  <a:pt x="80217" y="1134973"/>
                </a:lnTo>
                <a:lnTo>
                  <a:pt x="120706" y="1130198"/>
                </a:lnTo>
                <a:lnTo>
                  <a:pt x="161652" y="1124508"/>
                </a:lnTo>
                <a:lnTo>
                  <a:pt x="203206" y="1117599"/>
                </a:lnTo>
                <a:lnTo>
                  <a:pt x="245522" y="1109167"/>
                </a:lnTo>
                <a:lnTo>
                  <a:pt x="288753" y="1098905"/>
                </a:lnTo>
                <a:lnTo>
                  <a:pt x="333050" y="1086510"/>
                </a:lnTo>
                <a:lnTo>
                  <a:pt x="378565" y="1071676"/>
                </a:lnTo>
                <a:lnTo>
                  <a:pt x="425453" y="1054099"/>
                </a:lnTo>
                <a:lnTo>
                  <a:pt x="473864" y="1033475"/>
                </a:lnTo>
                <a:lnTo>
                  <a:pt x="523952" y="1009497"/>
                </a:lnTo>
                <a:lnTo>
                  <a:pt x="575869" y="981862"/>
                </a:lnTo>
                <a:lnTo>
                  <a:pt x="629767" y="950264"/>
                </a:lnTo>
                <a:lnTo>
                  <a:pt x="685799" y="914399"/>
                </a:lnTo>
                <a:lnTo>
                  <a:pt x="744423" y="869560"/>
                </a:lnTo>
                <a:lnTo>
                  <a:pt x="774782" y="842505"/>
                </a:lnTo>
                <a:lnTo>
                  <a:pt x="805789" y="812732"/>
                </a:lnTo>
                <a:lnTo>
                  <a:pt x="837406" y="780520"/>
                </a:lnTo>
                <a:lnTo>
                  <a:pt x="869594" y="746150"/>
                </a:lnTo>
                <a:lnTo>
                  <a:pt x="902315" y="709900"/>
                </a:lnTo>
                <a:lnTo>
                  <a:pt x="935532" y="672050"/>
                </a:lnTo>
                <a:lnTo>
                  <a:pt x="969206" y="632879"/>
                </a:lnTo>
                <a:lnTo>
                  <a:pt x="1003299" y="592666"/>
                </a:lnTo>
                <a:lnTo>
                  <a:pt x="1037774" y="551692"/>
                </a:lnTo>
                <a:lnTo>
                  <a:pt x="1072591" y="510235"/>
                </a:lnTo>
                <a:lnTo>
                  <a:pt x="1107713" y="468574"/>
                </a:lnTo>
                <a:lnTo>
                  <a:pt x="1143101" y="426990"/>
                </a:lnTo>
                <a:lnTo>
                  <a:pt x="1178718" y="385762"/>
                </a:lnTo>
                <a:lnTo>
                  <a:pt x="1214526" y="345169"/>
                </a:lnTo>
                <a:lnTo>
                  <a:pt x="1250486" y="305490"/>
                </a:lnTo>
                <a:lnTo>
                  <a:pt x="1286560" y="267004"/>
                </a:lnTo>
                <a:lnTo>
                  <a:pt x="1322711" y="229992"/>
                </a:lnTo>
                <a:lnTo>
                  <a:pt x="1358899" y="194733"/>
                </a:lnTo>
                <a:lnTo>
                  <a:pt x="1395088" y="161505"/>
                </a:lnTo>
                <a:lnTo>
                  <a:pt x="1431239" y="130589"/>
                </a:lnTo>
                <a:lnTo>
                  <a:pt x="1467313" y="102264"/>
                </a:lnTo>
                <a:lnTo>
                  <a:pt x="1503273" y="76809"/>
                </a:lnTo>
                <a:lnTo>
                  <a:pt x="1539081" y="54504"/>
                </a:lnTo>
                <a:lnTo>
                  <a:pt x="1574698" y="35627"/>
                </a:lnTo>
                <a:lnTo>
                  <a:pt x="1610086" y="20459"/>
                </a:lnTo>
                <a:lnTo>
                  <a:pt x="1680025" y="2366"/>
                </a:lnTo>
                <a:lnTo>
                  <a:pt x="1714499" y="0"/>
                </a:lnTo>
                <a:lnTo>
                  <a:pt x="1748912" y="2366"/>
                </a:lnTo>
                <a:lnTo>
                  <a:pt x="1818398" y="20459"/>
                </a:lnTo>
                <a:lnTo>
                  <a:pt x="1853421" y="35627"/>
                </a:lnTo>
                <a:lnTo>
                  <a:pt x="1888595" y="54504"/>
                </a:lnTo>
                <a:lnTo>
                  <a:pt x="1923897" y="76809"/>
                </a:lnTo>
                <a:lnTo>
                  <a:pt x="1959300" y="102264"/>
                </a:lnTo>
                <a:lnTo>
                  <a:pt x="1994780" y="130589"/>
                </a:lnTo>
                <a:lnTo>
                  <a:pt x="2030310" y="161505"/>
                </a:lnTo>
                <a:lnTo>
                  <a:pt x="2065866" y="194733"/>
                </a:lnTo>
                <a:lnTo>
                  <a:pt x="2101422" y="229992"/>
                </a:lnTo>
                <a:lnTo>
                  <a:pt x="2136952" y="267004"/>
                </a:lnTo>
                <a:lnTo>
                  <a:pt x="2172432" y="305490"/>
                </a:lnTo>
                <a:lnTo>
                  <a:pt x="2207835" y="345169"/>
                </a:lnTo>
                <a:lnTo>
                  <a:pt x="2243137" y="385762"/>
                </a:lnTo>
                <a:lnTo>
                  <a:pt x="2278312" y="426990"/>
                </a:lnTo>
                <a:lnTo>
                  <a:pt x="2313334" y="468574"/>
                </a:lnTo>
                <a:lnTo>
                  <a:pt x="2348179" y="510235"/>
                </a:lnTo>
                <a:lnTo>
                  <a:pt x="2382820" y="551692"/>
                </a:lnTo>
                <a:lnTo>
                  <a:pt x="2417233" y="592666"/>
                </a:lnTo>
                <a:lnTo>
                  <a:pt x="2451392" y="632879"/>
                </a:lnTo>
                <a:lnTo>
                  <a:pt x="2485271" y="672050"/>
                </a:lnTo>
                <a:lnTo>
                  <a:pt x="2518845" y="709900"/>
                </a:lnTo>
                <a:lnTo>
                  <a:pt x="2552090" y="746150"/>
                </a:lnTo>
                <a:lnTo>
                  <a:pt x="2584979" y="780520"/>
                </a:lnTo>
                <a:lnTo>
                  <a:pt x="2617486" y="812732"/>
                </a:lnTo>
                <a:lnTo>
                  <a:pt x="2649588" y="842505"/>
                </a:lnTo>
                <a:lnTo>
                  <a:pt x="2681257" y="869560"/>
                </a:lnTo>
                <a:lnTo>
                  <a:pt x="2712470" y="893618"/>
                </a:lnTo>
                <a:lnTo>
                  <a:pt x="2796406" y="946272"/>
                </a:lnTo>
                <a:lnTo>
                  <a:pt x="2848496" y="974795"/>
                </a:lnTo>
                <a:lnTo>
                  <a:pt x="2899539" y="1000177"/>
                </a:lnTo>
                <a:lnTo>
                  <a:pt x="2949605" y="1022627"/>
                </a:lnTo>
                <a:lnTo>
                  <a:pt x="2998763" y="1042356"/>
                </a:lnTo>
                <a:lnTo>
                  <a:pt x="3047084" y="1059572"/>
                </a:lnTo>
                <a:lnTo>
                  <a:pt x="3094638" y="1074485"/>
                </a:lnTo>
                <a:lnTo>
                  <a:pt x="3141493" y="1087304"/>
                </a:lnTo>
                <a:lnTo>
                  <a:pt x="3187720" y="1098238"/>
                </a:lnTo>
                <a:lnTo>
                  <a:pt x="3233389" y="1107497"/>
                </a:lnTo>
                <a:lnTo>
                  <a:pt x="3278569" y="1115291"/>
                </a:lnTo>
                <a:lnTo>
                  <a:pt x="3323331" y="1121828"/>
                </a:lnTo>
                <a:lnTo>
                  <a:pt x="3367743" y="1127319"/>
                </a:lnTo>
                <a:lnTo>
                  <a:pt x="3411877" y="1131972"/>
                </a:lnTo>
                <a:lnTo>
                  <a:pt x="3455800" y="1135997"/>
                </a:lnTo>
                <a:lnTo>
                  <a:pt x="3499585" y="1139603"/>
                </a:lnTo>
                <a:lnTo>
                  <a:pt x="3543299" y="1142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8872" y="3731636"/>
            <a:ext cx="3543300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2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583646" y="1261806"/>
            <a:ext cx="3017520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Rounded MT Bold" panose="020F0704030504030204" pitchFamily="34" charset="0"/>
                <a:cs typeface="Calibri"/>
              </a:rPr>
              <a:t>If the </a:t>
            </a:r>
            <a:r>
              <a:rPr lang="en-US" sz="2000" spc="-5" dirty="0">
                <a:latin typeface="Arial Rounded MT Bold" panose="020F0704030504030204" pitchFamily="34" charset="0"/>
                <a:cs typeface="Calibri"/>
              </a:rPr>
              <a:t>sample </a:t>
            </a:r>
            <a:endParaRPr lang="en-US" sz="2000" spc="-5" dirty="0" smtClean="0">
              <a:latin typeface="Arial Rounded MT Bold" panose="020F0704030504030204" pitchFamily="34" charset="0"/>
              <a:cs typeface="Calibri"/>
            </a:endParaRPr>
          </a:p>
          <a:p>
            <a:pPr marL="38100" marR="30480" algn="ctr">
              <a:lnSpc>
                <a:spcPct val="100000"/>
              </a:lnSpc>
              <a:spcBef>
                <a:spcPts val="105"/>
              </a:spcBef>
            </a:pPr>
            <a:r>
              <a:rPr lang="en-US" sz="2000" spc="-15" dirty="0" smtClean="0">
                <a:latin typeface="Arial Rounded MT Bold" panose="020F0704030504030204" pitchFamily="34" charset="0"/>
                <a:cs typeface="Calibri"/>
              </a:rPr>
              <a:t>statistic </a:t>
            </a:r>
            <a:r>
              <a:rPr lang="en-US" sz="2000" spc="-10" dirty="0" smtClean="0">
                <a:latin typeface="Arial Rounded MT Bold" panose="020F0704030504030204" pitchFamily="34" charset="0"/>
                <a:cs typeface="Calibri"/>
              </a:rPr>
              <a:t>falls</a:t>
            </a:r>
          </a:p>
          <a:p>
            <a:pPr marL="38100" marR="30480" algn="ctr">
              <a:lnSpc>
                <a:spcPct val="100000"/>
              </a:lnSpc>
              <a:spcBef>
                <a:spcPts val="105"/>
              </a:spcBef>
            </a:pPr>
            <a:r>
              <a:rPr lang="en-US" sz="2000" spc="-10" dirty="0" smtClean="0">
                <a:latin typeface="Arial Rounded MT Bold" panose="020F0704030504030204" pitchFamily="34" charset="0"/>
                <a:cs typeface="Calibri"/>
              </a:rPr>
              <a:t>  </a:t>
            </a:r>
            <a:r>
              <a:rPr lang="en-US" sz="2000" dirty="0">
                <a:latin typeface="Arial Rounded MT Bold" panose="020F0704030504030204" pitchFamily="34" charset="0"/>
                <a:cs typeface="Calibri"/>
              </a:rPr>
              <a:t>in this </a:t>
            </a:r>
            <a:r>
              <a:rPr lang="en-US" sz="2000" spc="-5" dirty="0" smtClean="0">
                <a:latin typeface="Arial Rounded MT Bold" panose="020F0704030504030204" pitchFamily="34" charset="0"/>
                <a:cs typeface="Calibri"/>
              </a:rPr>
              <a:t>region,</a:t>
            </a:r>
          </a:p>
          <a:p>
            <a:pPr marL="38100" marR="30480" algn="ctr">
              <a:lnSpc>
                <a:spcPct val="100000"/>
              </a:lnSpc>
              <a:spcBef>
                <a:spcPts val="105"/>
              </a:spcBef>
            </a:pPr>
            <a:r>
              <a:rPr lang="en-US" sz="2000" spc="-10" dirty="0" smtClean="0">
                <a:latin typeface="Arial Rounded MT Bold" panose="020F0704030504030204" pitchFamily="34" charset="0"/>
                <a:cs typeface="Calibri"/>
              </a:rPr>
              <a:t>we </a:t>
            </a:r>
            <a:r>
              <a:rPr lang="en-US" sz="2000" spc="-10" dirty="0">
                <a:latin typeface="Arial Rounded MT Bold" panose="020F0704030504030204" pitchFamily="34" charset="0"/>
                <a:cs typeface="Calibri"/>
              </a:rPr>
              <a:t>would  </a:t>
            </a:r>
            <a:endParaRPr lang="en-US" sz="2000" spc="-10" dirty="0" smtClean="0">
              <a:latin typeface="Arial Rounded MT Bold" panose="020F0704030504030204" pitchFamily="34" charset="0"/>
              <a:cs typeface="Calibri"/>
            </a:endParaRPr>
          </a:p>
          <a:p>
            <a:pPr marL="38100" marR="30480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 smtClean="0">
                <a:latin typeface="Arial Black" panose="020B0A04020102020204" pitchFamily="34" charset="0"/>
                <a:cs typeface="Calibri"/>
              </a:rPr>
              <a:t>not </a:t>
            </a:r>
            <a:r>
              <a:rPr lang="en-US" sz="2000" b="1" spc="-10" dirty="0">
                <a:latin typeface="Arial Black" panose="020B0A04020102020204" pitchFamily="34" charset="0"/>
                <a:cs typeface="Calibri"/>
              </a:rPr>
              <a:t>reject</a:t>
            </a:r>
            <a:r>
              <a:rPr lang="en-US" sz="2000" b="1" spc="-25" dirty="0">
                <a:latin typeface="Arial Black" panose="020B0A04020102020204" pitchFamily="34" charset="0"/>
                <a:cs typeface="Calibri"/>
              </a:rPr>
              <a:t> </a:t>
            </a:r>
            <a:r>
              <a:rPr lang="en-US" sz="2000" dirty="0">
                <a:latin typeface="Arial Rounded MT Bold" panose="020F0704030504030204" pitchFamily="34" charset="0"/>
                <a:cs typeface="Calibri"/>
              </a:rPr>
              <a:t>H</a:t>
            </a:r>
            <a:r>
              <a:rPr lang="en-US" sz="2000" baseline="-21367" dirty="0">
                <a:latin typeface="Arial Rounded MT Bold" panose="020F0704030504030204" pitchFamily="34" charset="0"/>
                <a:cs typeface="Calibri"/>
              </a:rPr>
              <a:t>0</a:t>
            </a:r>
            <a:r>
              <a:rPr lang="en-US" sz="2000" dirty="0">
                <a:latin typeface="Arial Rounded MT Bold" panose="020F0704030504030204" pitchFamily="34" charset="0"/>
                <a:cs typeface="Calibri"/>
              </a:rPr>
              <a:t>.</a:t>
            </a:r>
          </a:p>
        </p:txBody>
      </p:sp>
      <p:sp>
        <p:nvSpPr>
          <p:cNvPr id="7" name="object 9"/>
          <p:cNvSpPr/>
          <p:nvPr/>
        </p:nvSpPr>
        <p:spPr>
          <a:xfrm>
            <a:off x="6903720" y="2411730"/>
            <a:ext cx="868680" cy="697086"/>
          </a:xfrm>
          <a:custGeom>
            <a:avLst/>
            <a:gdLst/>
            <a:ahLst/>
            <a:cxnLst/>
            <a:rect l="l" t="t" r="r" b="b"/>
            <a:pathLst>
              <a:path w="361315" h="431800">
                <a:moveTo>
                  <a:pt x="19568" y="348721"/>
                </a:moveTo>
                <a:lnTo>
                  <a:pt x="0" y="431657"/>
                </a:lnTo>
                <a:lnTo>
                  <a:pt x="78089" y="397489"/>
                </a:lnTo>
                <a:lnTo>
                  <a:pt x="64227" y="385937"/>
                </a:lnTo>
                <a:lnTo>
                  <a:pt x="44317" y="385937"/>
                </a:lnTo>
                <a:lnTo>
                  <a:pt x="36941" y="379841"/>
                </a:lnTo>
                <a:lnTo>
                  <a:pt x="45127" y="370021"/>
                </a:lnTo>
                <a:lnTo>
                  <a:pt x="19568" y="348721"/>
                </a:lnTo>
                <a:close/>
              </a:path>
              <a:path w="361315" h="431800">
                <a:moveTo>
                  <a:pt x="45127" y="370021"/>
                </a:moveTo>
                <a:lnTo>
                  <a:pt x="36941" y="379841"/>
                </a:lnTo>
                <a:lnTo>
                  <a:pt x="44317" y="385937"/>
                </a:lnTo>
                <a:lnTo>
                  <a:pt x="52476" y="376145"/>
                </a:lnTo>
                <a:lnTo>
                  <a:pt x="45127" y="370021"/>
                </a:lnTo>
                <a:close/>
              </a:path>
              <a:path w="361315" h="431800">
                <a:moveTo>
                  <a:pt x="52476" y="376145"/>
                </a:moveTo>
                <a:lnTo>
                  <a:pt x="44317" y="385937"/>
                </a:lnTo>
                <a:lnTo>
                  <a:pt x="64227" y="385937"/>
                </a:lnTo>
                <a:lnTo>
                  <a:pt x="52476" y="376145"/>
                </a:lnTo>
                <a:close/>
              </a:path>
              <a:path w="361315" h="431800">
                <a:moveTo>
                  <a:pt x="353568" y="0"/>
                </a:moveTo>
                <a:lnTo>
                  <a:pt x="45127" y="370021"/>
                </a:lnTo>
                <a:lnTo>
                  <a:pt x="52476" y="376145"/>
                </a:lnTo>
                <a:lnTo>
                  <a:pt x="360791" y="6096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7720705" y="338328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5131557" y="4880610"/>
            <a:ext cx="23064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0480" indent="-635">
              <a:lnSpc>
                <a:spcPct val="100000"/>
              </a:lnSpc>
              <a:spcBef>
                <a:spcPts val="105"/>
              </a:spcBef>
            </a:pPr>
            <a:r>
              <a:rPr lang="en-US" sz="2000" spc="-35" dirty="0">
                <a:latin typeface="Arial Rounded MT Bold" panose="020F0704030504030204" pitchFamily="34" charset="0"/>
                <a:cs typeface="Calibri"/>
              </a:rPr>
              <a:t>We </a:t>
            </a:r>
            <a:r>
              <a:rPr lang="en-US" sz="2000" spc="-10" dirty="0" smtClean="0">
                <a:latin typeface="Arial Rounded MT Bold" panose="020F0704030504030204" pitchFamily="34" charset="0"/>
                <a:cs typeface="Calibri"/>
              </a:rPr>
              <a:t>would </a:t>
            </a:r>
            <a:r>
              <a:rPr lang="en-US" sz="2000" b="1" spc="-10" dirty="0" smtClean="0">
                <a:latin typeface="Arial Black" panose="020B0A04020102020204" pitchFamily="34" charset="0"/>
                <a:cs typeface="Calibri"/>
              </a:rPr>
              <a:t>reject </a:t>
            </a:r>
            <a:r>
              <a:rPr lang="en-US" sz="2000" spc="5" dirty="0" smtClean="0">
                <a:latin typeface="Arial Rounded MT Bold" panose="020F0704030504030204" pitchFamily="34" charset="0"/>
                <a:cs typeface="Calibri"/>
              </a:rPr>
              <a:t>H</a:t>
            </a:r>
            <a:r>
              <a:rPr lang="en-US" sz="2000" spc="7" baseline="-21367" dirty="0" smtClean="0">
                <a:latin typeface="Arial Rounded MT Bold" panose="020F0704030504030204" pitchFamily="34" charset="0"/>
                <a:cs typeface="Calibri"/>
              </a:rPr>
              <a:t>0 </a:t>
            </a:r>
            <a:r>
              <a:rPr lang="en-US" sz="2000" dirty="0" smtClean="0">
                <a:latin typeface="Arial Rounded MT Bold" panose="020F0704030504030204" pitchFamily="34" charset="0"/>
                <a:cs typeface="Calibri"/>
              </a:rPr>
              <a:t>if the </a:t>
            </a:r>
            <a:r>
              <a:rPr lang="en-US" sz="2000" spc="-5" dirty="0" smtClean="0">
                <a:latin typeface="Arial Rounded MT Bold" panose="020F0704030504030204" pitchFamily="34" charset="0"/>
                <a:cs typeface="Calibri"/>
              </a:rPr>
              <a:t>sample </a:t>
            </a:r>
            <a:r>
              <a:rPr lang="en-US" sz="2000" spc="-15" dirty="0" smtClean="0">
                <a:latin typeface="Arial Rounded MT Bold" panose="020F0704030504030204" pitchFamily="34" charset="0"/>
                <a:cs typeface="Calibri"/>
              </a:rPr>
              <a:t>statistic </a:t>
            </a:r>
            <a:r>
              <a:rPr lang="en-US" sz="2000" spc="-10" dirty="0" smtClean="0">
                <a:latin typeface="Arial Rounded MT Bold" panose="020F0704030504030204" pitchFamily="34" charset="0"/>
                <a:cs typeface="Calibri"/>
              </a:rPr>
              <a:t>falls </a:t>
            </a:r>
            <a:r>
              <a:rPr lang="en-US" sz="2000" dirty="0">
                <a:latin typeface="Arial Rounded MT Bold" panose="020F0704030504030204" pitchFamily="34" charset="0"/>
                <a:cs typeface="Calibri"/>
              </a:rPr>
              <a:t>in these</a:t>
            </a:r>
            <a:r>
              <a:rPr lang="en-US" sz="2000" spc="-5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z="2000" spc="-5" dirty="0">
                <a:latin typeface="Arial Rounded MT Bold" panose="020F0704030504030204" pitchFamily="34" charset="0"/>
                <a:cs typeface="Calibri"/>
              </a:rPr>
              <a:t>regions.</a:t>
            </a:r>
            <a:endParaRPr lang="en-US" sz="2000" dirty="0">
              <a:latin typeface="Arial Rounded MT Bold" panose="020F0704030504030204" pitchFamily="34" charset="0"/>
              <a:cs typeface="Calibri"/>
            </a:endParaRPr>
          </a:p>
        </p:txBody>
      </p:sp>
      <p:sp>
        <p:nvSpPr>
          <p:cNvPr id="10" name="object 9"/>
          <p:cNvSpPr/>
          <p:nvPr/>
        </p:nvSpPr>
        <p:spPr>
          <a:xfrm flipH="1" flipV="1">
            <a:off x="6903720" y="3726180"/>
            <a:ext cx="1074420" cy="1154430"/>
          </a:xfrm>
          <a:custGeom>
            <a:avLst/>
            <a:gdLst/>
            <a:ahLst/>
            <a:cxnLst/>
            <a:rect l="l" t="t" r="r" b="b"/>
            <a:pathLst>
              <a:path w="361315" h="431800">
                <a:moveTo>
                  <a:pt x="19568" y="348721"/>
                </a:moveTo>
                <a:lnTo>
                  <a:pt x="0" y="431657"/>
                </a:lnTo>
                <a:lnTo>
                  <a:pt x="78089" y="397489"/>
                </a:lnTo>
                <a:lnTo>
                  <a:pt x="64227" y="385937"/>
                </a:lnTo>
                <a:lnTo>
                  <a:pt x="44317" y="385937"/>
                </a:lnTo>
                <a:lnTo>
                  <a:pt x="36941" y="379841"/>
                </a:lnTo>
                <a:lnTo>
                  <a:pt x="45127" y="370021"/>
                </a:lnTo>
                <a:lnTo>
                  <a:pt x="19568" y="348721"/>
                </a:lnTo>
                <a:close/>
              </a:path>
              <a:path w="361315" h="431800">
                <a:moveTo>
                  <a:pt x="45127" y="370021"/>
                </a:moveTo>
                <a:lnTo>
                  <a:pt x="36941" y="379841"/>
                </a:lnTo>
                <a:lnTo>
                  <a:pt x="44317" y="385937"/>
                </a:lnTo>
                <a:lnTo>
                  <a:pt x="52476" y="376145"/>
                </a:lnTo>
                <a:lnTo>
                  <a:pt x="45127" y="370021"/>
                </a:lnTo>
                <a:close/>
              </a:path>
              <a:path w="361315" h="431800">
                <a:moveTo>
                  <a:pt x="52476" y="376145"/>
                </a:moveTo>
                <a:lnTo>
                  <a:pt x="44317" y="385937"/>
                </a:lnTo>
                <a:lnTo>
                  <a:pt x="64227" y="385937"/>
                </a:lnTo>
                <a:lnTo>
                  <a:pt x="52476" y="376145"/>
                </a:lnTo>
                <a:close/>
              </a:path>
              <a:path w="361315" h="431800">
                <a:moveTo>
                  <a:pt x="353568" y="0"/>
                </a:moveTo>
                <a:lnTo>
                  <a:pt x="45127" y="370021"/>
                </a:lnTo>
                <a:lnTo>
                  <a:pt x="52476" y="376145"/>
                </a:lnTo>
                <a:lnTo>
                  <a:pt x="360791" y="6096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0502"/>
            <a:ext cx="9601200" cy="451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Basics of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982" y="1883390"/>
            <a:ext cx="8720919" cy="3984009"/>
          </a:xfrm>
        </p:spPr>
        <p:txBody>
          <a:bodyPr>
            <a:normAutofit/>
          </a:bodyPr>
          <a:lstStyle/>
          <a:p>
            <a:pPr marL="1626235" indent="-3282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26870" algn="l"/>
              </a:tabLst>
            </a:pPr>
            <a:endParaRPr lang="en-US" spc="-5" dirty="0" smtClean="0">
              <a:latin typeface="Arial Rounded MT Bold" panose="020F0704030504030204" pitchFamily="34" charset="0"/>
              <a:cs typeface="Calibri"/>
            </a:endParaRPr>
          </a:p>
          <a:p>
            <a:pPr marL="1626235" indent="-3282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26870" algn="l"/>
              </a:tabLst>
            </a:pPr>
            <a:r>
              <a:rPr lang="en-US" spc="-5" dirty="0" smtClean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area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of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rejection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region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is </a:t>
            </a:r>
            <a:r>
              <a:rPr lang="en-US" dirty="0">
                <a:latin typeface="Arial Black" panose="020B0A04020102020204" pitchFamily="34" charset="0"/>
                <a:cs typeface="Calibri"/>
              </a:rPr>
              <a:t>α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.</a:t>
            </a:r>
          </a:p>
          <a:p>
            <a:pPr marL="1626235" indent="-328295">
              <a:lnSpc>
                <a:spcPct val="100000"/>
              </a:lnSpc>
              <a:buFont typeface="Arial"/>
              <a:buChar char="•"/>
              <a:tabLst>
                <a:tab pos="1626870" algn="l"/>
              </a:tabLst>
            </a:pPr>
            <a:r>
              <a:rPr lang="en-US" dirty="0">
                <a:latin typeface="Arial Black" panose="020B0A04020102020204" pitchFamily="34" charset="0"/>
                <a:cs typeface="Calibri"/>
              </a:rPr>
              <a:t>α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 is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called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b="1" spc="-15" dirty="0">
                <a:latin typeface="Arial Black" panose="020B0A04020102020204" pitchFamily="34" charset="0"/>
                <a:cs typeface="Calibri"/>
              </a:rPr>
              <a:t>level </a:t>
            </a:r>
            <a:r>
              <a:rPr lang="en-US" b="1" dirty="0">
                <a:latin typeface="Arial Black" panose="020B0A04020102020204" pitchFamily="34" charset="0"/>
                <a:cs typeface="Calibri"/>
              </a:rPr>
              <a:t>of</a:t>
            </a:r>
            <a:r>
              <a:rPr lang="en-US" b="1" spc="-80" dirty="0">
                <a:latin typeface="Arial Black" panose="020B0A04020102020204" pitchFamily="34" charset="0"/>
                <a:cs typeface="Calibri"/>
              </a:rPr>
              <a:t> </a:t>
            </a:r>
            <a:r>
              <a:rPr lang="en-US" b="1" spc="-5" dirty="0">
                <a:latin typeface="Arial Black" panose="020B0A04020102020204" pitchFamily="34" charset="0"/>
                <a:cs typeface="Calibri"/>
              </a:rPr>
              <a:t>significance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.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b="1" spc="-120" dirty="0">
                <a:latin typeface="Arial Rounded MT Bold" panose="020F0704030504030204" pitchFamily="34" charset="0"/>
                <a:cs typeface="Calibri"/>
              </a:rPr>
              <a:t>You </a:t>
            </a:r>
            <a:r>
              <a:rPr lang="en-US" b="1" spc="-15" dirty="0">
                <a:latin typeface="Arial Rounded MT Bold" panose="020F0704030504030204" pitchFamily="34" charset="0"/>
                <a:cs typeface="Calibri"/>
              </a:rPr>
              <a:t>reject your </a:t>
            </a:r>
            <a:r>
              <a:rPr lang="en-US" b="1" spc="-5" dirty="0">
                <a:latin typeface="Arial Rounded MT Bold" panose="020F0704030504030204" pitchFamily="34" charset="0"/>
                <a:cs typeface="Calibri"/>
              </a:rPr>
              <a:t>null </a:t>
            </a:r>
            <a:r>
              <a:rPr lang="en-US" b="1" spc="-10" dirty="0">
                <a:latin typeface="Arial Rounded MT Bold" panose="020F0704030504030204" pitchFamily="34" charset="0"/>
                <a:cs typeface="Calibri"/>
              </a:rPr>
              <a:t>hypothesis </a:t>
            </a:r>
            <a:r>
              <a:rPr lang="en-US" b="1" spc="-5" dirty="0">
                <a:latin typeface="Arial Rounded MT Bold" panose="020F0704030504030204" pitchFamily="34" charset="0"/>
                <a:cs typeface="Calibri"/>
              </a:rPr>
              <a:t>when </a:t>
            </a:r>
            <a:r>
              <a:rPr lang="en-US" b="1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b="1" spc="-15" dirty="0">
                <a:latin typeface="Arial Rounded MT Bold" panose="020F0704030504030204" pitchFamily="34" charset="0"/>
                <a:cs typeface="Calibri"/>
              </a:rPr>
              <a:t>p-value  </a:t>
            </a:r>
            <a:r>
              <a:rPr lang="en-US" b="1" dirty="0">
                <a:latin typeface="Arial Rounded MT Bold" panose="020F0704030504030204" pitchFamily="34" charset="0"/>
                <a:cs typeface="Calibri"/>
              </a:rPr>
              <a:t>is </a:t>
            </a:r>
            <a:r>
              <a:rPr lang="en-US" b="1" spc="-15" dirty="0">
                <a:latin typeface="Arial Rounded MT Bold" panose="020F0704030504030204" pitchFamily="34" charset="0"/>
                <a:cs typeface="Calibri"/>
              </a:rPr>
              <a:t>lower </a:t>
            </a:r>
            <a:r>
              <a:rPr lang="en-US" b="1" dirty="0">
                <a:latin typeface="Arial Rounded MT Bold" panose="020F0704030504030204" pitchFamily="34" charset="0"/>
                <a:cs typeface="Calibri"/>
              </a:rPr>
              <a:t>than </a:t>
            </a:r>
            <a:r>
              <a:rPr lang="en-US" b="1" dirty="0">
                <a:latin typeface="Arial Black" panose="020B0A04020102020204" pitchFamily="34" charset="0"/>
                <a:cs typeface="Calibri"/>
              </a:rPr>
              <a:t>α</a:t>
            </a:r>
            <a:r>
              <a:rPr lang="en-US" b="1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i.e.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there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is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more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chance </a:t>
            </a:r>
            <a:r>
              <a:rPr lang="en-US" spc="-5" dirty="0" smtClean="0">
                <a:latin typeface="Arial Rounded MT Bold" panose="020F0704030504030204" pitchFamily="34" charset="0"/>
                <a:cs typeface="Calibri"/>
              </a:rPr>
              <a:t>of </a:t>
            </a:r>
            <a:r>
              <a:rPr lang="en-US" dirty="0" smtClean="0">
                <a:latin typeface="Arial Rounded MT Bold" panose="020F0704030504030204" pitchFamily="34" charset="0"/>
                <a:cs typeface="Calibri"/>
              </a:rPr>
              <a:t>observing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more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extreme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observations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than those 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obtained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from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the</a:t>
            </a:r>
            <a:r>
              <a:rPr lang="en-US" spc="1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sample.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760"/>
            <a:ext cx="9601200" cy="89154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One sample t-test (Test of Population Mean)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6" y="1651378"/>
            <a:ext cx="9062113" cy="47494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marR="43180" indent="0" algn="just">
              <a:lnSpc>
                <a:spcPct val="100000"/>
              </a:lnSpc>
              <a:spcBef>
                <a:spcPts val="3040"/>
              </a:spcBef>
              <a:buNone/>
            </a:pPr>
            <a:r>
              <a:rPr lang="en-US" spc="-5" dirty="0">
                <a:latin typeface="Arial Rounded MT Bold" panose="020F0704030504030204" pitchFamily="34" charset="0"/>
                <a:cs typeface="Calibri"/>
              </a:rPr>
              <a:t>Suppose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that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we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want to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answer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question: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Can 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you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conclude that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a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certain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population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mean is</a:t>
            </a:r>
            <a:r>
              <a:rPr lang="en-US" spc="-10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not 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50?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null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hypothesis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is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614807" indent="0" algn="ctr">
              <a:lnSpc>
                <a:spcPts val="5375"/>
              </a:lnSpc>
              <a:spcBef>
                <a:spcPts val="50"/>
              </a:spcBef>
              <a:buNone/>
            </a:pPr>
            <a:r>
              <a:rPr lang="en-US" dirty="0">
                <a:latin typeface="Arial Rounded MT Bold" panose="020F0704030504030204" pitchFamily="34" charset="0"/>
                <a:cs typeface="Calibri"/>
              </a:rPr>
              <a:t>H</a:t>
            </a:r>
            <a:r>
              <a:rPr lang="en-US" baseline="-20370" dirty="0">
                <a:latin typeface="Arial Rounded MT Bold" panose="020F0704030504030204" pitchFamily="34" charset="0"/>
                <a:cs typeface="Calibri"/>
              </a:rPr>
              <a:t>0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: µ</a:t>
            </a:r>
            <a:r>
              <a:rPr lang="en-US" dirty="0" smtClean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lang="en-US" dirty="0">
                <a:latin typeface="Arial Black" panose="020B0A04020102020204" pitchFamily="34" charset="0"/>
                <a:cs typeface="Calibri"/>
              </a:rPr>
              <a:t>=</a:t>
            </a:r>
            <a:r>
              <a:rPr lang="en-US" spc="-23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235" dirty="0" smtClean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  <a:cs typeface="Calibri"/>
              </a:rPr>
              <a:t>50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0" indent="0" algn="just">
              <a:lnSpc>
                <a:spcPts val="5375"/>
              </a:lnSpc>
              <a:buNone/>
            </a:pPr>
            <a:r>
              <a:rPr lang="en-US" dirty="0">
                <a:latin typeface="Arial Rounded MT Bold" panose="020F0704030504030204" pitchFamily="34" charset="0"/>
                <a:cs typeface="Calibri"/>
              </a:rPr>
              <a:t>and the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alternative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hypothesis</a:t>
            </a:r>
            <a:r>
              <a:rPr lang="en-US" spc="-5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is</a:t>
            </a:r>
          </a:p>
          <a:p>
            <a:pPr marL="612902" indent="0" algn="ctr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dirty="0">
                <a:latin typeface="Arial Rounded MT Bold" panose="020F0704030504030204" pitchFamily="34" charset="0"/>
                <a:cs typeface="Calibri"/>
              </a:rPr>
              <a:t>H</a:t>
            </a:r>
            <a:r>
              <a:rPr lang="en-US" baseline="-20370" dirty="0">
                <a:latin typeface="Arial Rounded MT Bold" panose="020F0704030504030204" pitchFamily="34" charset="0"/>
                <a:cs typeface="Calibri"/>
              </a:rPr>
              <a:t>1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: </a:t>
            </a:r>
            <a:r>
              <a:rPr lang="en-US" dirty="0" smtClean="0">
                <a:latin typeface="Arial Rounded MT Bold" panose="020F0704030504030204" pitchFamily="34" charset="0"/>
                <a:cs typeface="Calibri"/>
              </a:rPr>
              <a:t>µ </a:t>
            </a:r>
            <a:r>
              <a:rPr lang="en-US" dirty="0" smtClean="0">
                <a:latin typeface="Arial Black" panose="020B0A04020102020204" pitchFamily="34" charset="0"/>
                <a:cs typeface="Calibri"/>
              </a:rPr>
              <a:t>≠</a:t>
            </a:r>
            <a:r>
              <a:rPr lang="en-US" dirty="0" smtClean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" dirty="0" smtClean="0">
                <a:latin typeface="Arial Rounded MT Bold" panose="020F0704030504030204" pitchFamily="34" charset="0"/>
                <a:cs typeface="Calibri"/>
              </a:rPr>
              <a:t>50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.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320"/>
            <a:ext cx="9601200" cy="105156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One sample t-test (Test of Population Mean)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982" y="1692322"/>
            <a:ext cx="8871045" cy="4685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For example,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using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b="1" spc="-10" dirty="0">
                <a:latin typeface="Arial Rounded MT Bold" panose="020F0704030504030204" pitchFamily="34" charset="0"/>
                <a:cs typeface="Calibri"/>
              </a:rPr>
              <a:t>hsb2.sav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data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file, </a:t>
            </a: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say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we 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wish </a:t>
            </a: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to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test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whether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40" dirty="0">
                <a:latin typeface="Arial Rounded MT Bold" panose="020F0704030504030204" pitchFamily="34" charset="0"/>
                <a:cs typeface="Calibri"/>
              </a:rPr>
              <a:t>average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writing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score 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(</a:t>
            </a:r>
            <a:r>
              <a:rPr lang="en-US" b="1" spc="-15" dirty="0">
                <a:latin typeface="Arial Rounded MT Bold" panose="020F0704030504030204" pitchFamily="34" charset="0"/>
                <a:cs typeface="Calibri"/>
              </a:rPr>
              <a:t>write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) </a:t>
            </a:r>
            <a:r>
              <a:rPr lang="en-US" spc="-40" dirty="0">
                <a:latin typeface="Arial Rounded MT Bold" panose="020F0704030504030204" pitchFamily="34" charset="0"/>
                <a:cs typeface="Calibri"/>
              </a:rPr>
              <a:t>differs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significantly</a:t>
            </a:r>
            <a:r>
              <a:rPr lang="en-US" spc="8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from</a:t>
            </a:r>
            <a:r>
              <a:rPr lang="en-US" spc="1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  <a:cs typeface="Calibri"/>
              </a:rPr>
              <a:t>50.</a:t>
            </a:r>
            <a:r>
              <a:rPr lang="en-US" dirty="0" smtClean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lang="en-US" spc="-85" dirty="0" smtClean="0">
                <a:latin typeface="Arial Rounded MT Bold" panose="020F0704030504030204" pitchFamily="34" charset="0"/>
                <a:cs typeface="Calibri"/>
              </a:rPr>
              <a:t>We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can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do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this  as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shown</a:t>
            </a:r>
            <a:r>
              <a:rPr lang="en-US" spc="-4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5" dirty="0" smtClean="0">
                <a:latin typeface="Arial Rounded MT Bold" panose="020F0704030504030204" pitchFamily="34" charset="0"/>
                <a:cs typeface="Calibri"/>
              </a:rPr>
              <a:t>below.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Click ‘</a:t>
            </a:r>
            <a:r>
              <a:rPr lang="en-US" dirty="0" smtClean="0">
                <a:latin typeface="Arial Black" panose="020B0A04020102020204" pitchFamily="34" charset="0"/>
              </a:rPr>
              <a:t>Analyze</a:t>
            </a:r>
            <a:r>
              <a:rPr lang="en-US" dirty="0" smtClean="0">
                <a:latin typeface="Arial Rounded MT Bold" panose="020F0704030504030204" pitchFamily="34" charset="0"/>
              </a:rPr>
              <a:t>’, ‘</a:t>
            </a:r>
            <a:r>
              <a:rPr lang="en-US" dirty="0" smtClean="0">
                <a:latin typeface="Arial Black" panose="020B0A04020102020204" pitchFamily="34" charset="0"/>
              </a:rPr>
              <a:t>compare means</a:t>
            </a:r>
            <a:r>
              <a:rPr lang="en-US" dirty="0" smtClean="0">
                <a:latin typeface="Arial Rounded MT Bold" panose="020F0704030504030204" pitchFamily="34" charset="0"/>
              </a:rPr>
              <a:t>’ then click ‘</a:t>
            </a:r>
            <a:r>
              <a:rPr lang="en-US" dirty="0" smtClean="0">
                <a:latin typeface="Arial Black" panose="020B0A04020102020204" pitchFamily="34" charset="0"/>
              </a:rPr>
              <a:t>one sample t-test</a:t>
            </a:r>
            <a:r>
              <a:rPr lang="en-US" dirty="0" smtClean="0">
                <a:latin typeface="Arial Rounded MT Bold" panose="020F0704030504030204" pitchFamily="34" charset="0"/>
              </a:rPr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Put the variable that we wish to test in the ‘Test Variable(s)’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Set the test value. (say 50)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Click ‘OK’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844" y="300251"/>
            <a:ext cx="9416955" cy="9014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One sample t-test (Test of Population </a:t>
            </a:r>
            <a:r>
              <a:rPr lang="en-US" sz="4000" dirty="0">
                <a:latin typeface="Algerian" panose="04020705040A02060702" pitchFamily="82" charset="0"/>
              </a:rPr>
              <a:t>Mean</a:t>
            </a:r>
            <a:r>
              <a:rPr lang="en-US" sz="3600" dirty="0">
                <a:latin typeface="Algerian" panose="04020705040A02060702" pitchFamily="8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572" y="1419367"/>
            <a:ext cx="9711747" cy="5187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Output:</a:t>
            </a: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In a similar way we can perform </a:t>
            </a:r>
            <a:r>
              <a:rPr lang="en-US" b="1" dirty="0" smtClean="0">
                <a:latin typeface="Arial Black" panose="020B0A04020102020204" pitchFamily="34" charset="0"/>
              </a:rPr>
              <a:t>two sample t-test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8" y="1815152"/>
            <a:ext cx="8120417" cy="39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8458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Test of Association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618" y="1651379"/>
            <a:ext cx="9062113" cy="4216021"/>
          </a:xfrm>
        </p:spPr>
        <p:txBody>
          <a:bodyPr>
            <a:normAutofit/>
          </a:bodyPr>
          <a:lstStyle/>
          <a:p>
            <a:pPr marL="0" marR="43180" indent="0">
              <a:lnSpc>
                <a:spcPct val="100000"/>
              </a:lnSpc>
              <a:spcBef>
                <a:spcPts val="3040"/>
              </a:spcBef>
              <a:buNone/>
            </a:pPr>
            <a:r>
              <a:rPr lang="en-US" spc="-5" dirty="0">
                <a:latin typeface="Arial Rounded MT Bold" panose="020F0704030504030204" pitchFamily="34" charset="0"/>
                <a:cs typeface="Calibri"/>
              </a:rPr>
              <a:t>Suppose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we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want to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test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if a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categorical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variable is  associated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with another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categorical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variable. </a:t>
            </a:r>
            <a:r>
              <a:rPr lang="en-US" spc="-85" dirty="0">
                <a:latin typeface="Arial Rounded MT Bold" panose="020F0704030504030204" pitchFamily="34" charset="0"/>
                <a:cs typeface="Calibri"/>
              </a:rPr>
              <a:t>We  </a:t>
            </a: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first </a:t>
            </a:r>
            <a:r>
              <a:rPr lang="en-US" spc="-40" dirty="0">
                <a:latin typeface="Arial Rounded MT Bold" panose="020F0704030504030204" pitchFamily="34" charset="0"/>
                <a:cs typeface="Calibri"/>
              </a:rPr>
              <a:t>make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a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contingency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table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and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perform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Chi- 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square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test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of association. </a:t>
            </a:r>
            <a:r>
              <a:rPr lang="en-US" spc="-85" dirty="0">
                <a:latin typeface="Arial Rounded MT Bold" panose="020F0704030504030204" pitchFamily="34" charset="0"/>
                <a:cs typeface="Calibri"/>
              </a:rPr>
              <a:t>We </a:t>
            </a: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may </a:t>
            </a:r>
            <a:r>
              <a:rPr lang="en-US" spc="-40" dirty="0">
                <a:latin typeface="Arial Rounded MT Bold" panose="020F0704030504030204" pitchFamily="34" charset="0"/>
                <a:cs typeface="Calibri"/>
              </a:rPr>
              <a:t>state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the 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hypothesis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formally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as</a:t>
            </a:r>
            <a:r>
              <a:rPr lang="en-US" spc="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follows:</a:t>
            </a: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2925572" indent="0">
              <a:lnSpc>
                <a:spcPct val="100000"/>
              </a:lnSpc>
              <a:spcBef>
                <a:spcPts val="5"/>
              </a:spcBef>
              <a:buNone/>
            </a:pPr>
            <a:endParaRPr lang="en-US" dirty="0" smtClean="0">
              <a:latin typeface="Arial Rounded MT Bold" panose="020F0704030504030204" pitchFamily="34" charset="0"/>
              <a:cs typeface="Calibri"/>
            </a:endParaRPr>
          </a:p>
          <a:p>
            <a:pPr marL="2925572" indent="0">
              <a:lnSpc>
                <a:spcPct val="100000"/>
              </a:lnSpc>
              <a:spcBef>
                <a:spcPts val="5"/>
              </a:spcBef>
              <a:buNone/>
            </a:pPr>
            <a:endParaRPr lang="en-US" dirty="0">
              <a:latin typeface="Arial Rounded MT Bold" panose="020F0704030504030204" pitchFamily="34" charset="0"/>
              <a:cs typeface="Calibri"/>
            </a:endParaRPr>
          </a:p>
          <a:p>
            <a:pPr marL="2925572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dirty="0" smtClean="0">
                <a:latin typeface="Arial Black" panose="020B0A04020102020204" pitchFamily="34" charset="0"/>
                <a:cs typeface="Calibri"/>
              </a:rPr>
              <a:t>H</a:t>
            </a:r>
            <a:r>
              <a:rPr lang="en-US" baseline="-20370" dirty="0" smtClean="0">
                <a:latin typeface="Arial Black" panose="020B0A04020102020204" pitchFamily="34" charset="0"/>
                <a:cs typeface="Calibri"/>
              </a:rPr>
              <a:t>0</a:t>
            </a:r>
            <a:r>
              <a:rPr lang="en-US" dirty="0">
                <a:latin typeface="Arial Black" panose="020B0A04020102020204" pitchFamily="34" charset="0"/>
                <a:cs typeface="Calibri"/>
              </a:rPr>
              <a:t>: No</a:t>
            </a:r>
            <a:r>
              <a:rPr lang="en-US" spc="-30" dirty="0">
                <a:latin typeface="Arial Black" panose="020B0A04020102020204" pitchFamily="34" charset="0"/>
                <a:cs typeface="Calibri"/>
              </a:rPr>
              <a:t> </a:t>
            </a:r>
            <a:r>
              <a:rPr lang="en-US" spc="-5" dirty="0">
                <a:latin typeface="Arial Black" panose="020B0A04020102020204" pitchFamily="34" charset="0"/>
                <a:cs typeface="Calibri"/>
              </a:rPr>
              <a:t>association</a:t>
            </a:r>
            <a:endParaRPr lang="en-US" dirty="0">
              <a:latin typeface="Arial Black" panose="020B0A04020102020204" pitchFamily="34" charset="0"/>
              <a:cs typeface="Calibri"/>
            </a:endParaRPr>
          </a:p>
          <a:p>
            <a:pPr marL="2852547" indent="0">
              <a:lnSpc>
                <a:spcPct val="100000"/>
              </a:lnSpc>
              <a:buNone/>
            </a:pPr>
            <a:r>
              <a:rPr lang="en-US" dirty="0" smtClean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dirty="0" smtClean="0">
                <a:latin typeface="Arial Black" panose="020B0A04020102020204" pitchFamily="34" charset="0"/>
                <a:cs typeface="Calibri"/>
              </a:rPr>
              <a:t>H</a:t>
            </a:r>
            <a:r>
              <a:rPr lang="en-US" baseline="-20370" dirty="0" smtClean="0">
                <a:latin typeface="Arial Black" panose="020B0A04020102020204" pitchFamily="34" charset="0"/>
                <a:cs typeface="Calibri"/>
              </a:rPr>
              <a:t>1</a:t>
            </a:r>
            <a:r>
              <a:rPr lang="en-US" dirty="0">
                <a:latin typeface="Arial Black" panose="020B0A04020102020204" pitchFamily="34" charset="0"/>
                <a:cs typeface="Calibri"/>
              </a:rPr>
              <a:t>: </a:t>
            </a:r>
            <a:r>
              <a:rPr lang="en-US" spc="-15" dirty="0">
                <a:latin typeface="Arial Black" panose="020B0A04020102020204" pitchFamily="34" charset="0"/>
                <a:cs typeface="Calibri"/>
              </a:rPr>
              <a:t>There </a:t>
            </a:r>
            <a:r>
              <a:rPr lang="en-US" dirty="0">
                <a:latin typeface="Arial Black" panose="020B0A04020102020204" pitchFamily="34" charset="0"/>
                <a:cs typeface="Calibri"/>
              </a:rPr>
              <a:t>is</a:t>
            </a:r>
            <a:r>
              <a:rPr lang="en-US" spc="-30" dirty="0">
                <a:latin typeface="Arial Black" panose="020B0A04020102020204" pitchFamily="34" charset="0"/>
                <a:cs typeface="Calibri"/>
              </a:rPr>
              <a:t> </a:t>
            </a:r>
            <a:r>
              <a:rPr lang="en-US" spc="-5" dirty="0">
                <a:latin typeface="Arial Black" panose="020B0A04020102020204" pitchFamily="34" charset="0"/>
                <a:cs typeface="Calibri"/>
              </a:rPr>
              <a:t>association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2900"/>
            <a:ext cx="9601200" cy="9601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Test of Association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4" y="1514901"/>
            <a:ext cx="10170716" cy="4542999"/>
          </a:xfrm>
        </p:spPr>
      </p:pic>
    </p:spTree>
    <p:extLst>
      <p:ext uri="{BB962C8B-B14F-4D97-AF65-F5344CB8AC3E}">
        <p14:creationId xmlns:p14="http://schemas.microsoft.com/office/powerpoint/2010/main" val="32711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"/>
            <a:ext cx="9601200" cy="8686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Test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4" y="1473958"/>
            <a:ext cx="8557146" cy="4393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pc="-5" dirty="0">
                <a:latin typeface="Arial Rounded MT Bold" panose="020F0704030504030204" pitchFamily="34" charset="0"/>
                <a:cs typeface="Calibri"/>
              </a:rPr>
              <a:t>Using the </a:t>
            </a:r>
            <a:r>
              <a:rPr lang="en-US" b="1" spc="-10" dirty="0">
                <a:latin typeface="Arial Rounded MT Bold" panose="020F0704030504030204" pitchFamily="34" charset="0"/>
                <a:cs typeface="Calibri"/>
              </a:rPr>
              <a:t>hsb2.sav </a:t>
            </a:r>
            <a:r>
              <a:rPr lang="en-US" spc="-25" dirty="0">
                <a:latin typeface="Arial Rounded MT Bold" panose="020F0704030504030204" pitchFamily="34" charset="0"/>
                <a:cs typeface="Calibri"/>
              </a:rPr>
              <a:t>data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file,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let's see if there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is a 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relationship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between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type of school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attended 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(</a:t>
            </a:r>
            <a:r>
              <a:rPr lang="en-US" b="1" spc="-10" dirty="0" err="1">
                <a:latin typeface="Arial Rounded MT Bold" panose="020F0704030504030204" pitchFamily="34" charset="0"/>
                <a:cs typeface="Calibri"/>
              </a:rPr>
              <a:t>schtyp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)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and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students' gender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(</a:t>
            </a:r>
            <a:r>
              <a:rPr lang="en-US" b="1" spc="-15" dirty="0">
                <a:latin typeface="Arial Rounded MT Bold" panose="020F0704030504030204" pitchFamily="34" charset="0"/>
                <a:cs typeface="Calibri"/>
              </a:rPr>
              <a:t>female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). Remember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that 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chi-square </a:t>
            </a: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test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assumes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that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expected value </a:t>
            </a:r>
            <a:r>
              <a:rPr lang="en-US" spc="-30" dirty="0">
                <a:latin typeface="Arial Rounded MT Bold" panose="020F0704030504030204" pitchFamily="34" charset="0"/>
                <a:cs typeface="Calibri"/>
              </a:rPr>
              <a:t>for 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each cell is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five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or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65" dirty="0">
                <a:latin typeface="Arial Rounded MT Bold" panose="020F0704030504030204" pitchFamily="34" charset="0"/>
                <a:cs typeface="Calibri"/>
              </a:rPr>
              <a:t>higher</a:t>
            </a: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. We can do this as follows:</a:t>
            </a:r>
          </a:p>
          <a:p>
            <a:pPr marL="0" indent="0">
              <a:buNone/>
            </a:pPr>
            <a:endParaRPr lang="en-US" spc="-65" dirty="0" smtClean="0">
              <a:latin typeface="Arial Rounded MT Bold" panose="020F0704030504030204" pitchFamily="34" charset="0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Click ‘</a:t>
            </a:r>
            <a:r>
              <a:rPr lang="en-US" spc="-65" dirty="0" smtClean="0">
                <a:latin typeface="Arial Black" panose="020B0A04020102020204" pitchFamily="34" charset="0"/>
                <a:cs typeface="Calibri"/>
              </a:rPr>
              <a:t>Analyze</a:t>
            </a: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’, go to ‘</a:t>
            </a:r>
            <a:r>
              <a:rPr lang="en-US" spc="-65" dirty="0" smtClean="0">
                <a:latin typeface="Arial Black" panose="020B0A04020102020204" pitchFamily="34" charset="0"/>
                <a:cs typeface="Calibri"/>
              </a:rPr>
              <a:t>Descriptive statistics</a:t>
            </a: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’ and then click ‘</a:t>
            </a:r>
            <a:r>
              <a:rPr lang="en-US" spc="-65" dirty="0" smtClean="0">
                <a:latin typeface="Arial Black" panose="020B0A04020102020204" pitchFamily="34" charset="0"/>
                <a:cs typeface="Calibri"/>
              </a:rPr>
              <a:t>crosstabs</a:t>
            </a: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.’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 Put </a:t>
            </a:r>
            <a:r>
              <a:rPr lang="en-US" b="1" spc="-65" dirty="0" smtClean="0">
                <a:latin typeface="Arial Rounded MT Bold" panose="020F0704030504030204" pitchFamily="34" charset="0"/>
                <a:cs typeface="Calibri"/>
              </a:rPr>
              <a:t>Row</a:t>
            </a: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 and </a:t>
            </a:r>
            <a:r>
              <a:rPr lang="en-US" b="1" spc="-65" dirty="0" smtClean="0">
                <a:latin typeface="Arial Rounded MT Bold" panose="020F0704030504030204" pitchFamily="34" charset="0"/>
                <a:cs typeface="Calibri"/>
              </a:rPr>
              <a:t>Column</a:t>
            </a: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 variable in the box then click ‘</a:t>
            </a:r>
            <a:r>
              <a:rPr lang="en-US" spc="-65" dirty="0" smtClean="0">
                <a:latin typeface="Arial Black" panose="020B0A04020102020204" pitchFamily="34" charset="0"/>
                <a:cs typeface="Calibri"/>
              </a:rPr>
              <a:t>Statistics</a:t>
            </a: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’. Select Chi-square, then click ‘</a:t>
            </a:r>
            <a:r>
              <a:rPr lang="en-US" spc="-65" dirty="0" smtClean="0">
                <a:latin typeface="Arial Black" panose="020B0A04020102020204" pitchFamily="34" charset="0"/>
                <a:cs typeface="Calibri"/>
              </a:rPr>
              <a:t>continue</a:t>
            </a: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’, then ‘</a:t>
            </a:r>
            <a:r>
              <a:rPr lang="en-US" spc="-65" dirty="0" smtClean="0">
                <a:latin typeface="Arial Black" panose="020B0A04020102020204" pitchFamily="34" charset="0"/>
                <a:cs typeface="Calibri"/>
              </a:rPr>
              <a:t>ok</a:t>
            </a:r>
            <a:r>
              <a:rPr lang="en-US" spc="-65" dirty="0" smtClean="0">
                <a:latin typeface="Arial Rounded MT Bold" panose="020F0704030504030204" pitchFamily="34" charset="0"/>
                <a:cs typeface="Calibri"/>
              </a:rPr>
              <a:t>’</a:t>
            </a:r>
            <a:endParaRPr lang="en-US" b="1" dirty="0" smtClean="0">
              <a:latin typeface="Arial Rounded MT Bold" panose="020F0704030504030204" pitchFamily="34" charset="0"/>
              <a:cs typeface="Calibri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0040"/>
            <a:ext cx="9601200" cy="8686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Test of Association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45" y="1310185"/>
            <a:ext cx="7633875" cy="5044895"/>
          </a:xfrm>
        </p:spPr>
      </p:pic>
    </p:spTree>
    <p:extLst>
      <p:ext uri="{BB962C8B-B14F-4D97-AF65-F5344CB8AC3E}">
        <p14:creationId xmlns:p14="http://schemas.microsoft.com/office/powerpoint/2010/main" val="37474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    SPSS Windows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60" y="1327785"/>
            <a:ext cx="8571768" cy="5141253"/>
          </a:xfrm>
        </p:spPr>
      </p:pic>
    </p:spTree>
    <p:extLst>
      <p:ext uri="{BB962C8B-B14F-4D97-AF65-F5344CB8AC3E}">
        <p14:creationId xmlns:p14="http://schemas.microsoft.com/office/powerpoint/2010/main" val="31436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320"/>
            <a:ext cx="9601200" cy="7315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Test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780" y="1255594"/>
            <a:ext cx="9877226" cy="5145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Output</a:t>
            </a:r>
            <a:r>
              <a:rPr lang="en-US" dirty="0" smtClean="0"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Rounded MT Bold" panose="020F0704030504030204" pitchFamily="34" charset="0"/>
              </a:rPr>
              <a:t>Decision</a:t>
            </a:r>
            <a:r>
              <a:rPr lang="en-US" dirty="0" smtClean="0">
                <a:latin typeface="Arial Rounded MT Bold" panose="020F0704030504030204" pitchFamily="34" charset="0"/>
              </a:rPr>
              <a:t>: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These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results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indicate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that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there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is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no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statistically  </a:t>
            </a:r>
            <a:r>
              <a:rPr lang="en-US" spc="-10" dirty="0">
                <a:latin typeface="Arial Rounded MT Bold" panose="020F0704030504030204" pitchFamily="34" charset="0"/>
                <a:cs typeface="Calibri"/>
              </a:rPr>
              <a:t>significant relationship </a:t>
            </a:r>
            <a:r>
              <a:rPr lang="en-US" spc="-15" dirty="0">
                <a:latin typeface="Arial Rounded MT Bold" panose="020F0704030504030204" pitchFamily="34" charset="0"/>
                <a:cs typeface="Calibri"/>
              </a:rPr>
              <a:t>between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the type </a:t>
            </a:r>
            <a:r>
              <a:rPr lang="en-US" spc="-5" dirty="0">
                <a:latin typeface="Arial Rounded MT Bold" panose="020F0704030504030204" pitchFamily="34" charset="0"/>
                <a:cs typeface="Calibri"/>
              </a:rPr>
              <a:t>of school 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attended  </a:t>
            </a:r>
            <a:r>
              <a:rPr lang="en-US" dirty="0">
                <a:latin typeface="Arial Rounded MT Bold" panose="020F0704030504030204" pitchFamily="34" charset="0"/>
                <a:cs typeface="Calibri"/>
              </a:rPr>
              <a:t>and</a:t>
            </a:r>
            <a:r>
              <a:rPr lang="en-US" spc="-2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pc="-55" dirty="0">
                <a:latin typeface="Arial Rounded MT Bold" panose="020F0704030504030204" pitchFamily="34" charset="0"/>
                <a:cs typeface="Calibri"/>
              </a:rPr>
              <a:t>gender.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1819782"/>
            <a:ext cx="4198620" cy="2477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19783"/>
            <a:ext cx="5237328" cy="2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2900"/>
            <a:ext cx="9601200" cy="45719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4" name="object 2"/>
          <p:cNvSpPr>
            <a:spLocks noGrp="1"/>
          </p:cNvSpPr>
          <p:nvPr>
            <p:ph idx="1"/>
          </p:nvPr>
        </p:nvSpPr>
        <p:spPr>
          <a:xfrm>
            <a:off x="1715452" y="1417320"/>
            <a:ext cx="9601200" cy="4206240"/>
          </a:xfrm>
          <a:custGeom>
            <a:avLst/>
            <a:gdLst/>
            <a:ahLst/>
            <a:cxnLst/>
            <a:rect l="l" t="t" r="r" b="b"/>
            <a:pathLst>
              <a:path w="10804525" h="2809875">
                <a:moveTo>
                  <a:pt x="0" y="2809875"/>
                </a:moveTo>
                <a:lnTo>
                  <a:pt x="10804520" y="2809875"/>
                </a:lnTo>
                <a:lnTo>
                  <a:pt x="10804520" y="0"/>
                </a:lnTo>
                <a:lnTo>
                  <a:pt x="0" y="0"/>
                </a:lnTo>
                <a:lnTo>
                  <a:pt x="0" y="28098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>
            <a:normAutofit/>
          </a:bodyPr>
          <a:lstStyle/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None/>
            </a:pPr>
            <a:endParaRPr lang="en-US" sz="5400" b="1" spc="-5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6" marR="5080" indent="0" algn="ctr">
              <a:lnSpc>
                <a:spcPct val="150000"/>
              </a:lnSpc>
              <a:spcBef>
                <a:spcPts val="105"/>
              </a:spcBef>
              <a:buNone/>
            </a:pPr>
            <a:r>
              <a:rPr lang="en-US" sz="5400" b="1" spc="-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5400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5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5400" b="1" spc="-7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 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patience!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4881408"/>
            <a:ext cx="1750695" cy="1976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5" y="4881408"/>
            <a:ext cx="1682115" cy="1976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5" y="53163"/>
            <a:ext cx="1682115" cy="1976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682115" cy="19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  <a:custGeom>
            <a:avLst/>
            <a:gdLst/>
            <a:ahLst/>
            <a:cxnLst/>
            <a:rect l="l" t="t" r="r" b="b"/>
            <a:pathLst>
              <a:path w="10804525" h="2809875">
                <a:moveTo>
                  <a:pt x="0" y="2809875"/>
                </a:moveTo>
                <a:lnTo>
                  <a:pt x="10804520" y="2809875"/>
                </a:lnTo>
                <a:lnTo>
                  <a:pt x="10804520" y="0"/>
                </a:lnTo>
                <a:lnTo>
                  <a:pt x="0" y="0"/>
                </a:lnTo>
                <a:lnTo>
                  <a:pt x="0" y="28098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>
            <a:normAutofit/>
          </a:bodyPr>
          <a:lstStyle/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None/>
            </a:pPr>
            <a:endParaRPr lang="en-US" sz="6600" b="1" spc="-5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6" marR="508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6600" b="1" spc="-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 with SPSS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6" y="685800"/>
            <a:ext cx="9608024" cy="992875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Opening</a:t>
            </a:r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ja-JP" sz="3600" dirty="0">
                <a:latin typeface="Algerian" panose="04020705040A02060702" pitchFamily="82" charset="0"/>
                <a:ea typeface="MS PGothic" panose="020B0600070205080204" pitchFamily="34" charset="-128"/>
              </a:rPr>
              <a:t>SPSS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028" y="1692323"/>
            <a:ext cx="9307772" cy="508379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The default window will have the data editor</a:t>
            </a:r>
          </a:p>
          <a:p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There are two sheets in the window:</a:t>
            </a:r>
          </a:p>
          <a:p>
            <a:pPr>
              <a:buFontTx/>
              <a:buNone/>
            </a:pP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    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                     1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. Data view		</a:t>
            </a:r>
            <a:r>
              <a:rPr lang="en-US" altLang="ja-JP" dirty="0" smtClean="0">
                <a:latin typeface="Arial Rounded MT Bold" panose="020F0704030504030204" pitchFamily="34" charset="0"/>
                <a:ea typeface="MS PGothic" panose="020B0600070205080204" pitchFamily="34" charset="-128"/>
              </a:rPr>
              <a:t>           2</a:t>
            </a:r>
            <a:r>
              <a:rPr lang="en-US" altLang="ja-JP" dirty="0">
                <a:latin typeface="Arial Rounded MT Bold" panose="020F0704030504030204" pitchFamily="34" charset="0"/>
                <a:ea typeface="MS PGothic" panose="020B0600070205080204" pitchFamily="34" charset="-128"/>
              </a:rPr>
              <a:t>.  Variable view</a:t>
            </a:r>
            <a:r>
              <a:rPr lang="en-US" altLang="ja-JP" dirty="0">
                <a:solidFill>
                  <a:schemeClr val="bg1"/>
                </a:solidFill>
                <a:latin typeface="Arial Rounded MT Bold" panose="020F0704030504030204" pitchFamily="34" charset="0"/>
                <a:ea typeface="MS PGothic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9330" y="3117566"/>
            <a:ext cx="7825740" cy="3644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5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1140</TotalTime>
  <Words>2106</Words>
  <Application>Microsoft Office PowerPoint</Application>
  <PresentationFormat>Widescreen</PresentationFormat>
  <Paragraphs>357</Paragraphs>
  <Slides>71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9" baseType="lpstr">
      <vt:lpstr>MS PGothic</vt:lpstr>
      <vt:lpstr>Algerian</vt:lpstr>
      <vt:lpstr>Arial</vt:lpstr>
      <vt:lpstr>Arial Black</vt:lpstr>
      <vt:lpstr>Arial Rounded MT Bold</vt:lpstr>
      <vt:lpstr>Bodoni MT</vt:lpstr>
      <vt:lpstr>Book Antiqua</vt:lpstr>
      <vt:lpstr>Calibri</vt:lpstr>
      <vt:lpstr>Courier New</vt:lpstr>
      <vt:lpstr>Franklin Gothic Book</vt:lpstr>
      <vt:lpstr>Lucida Sans</vt:lpstr>
      <vt:lpstr>Lucida Sans Unicode</vt:lpstr>
      <vt:lpstr>メイリオ</vt:lpstr>
      <vt:lpstr>Times New Roman</vt:lpstr>
      <vt:lpstr>Verdana</vt:lpstr>
      <vt:lpstr>Wingdings</vt:lpstr>
      <vt:lpstr>Crop</vt:lpstr>
      <vt:lpstr>Bitmap Image</vt:lpstr>
      <vt:lpstr>PowerPoint Presentation</vt:lpstr>
      <vt:lpstr>Session Outline</vt:lpstr>
      <vt:lpstr>PowerPoint Presentation</vt:lpstr>
      <vt:lpstr>About SPSS</vt:lpstr>
      <vt:lpstr>OVERVIEW OF SPSS FILE EXTENSIONS </vt:lpstr>
      <vt:lpstr> RULES FOR VARIABLE NAMING</vt:lpstr>
      <vt:lpstr>    SPSS Windows </vt:lpstr>
      <vt:lpstr>PowerPoint Presentation</vt:lpstr>
      <vt:lpstr>Opening SPSS</vt:lpstr>
      <vt:lpstr>   Data View window</vt:lpstr>
      <vt:lpstr>Variable View window</vt:lpstr>
      <vt:lpstr>Variable View window</vt:lpstr>
      <vt:lpstr>Variable View window</vt:lpstr>
      <vt:lpstr>Variable View window</vt:lpstr>
      <vt:lpstr>Variable View window</vt:lpstr>
      <vt:lpstr>Variable View window</vt:lpstr>
      <vt:lpstr>Defining the value labels</vt:lpstr>
      <vt:lpstr>Output Viewer</vt:lpstr>
      <vt:lpstr>Practice 1</vt:lpstr>
      <vt:lpstr>   Practice 1 (Solution Sample)</vt:lpstr>
      <vt:lpstr>Saving the data</vt:lpstr>
      <vt:lpstr>OPENING DATA, SYNTAXES AND                 OUTPUTS IN SPSS </vt:lpstr>
      <vt:lpstr>IMPORTING EXCEL DATA FILES INTO SPSS</vt:lpstr>
      <vt:lpstr>IMPORTING EXCEL DATA FILES INTO SPSS</vt:lpstr>
      <vt:lpstr>ARITHMETIC, RELATIONAL AND LOGICAL OPERATORS </vt:lpstr>
      <vt:lpstr>PowerPoint Presentation</vt:lpstr>
      <vt:lpstr>SUB-SETTING DATA: SELECT IF AND SAMPLE </vt:lpstr>
      <vt:lpstr>SORTING CASES: SORT CASES COMMAND </vt:lpstr>
      <vt:lpstr>TRANSFORMING A VARIABLE: RECODE COMMAND </vt:lpstr>
      <vt:lpstr>TRANSFORMING A VARIABLE: COMPUTE COMMAND </vt:lpstr>
      <vt:lpstr>TRANSFORMING A VARIABLE: COMPUTE COMMAND </vt:lpstr>
      <vt:lpstr>APPENDING AND MERGING SPSS DATA FILES </vt:lpstr>
      <vt:lpstr>PowerPoint Presentation</vt:lpstr>
      <vt:lpstr>Some Basic Analysis in SPSS</vt:lpstr>
      <vt:lpstr> Frequencies</vt:lpstr>
      <vt:lpstr>Frequencies</vt:lpstr>
      <vt:lpstr>Frequencies</vt:lpstr>
      <vt:lpstr>Output</vt:lpstr>
      <vt:lpstr>Practice 2</vt:lpstr>
      <vt:lpstr>Answer</vt:lpstr>
      <vt:lpstr>Answer</vt:lpstr>
      <vt:lpstr>Practice 3</vt:lpstr>
      <vt:lpstr>Answer</vt:lpstr>
      <vt:lpstr>Descriptives</vt:lpstr>
      <vt:lpstr>Descriptives</vt:lpstr>
      <vt:lpstr>Descriptives</vt:lpstr>
      <vt:lpstr>Regression Analysis</vt:lpstr>
      <vt:lpstr>Regression Analysis</vt:lpstr>
      <vt:lpstr>Regression Analysis</vt:lpstr>
      <vt:lpstr>Plotting the Regression Line</vt:lpstr>
      <vt:lpstr>Plotting the Regression Line</vt:lpstr>
      <vt:lpstr>Output</vt:lpstr>
      <vt:lpstr>Practice 4</vt:lpstr>
      <vt:lpstr>Output</vt:lpstr>
      <vt:lpstr>Output</vt:lpstr>
      <vt:lpstr>PowerPoint Presentation</vt:lpstr>
      <vt:lpstr>Basics of Hypothesis Testing</vt:lpstr>
      <vt:lpstr>Basics of Hypothesis Testing</vt:lpstr>
      <vt:lpstr>Basics of Hypothesis Testing</vt:lpstr>
      <vt:lpstr>Basics of Hypothesis Testing</vt:lpstr>
      <vt:lpstr>Basics of Hypothesis Testing</vt:lpstr>
      <vt:lpstr>Basics of Hypothesis Testing</vt:lpstr>
      <vt:lpstr>One sample t-test (Test of Population Mean)</vt:lpstr>
      <vt:lpstr>One sample t-test (Test of Population Mean)</vt:lpstr>
      <vt:lpstr>One sample t-test (Test of Population Mean)</vt:lpstr>
      <vt:lpstr>Test of Association</vt:lpstr>
      <vt:lpstr>Test of Association</vt:lpstr>
      <vt:lpstr>Test of Association</vt:lpstr>
      <vt:lpstr>Test of Association</vt:lpstr>
      <vt:lpstr>Test of Association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Hands On</dc:title>
  <dc:creator>Windows User</dc:creator>
  <cp:lastModifiedBy>Windows User</cp:lastModifiedBy>
  <cp:revision>118</cp:revision>
  <dcterms:created xsi:type="dcterms:W3CDTF">2019-09-17T20:12:56Z</dcterms:created>
  <dcterms:modified xsi:type="dcterms:W3CDTF">2019-09-20T06:44:35Z</dcterms:modified>
</cp:coreProperties>
</file>