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Comic Sans MS" panose="030F0702030302020204" pitchFamily="66" charset="0"/>
      <p:regular r:id="rId26"/>
      <p:bold r:id="rId27"/>
      <p:italic r:id="rId28"/>
      <p:boldItalic r:id="rId29"/>
    </p:embeddedFont>
    <p:embeddedFont>
      <p:font typeface="Roboto Mono" panose="00000009000000000000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hp5Wj4IoPZHY+01EtuuJcUiPFE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delazab50@gmail.com" userId="3c55aba57d5a298a" providerId="LiveId" clId="{83A25343-3B80-4EA1-B5CF-6ACB2B9053E6}"/>
    <pc:docChg chg="modSld">
      <pc:chgData name="shahdelazab50@gmail.com" userId="3c55aba57d5a298a" providerId="LiveId" clId="{83A25343-3B80-4EA1-B5CF-6ACB2B9053E6}" dt="2025-01-03T21:33:28.643" v="0" actId="1076"/>
      <pc:docMkLst>
        <pc:docMk/>
      </pc:docMkLst>
      <pc:sldChg chg="modSp mod">
        <pc:chgData name="shahdelazab50@gmail.com" userId="3c55aba57d5a298a" providerId="LiveId" clId="{83A25343-3B80-4EA1-B5CF-6ACB2B9053E6}" dt="2025-01-03T21:33:28.643" v="0" actId="1076"/>
        <pc:sldMkLst>
          <pc:docMk/>
          <pc:sldMk cId="0" sldId="263"/>
        </pc:sldMkLst>
        <pc:picChg chg="mod">
          <ac:chgData name="shahdelazab50@gmail.com" userId="3c55aba57d5a298a" providerId="LiveId" clId="{83A25343-3B80-4EA1-B5CF-6ACB2B9053E6}" dt="2025-01-03T21:33:28.643" v="0" actId="1076"/>
          <ac:picMkLst>
            <pc:docMk/>
            <pc:sldMk cId="0" sldId="263"/>
            <ac:picMk id="15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2bdfe625f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22bdfe625f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2bdfe625f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322bdfe625f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2bdfe625f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322bdfe625f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2bdfe625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2bdfe625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2bdfe625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22bdfe625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2bdfe625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22bdfe625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2bdfe625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22bdfe625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2bdfe625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2bdfe625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2bdfe625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2bdfe625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2bdfe625f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22bdfe625f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2bdfe625f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g322bdfe625f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028700" y="431804"/>
            <a:ext cx="16230600" cy="8528766"/>
            <a:chOff x="0" y="-47625"/>
            <a:chExt cx="864029" cy="45402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864029" cy="406400"/>
            </a:xfrm>
            <a:custGeom>
              <a:avLst/>
              <a:gdLst/>
              <a:ahLst/>
              <a:cxnLst/>
              <a:rect l="l" t="t" r="r" b="b"/>
              <a:pathLst>
                <a:path w="864029" h="406400" extrusionOk="0">
                  <a:moveTo>
                    <a:pt x="660829" y="0"/>
                  </a:moveTo>
                  <a:cubicBezTo>
                    <a:pt x="773053" y="0"/>
                    <a:pt x="864029" y="90976"/>
                    <a:pt x="864029" y="203200"/>
                  </a:cubicBezTo>
                  <a:cubicBezTo>
                    <a:pt x="864029" y="315424"/>
                    <a:pt x="773053" y="406400"/>
                    <a:pt x="66082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47625"/>
              <a:ext cx="864029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16255640" y="60586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8" name="Google Shape;88;p1"/>
          <p:cNvSpPr/>
          <p:nvPr/>
        </p:nvSpPr>
        <p:spPr>
          <a:xfrm>
            <a:off x="0" y="2504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"/>
          <p:cNvSpPr txBox="1"/>
          <p:nvPr/>
        </p:nvSpPr>
        <p:spPr>
          <a:xfrm>
            <a:off x="1567726" y="4035300"/>
            <a:ext cx="93183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 Management System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7900" y="2187125"/>
            <a:ext cx="6720625" cy="67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/>
          <p:nvPr/>
        </p:nvSpPr>
        <p:spPr>
          <a:xfrm>
            <a:off x="16316226" y="42813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9" name="Google Shape;169;p10"/>
          <p:cNvSpPr/>
          <p:nvPr/>
        </p:nvSpPr>
        <p:spPr>
          <a:xfrm>
            <a:off x="0" y="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0" name="Google Shape;170;p10"/>
          <p:cNvSpPr txBox="1"/>
          <p:nvPr/>
        </p:nvSpPr>
        <p:spPr>
          <a:xfrm>
            <a:off x="3414625" y="870100"/>
            <a:ext cx="4387272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Function 9</a:t>
            </a:r>
            <a:endParaRPr sz="6500">
              <a:highlight>
                <a:srgbClr val="CCCCCC"/>
              </a:highlight>
            </a:endParaRPr>
          </a:p>
        </p:txBody>
      </p:sp>
      <p:pic>
        <p:nvPicPr>
          <p:cNvPr id="171" name="Google Shape;17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911" y="2662378"/>
            <a:ext cx="11041423" cy="7402926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2" name="Google Shape;172;p10"/>
          <p:cNvSpPr txBox="1"/>
          <p:nvPr/>
        </p:nvSpPr>
        <p:spPr>
          <a:xfrm>
            <a:off x="12328813" y="4646078"/>
            <a:ext cx="4973300" cy="3435526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 dirty="0">
                <a:solidFill>
                  <a:schemeClr val="dk1"/>
                </a:solidFill>
              </a:rPr>
              <a:t>The function identifies and lists books that have not been borrowed based on their borrow count.</a:t>
            </a:r>
            <a:endParaRPr sz="3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8" name="Google Shape;178;p11"/>
          <p:cNvSpPr/>
          <p:nvPr/>
        </p:nvSpPr>
        <p:spPr>
          <a:xfrm>
            <a:off x="0" y="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9" name="Google Shape;179;p11"/>
          <p:cNvSpPr txBox="1"/>
          <p:nvPr/>
        </p:nvSpPr>
        <p:spPr>
          <a:xfrm>
            <a:off x="3414624" y="870100"/>
            <a:ext cx="4829724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Function 10</a:t>
            </a:r>
            <a:endParaRPr sz="6500">
              <a:highlight>
                <a:srgbClr val="CCCCCC"/>
              </a:highlight>
            </a:endParaRPr>
          </a:p>
        </p:txBody>
      </p:sp>
      <p:pic>
        <p:nvPicPr>
          <p:cNvPr id="180" name="Google Shape;18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9961" y="2743199"/>
            <a:ext cx="6412684" cy="7258487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1" name="Google Shape;181;p11"/>
          <p:cNvSpPr txBox="1"/>
          <p:nvPr/>
        </p:nvSpPr>
        <p:spPr>
          <a:xfrm>
            <a:off x="9739713" y="4152142"/>
            <a:ext cx="7562400" cy="4440600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 dirty="0">
                <a:solidFill>
                  <a:schemeClr val="dk1"/>
                </a:solidFill>
              </a:rPr>
              <a:t>The function calculates the total number of unique borrowing dates from a loan records CSV file. Each line contains a member ID, book ID, and borrowing date, and the function ensures that repeated dates are only counted once.</a:t>
            </a:r>
            <a:endParaRPr sz="3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7" name="Google Shape;187;p12"/>
          <p:cNvSpPr/>
          <p:nvPr/>
        </p:nvSpPr>
        <p:spPr>
          <a:xfrm>
            <a:off x="0" y="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88" name="Google Shape;18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250" y="2884725"/>
            <a:ext cx="11461250" cy="6414501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9" name="Google Shape;189;p12"/>
          <p:cNvSpPr txBox="1"/>
          <p:nvPr/>
        </p:nvSpPr>
        <p:spPr>
          <a:xfrm>
            <a:off x="3414625" y="870100"/>
            <a:ext cx="4844472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Function 11</a:t>
            </a:r>
            <a:endParaRPr sz="6500">
              <a:highlight>
                <a:srgbClr val="CCCCCC"/>
              </a:highlight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12366950" y="3311202"/>
            <a:ext cx="5345800" cy="5272359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 dirty="0">
                <a:solidFill>
                  <a:schemeClr val="dk1"/>
                </a:solidFill>
              </a:rPr>
              <a:t>This function reads a file containing member information and prints the IDs of members along with the number of books they have borrowed. If no data is found, it prints "none".</a:t>
            </a:r>
            <a:endParaRPr sz="3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2bdfe625f_4_8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6" name="Google Shape;196;g322bdfe625f_4_8"/>
          <p:cNvSpPr/>
          <p:nvPr/>
        </p:nvSpPr>
        <p:spPr>
          <a:xfrm>
            <a:off x="0" y="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97" name="Google Shape;197;g322bdfe625f_4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973" y="2875935"/>
            <a:ext cx="9919784" cy="7039235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8" name="Google Shape;198;g322bdfe625f_4_8"/>
          <p:cNvSpPr txBox="1"/>
          <p:nvPr/>
        </p:nvSpPr>
        <p:spPr>
          <a:xfrm>
            <a:off x="3414624" y="870100"/>
            <a:ext cx="4829723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Function 12</a:t>
            </a:r>
            <a:endParaRPr sz="6500">
              <a:highlight>
                <a:srgbClr val="CCCCCC"/>
              </a:highlight>
            </a:endParaRPr>
          </a:p>
        </p:txBody>
      </p:sp>
      <p:sp>
        <p:nvSpPr>
          <p:cNvPr id="199" name="Google Shape;199;g322bdfe625f_4_8"/>
          <p:cNvSpPr txBox="1"/>
          <p:nvPr/>
        </p:nvSpPr>
        <p:spPr>
          <a:xfrm>
            <a:off x="11239475" y="4919574"/>
            <a:ext cx="6561828" cy="2816125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 dirty="0">
                <a:solidFill>
                  <a:schemeClr val="dk1"/>
                </a:solidFill>
              </a:rPr>
              <a:t>This function identifies members who borrowed the same book on the same date as another member.</a:t>
            </a:r>
            <a:endParaRPr sz="3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2bdfe625f_4_13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5" name="Google Shape;205;g322bdfe625f_4_13"/>
          <p:cNvSpPr/>
          <p:nvPr/>
        </p:nvSpPr>
        <p:spPr>
          <a:xfrm>
            <a:off x="0" y="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" name="Google Shape;206;g322bdfe625f_4_13"/>
          <p:cNvSpPr txBox="1"/>
          <p:nvPr/>
        </p:nvSpPr>
        <p:spPr>
          <a:xfrm>
            <a:off x="3414624" y="870100"/>
            <a:ext cx="10743827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addMemberToFile function</a:t>
            </a:r>
            <a:endParaRPr sz="6500">
              <a:highlight>
                <a:srgbClr val="CCCCCC"/>
              </a:highlight>
            </a:endParaRPr>
          </a:p>
        </p:txBody>
      </p:sp>
      <p:pic>
        <p:nvPicPr>
          <p:cNvPr id="207" name="Google Shape;207;g322bdfe625f_4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975" y="3159200"/>
            <a:ext cx="12793325" cy="5770550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8" name="Google Shape;208;g322bdfe625f_4_13"/>
          <p:cNvSpPr txBox="1"/>
          <p:nvPr/>
        </p:nvSpPr>
        <p:spPr>
          <a:xfrm>
            <a:off x="13702925" y="3824162"/>
            <a:ext cx="4122100" cy="4054926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 dirty="0">
                <a:solidFill>
                  <a:schemeClr val="dk1"/>
                </a:solidFill>
              </a:rPr>
              <a:t>This function adds a new member to the members file with their ID and initial borrow count.</a:t>
            </a:r>
            <a:endParaRPr sz="3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2bdfe625f_4_18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4" name="Google Shape;214;g322bdfe625f_4_18"/>
          <p:cNvSpPr/>
          <p:nvPr/>
        </p:nvSpPr>
        <p:spPr>
          <a:xfrm>
            <a:off x="0" y="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5" name="Google Shape;215;g322bdfe625f_4_18"/>
          <p:cNvSpPr txBox="1"/>
          <p:nvPr/>
        </p:nvSpPr>
        <p:spPr>
          <a:xfrm>
            <a:off x="3414625" y="870100"/>
            <a:ext cx="9667194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addBookToFile function</a:t>
            </a:r>
            <a:endParaRPr sz="6500">
              <a:highlight>
                <a:srgbClr val="CCCCCC"/>
              </a:highlight>
            </a:endParaRPr>
          </a:p>
        </p:txBody>
      </p:sp>
      <p:pic>
        <p:nvPicPr>
          <p:cNvPr id="216" name="Google Shape;216;g322bdfe625f_4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875" y="3242625"/>
            <a:ext cx="13083201" cy="6014875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g322bdfe625f_4_18"/>
          <p:cNvSpPr txBox="1"/>
          <p:nvPr/>
        </p:nvSpPr>
        <p:spPr>
          <a:xfrm>
            <a:off x="14007725" y="3824163"/>
            <a:ext cx="4073798" cy="4674326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 dirty="0">
                <a:solidFill>
                  <a:schemeClr val="dk1"/>
                </a:solidFill>
              </a:rPr>
              <a:t>This function adds a new book to the books file with its ID, available copies, and borrow count.</a:t>
            </a:r>
            <a:endParaRPr sz="3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2bdfe625f_0_52"/>
          <p:cNvSpPr/>
          <p:nvPr/>
        </p:nvSpPr>
        <p:spPr>
          <a:xfrm>
            <a:off x="0" y="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3" name="Google Shape;223;g322bdfe625f_0_52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4" name="Google Shape;224;g322bdfe625f_0_52"/>
          <p:cNvSpPr txBox="1"/>
          <p:nvPr/>
        </p:nvSpPr>
        <p:spPr>
          <a:xfrm>
            <a:off x="3414624" y="870100"/>
            <a:ext cx="7115723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addLoan function</a:t>
            </a:r>
            <a:endParaRPr sz="6500">
              <a:highlight>
                <a:srgbClr val="CCCCCC"/>
              </a:highlight>
            </a:endParaRPr>
          </a:p>
        </p:txBody>
      </p:sp>
      <p:pic>
        <p:nvPicPr>
          <p:cNvPr id="225" name="Google Shape;225;g322bdfe625f_0_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8236" y="2993922"/>
            <a:ext cx="12021351" cy="5615874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6" name="Google Shape;226;g322bdfe625f_0_52"/>
          <p:cNvSpPr txBox="1"/>
          <p:nvPr/>
        </p:nvSpPr>
        <p:spPr>
          <a:xfrm>
            <a:off x="13543378" y="2782712"/>
            <a:ext cx="4287422" cy="6038294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 dirty="0">
                <a:solidFill>
                  <a:schemeClr val="dk1"/>
                </a:solidFill>
              </a:rPr>
              <a:t>This function processes a loan request and adds it to the loans file. It validates the loan through the </a:t>
            </a:r>
            <a:r>
              <a:rPr lang="en-US" sz="35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processLoan</a:t>
            </a:r>
            <a:r>
              <a:rPr lang="en-US" sz="3500" dirty="0">
                <a:solidFill>
                  <a:schemeClr val="dk1"/>
                </a:solidFill>
              </a:rPr>
              <a:t> function before appending it.</a:t>
            </a:r>
            <a:endParaRPr sz="3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2bdfe625f_0_55"/>
          <p:cNvSpPr/>
          <p:nvPr/>
        </p:nvSpPr>
        <p:spPr>
          <a:xfrm>
            <a:off x="0" y="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2" name="Google Shape;232;g322bdfe625f_0_55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3" name="Google Shape;233;g322bdfe625f_0_55"/>
          <p:cNvSpPr txBox="1"/>
          <p:nvPr/>
        </p:nvSpPr>
        <p:spPr>
          <a:xfrm>
            <a:off x="3414624" y="870100"/>
            <a:ext cx="8546317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processloan function</a:t>
            </a:r>
            <a:endParaRPr sz="6500">
              <a:highlight>
                <a:srgbClr val="CCCCCC"/>
              </a:highlight>
            </a:endParaRPr>
          </a:p>
        </p:txBody>
      </p:sp>
      <p:sp>
        <p:nvSpPr>
          <p:cNvPr id="234" name="Google Shape;234;g322bdfe625f_0_55"/>
          <p:cNvSpPr txBox="1"/>
          <p:nvPr/>
        </p:nvSpPr>
        <p:spPr>
          <a:xfrm>
            <a:off x="12745950" y="3316675"/>
            <a:ext cx="4332682" cy="6078048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>
                <a:solidFill>
                  <a:schemeClr val="dk1"/>
                </a:solidFill>
              </a:rPr>
              <a:t>This function validates and processes a loan request, updating the member's borrow count and the book's borrow count in their respective files.</a:t>
            </a:r>
            <a:endParaRPr sz="3500">
              <a:solidFill>
                <a:schemeClr val="dk1"/>
              </a:solidFill>
            </a:endParaRPr>
          </a:p>
        </p:txBody>
      </p:sp>
      <p:pic>
        <p:nvPicPr>
          <p:cNvPr id="235" name="Google Shape;235;g322bdfe625f_0_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425" y="2772696"/>
            <a:ext cx="11431710" cy="7220903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2bdfe625f_0_66"/>
          <p:cNvSpPr/>
          <p:nvPr/>
        </p:nvSpPr>
        <p:spPr>
          <a:xfrm>
            <a:off x="0" y="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1" name="Google Shape;241;g322bdfe625f_0_66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42" name="Google Shape;242;g322bdfe625f_0_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6800" y="957718"/>
            <a:ext cx="10794399" cy="8574150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2bdfe625f_0_73"/>
          <p:cNvSpPr/>
          <p:nvPr/>
        </p:nvSpPr>
        <p:spPr>
          <a:xfrm>
            <a:off x="0" y="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8" name="Google Shape;248;g322bdfe625f_0_73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49" name="Google Shape;249;g322bdfe625f_0_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6325" y="1044628"/>
            <a:ext cx="12555350" cy="8705675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25044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6" name="Google Shape;96;p2"/>
          <p:cNvSpPr/>
          <p:nvPr/>
        </p:nvSpPr>
        <p:spPr>
          <a:xfrm>
            <a:off x="16316226" y="2504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7" name="Google Shape;97;p2"/>
          <p:cNvSpPr txBox="1"/>
          <p:nvPr/>
        </p:nvSpPr>
        <p:spPr>
          <a:xfrm>
            <a:off x="3414625" y="870100"/>
            <a:ext cx="4372523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chemeClr val="dk1"/>
                </a:solidFill>
                <a:highlight>
                  <a:srgbClr val="CCCCCC"/>
                </a:highlight>
              </a:rPr>
              <a:t>Function 1</a:t>
            </a:r>
            <a:endParaRPr sz="6500" dirty="0">
              <a:highlight>
                <a:srgbClr val="CCCCCC"/>
              </a:highlight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2009475" y="4436999"/>
            <a:ext cx="5998306" cy="3435526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>
                <a:solidFill>
                  <a:schemeClr val="dk1"/>
                </a:solidFill>
              </a:rPr>
              <a:t>The function counts the number of book IDs in a CSV file where the first column contains the book IDs.</a:t>
            </a:r>
            <a:endParaRPr sz="3500"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8875" y="3131950"/>
            <a:ext cx="11094651" cy="5880600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2bdfe625f_0_83"/>
          <p:cNvSpPr/>
          <p:nvPr/>
        </p:nvSpPr>
        <p:spPr>
          <a:xfrm>
            <a:off x="0" y="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5" name="Google Shape;255;g322bdfe625f_0_83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6" name="Google Shape;256;g322bdfe625f_0_83"/>
          <p:cNvSpPr txBox="1"/>
          <p:nvPr/>
        </p:nvSpPr>
        <p:spPr>
          <a:xfrm>
            <a:off x="3414625" y="870100"/>
            <a:ext cx="5596640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main function</a:t>
            </a:r>
            <a:endParaRPr sz="6500">
              <a:highlight>
                <a:srgbClr val="CCCCCC"/>
              </a:highlight>
            </a:endParaRPr>
          </a:p>
        </p:txBody>
      </p:sp>
      <p:pic>
        <p:nvPicPr>
          <p:cNvPr id="257" name="Google Shape;257;g322bdfe625f_0_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3076" y="2831690"/>
            <a:ext cx="8691014" cy="7019809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8" name="Google Shape;258;g322bdfe625f_0_83"/>
          <p:cNvSpPr txBox="1"/>
          <p:nvPr/>
        </p:nvSpPr>
        <p:spPr>
          <a:xfrm>
            <a:off x="11351895" y="4583168"/>
            <a:ext cx="4222402" cy="3435526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 dirty="0">
                <a:solidFill>
                  <a:schemeClr val="dk1"/>
                </a:solidFill>
              </a:rPr>
              <a:t>This is the first part of the main function that asks the user for the input</a:t>
            </a:r>
            <a:endParaRPr sz="3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2bdfe625f_0_86"/>
          <p:cNvSpPr/>
          <p:nvPr/>
        </p:nvSpPr>
        <p:spPr>
          <a:xfrm>
            <a:off x="0" y="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4" name="Google Shape;264;g322bdfe625f_0_86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265" name="Google Shape;265;g322bdfe625f_0_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2912" y="575462"/>
            <a:ext cx="9402175" cy="9136076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322bdfe625f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725" y="466687"/>
            <a:ext cx="7137375" cy="9353625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1" name="Google Shape;271;g322bdfe625f_0_103"/>
          <p:cNvSpPr/>
          <p:nvPr/>
        </p:nvSpPr>
        <p:spPr>
          <a:xfrm>
            <a:off x="0" y="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2" name="Google Shape;272;g322bdfe625f_0_103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3" name="Google Shape;273;g322bdfe625f_0_103"/>
          <p:cNvSpPr txBox="1"/>
          <p:nvPr/>
        </p:nvSpPr>
        <p:spPr>
          <a:xfrm>
            <a:off x="11211375" y="3542687"/>
            <a:ext cx="4362922" cy="350704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 dirty="0">
                <a:solidFill>
                  <a:schemeClr val="dk1"/>
                </a:solidFill>
              </a:rPr>
              <a:t>This is the second part of the main function that asks the member for operations</a:t>
            </a:r>
            <a:endParaRPr sz="3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g322bdfe625f_4_26"/>
          <p:cNvGrpSpPr/>
          <p:nvPr/>
        </p:nvGrpSpPr>
        <p:grpSpPr>
          <a:xfrm>
            <a:off x="1028700" y="431804"/>
            <a:ext cx="16230612" cy="8528769"/>
            <a:chOff x="0" y="-47625"/>
            <a:chExt cx="864029" cy="454025"/>
          </a:xfrm>
        </p:grpSpPr>
        <p:sp>
          <p:nvSpPr>
            <p:cNvPr id="279" name="Google Shape;279;g322bdfe625f_4_26"/>
            <p:cNvSpPr/>
            <p:nvPr/>
          </p:nvSpPr>
          <p:spPr>
            <a:xfrm>
              <a:off x="0" y="0"/>
              <a:ext cx="864029" cy="406400"/>
            </a:xfrm>
            <a:custGeom>
              <a:avLst/>
              <a:gdLst/>
              <a:ahLst/>
              <a:cxnLst/>
              <a:rect l="l" t="t" r="r" b="b"/>
              <a:pathLst>
                <a:path w="864029" h="406400" extrusionOk="0">
                  <a:moveTo>
                    <a:pt x="660829" y="0"/>
                  </a:moveTo>
                  <a:cubicBezTo>
                    <a:pt x="773053" y="0"/>
                    <a:pt x="864029" y="90976"/>
                    <a:pt x="864029" y="203200"/>
                  </a:cubicBezTo>
                  <a:cubicBezTo>
                    <a:pt x="864029" y="315424"/>
                    <a:pt x="773053" y="406400"/>
                    <a:pt x="66082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g322bdfe625f_4_26"/>
            <p:cNvSpPr txBox="1"/>
            <p:nvPr/>
          </p:nvSpPr>
          <p:spPr>
            <a:xfrm>
              <a:off x="0" y="-47625"/>
              <a:ext cx="864000" cy="45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g322bdfe625f_4_26"/>
          <p:cNvSpPr/>
          <p:nvPr/>
        </p:nvSpPr>
        <p:spPr>
          <a:xfrm>
            <a:off x="16255640" y="60586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2" name="Google Shape;282;g322bdfe625f_4_26"/>
          <p:cNvSpPr/>
          <p:nvPr/>
        </p:nvSpPr>
        <p:spPr>
          <a:xfrm>
            <a:off x="0" y="25040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3" name="Google Shape;283;g322bdfe625f_4_26"/>
          <p:cNvSpPr txBox="1"/>
          <p:nvPr/>
        </p:nvSpPr>
        <p:spPr>
          <a:xfrm>
            <a:off x="4817725" y="3604400"/>
            <a:ext cx="8316000" cy="52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</a:rPr>
              <a:t>Noureen Ibrahim mohamed hassan               22-101056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</a:rPr>
              <a:t>Salma Hamdy Abdel-Fattah Yassin Adam     24-101489</a:t>
            </a:r>
            <a:endParaRPr sz="25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</a:rPr>
              <a:t>Mariam Ashraf Abdelrahman Ahmed             24-101500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</a:rPr>
              <a:t>Hams Said Hussein Mohamed                        24-101485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</a:rPr>
              <a:t>Shahd Yasser Mohamed Elazab                     24-101493</a:t>
            </a:r>
            <a:endParaRPr sz="2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b="1">
                <a:solidFill>
                  <a:schemeClr val="dk1"/>
                </a:solidFill>
              </a:rPr>
              <a:t>Nayera Abdeltawab Abdelghany Elnoby       24-101495</a:t>
            </a:r>
            <a:endParaRPr sz="2500" b="1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" name="Google Shape;284;g322bdfe625f_4_26"/>
          <p:cNvSpPr txBox="1"/>
          <p:nvPr/>
        </p:nvSpPr>
        <p:spPr>
          <a:xfrm>
            <a:off x="2789876" y="2032344"/>
            <a:ext cx="123717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799" b="1">
                <a:solidFill>
                  <a:srgbClr val="980000"/>
                </a:solidFill>
              </a:rPr>
              <a:t>Thank You</a:t>
            </a:r>
            <a:endParaRPr sz="22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5" name="Google Shape;105;p3"/>
          <p:cNvSpPr/>
          <p:nvPr/>
        </p:nvSpPr>
        <p:spPr>
          <a:xfrm>
            <a:off x="0" y="-10506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6" name="Google Shape;106;p3"/>
          <p:cNvSpPr txBox="1"/>
          <p:nvPr/>
        </p:nvSpPr>
        <p:spPr>
          <a:xfrm>
            <a:off x="3414625" y="870100"/>
            <a:ext cx="4372523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chemeClr val="dk1"/>
                </a:solidFill>
                <a:highlight>
                  <a:srgbClr val="CCCCCC"/>
                </a:highlight>
              </a:rPr>
              <a:t>Function 2</a:t>
            </a:r>
            <a:endParaRPr sz="6500" dirty="0">
              <a:highlight>
                <a:srgbClr val="CCCCCC"/>
              </a:highlight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2009475" y="4436999"/>
            <a:ext cx="5957000" cy="3435526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 dirty="0">
                <a:solidFill>
                  <a:schemeClr val="dk1"/>
                </a:solidFill>
              </a:rPr>
              <a:t> The function counts the number of member IDs in a CSV file where the first column contains the member IDs.</a:t>
            </a:r>
            <a:endParaRPr sz="3500" dirty="0"/>
          </a:p>
        </p:txBody>
      </p:sp>
      <p:pic>
        <p:nvPicPr>
          <p:cNvPr id="108" name="Google Shape;10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525" y="2874650"/>
            <a:ext cx="11402000" cy="6326275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16316226" y="42813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4" name="Google Shape;114;p4"/>
          <p:cNvSpPr/>
          <p:nvPr/>
        </p:nvSpPr>
        <p:spPr>
          <a:xfrm>
            <a:off x="0" y="-10506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5" name="Google Shape;115;p4"/>
          <p:cNvSpPr txBox="1"/>
          <p:nvPr/>
        </p:nvSpPr>
        <p:spPr>
          <a:xfrm>
            <a:off x="3414625" y="870100"/>
            <a:ext cx="4372523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 dirty="0">
                <a:solidFill>
                  <a:schemeClr val="dk1"/>
                </a:solidFill>
                <a:highlight>
                  <a:srgbClr val="CCCCCC"/>
                </a:highlight>
              </a:rPr>
              <a:t>Function 3</a:t>
            </a:r>
            <a:endParaRPr sz="6500" dirty="0">
              <a:highlight>
                <a:srgbClr val="CCCCCC"/>
              </a:highlight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2009475" y="4741799"/>
            <a:ext cx="6039125" cy="2816125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 dirty="0">
                <a:solidFill>
                  <a:schemeClr val="dk1"/>
                </a:solidFill>
              </a:rPr>
              <a:t>The function identifies the minimum book ID in a CSV file where the first column contains the book IDs.</a:t>
            </a:r>
            <a:endParaRPr sz="3500" dirty="0"/>
          </a:p>
        </p:txBody>
      </p:sp>
      <p:pic>
        <p:nvPicPr>
          <p:cNvPr id="117" name="Google Shape;11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400" y="3033925"/>
            <a:ext cx="11426375" cy="5978300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>
            <a:off x="16255640" y="60586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" name="Google Shape;123;p5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4" name="Google Shape;124;p5"/>
          <p:cNvSpPr/>
          <p:nvPr/>
        </p:nvSpPr>
        <p:spPr>
          <a:xfrm>
            <a:off x="0" y="-10506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5"/>
          <p:cNvSpPr txBox="1"/>
          <p:nvPr/>
        </p:nvSpPr>
        <p:spPr>
          <a:xfrm>
            <a:off x="3414625" y="870100"/>
            <a:ext cx="4357775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Function 4</a:t>
            </a:r>
            <a:endParaRPr sz="6500">
              <a:highlight>
                <a:srgbClr val="CCCCCC"/>
              </a:highlight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12009475" y="4437000"/>
            <a:ext cx="6045900" cy="3821100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>
                <a:solidFill>
                  <a:schemeClr val="dk1"/>
                </a:solidFill>
              </a:rPr>
              <a:t>The Books_Available function checks a file for books with available copies and prints their IDs. If no books are available, it outputs "none".</a:t>
            </a:r>
            <a:endParaRPr sz="3500"/>
          </a:p>
        </p:txBody>
      </p:sp>
      <p:pic>
        <p:nvPicPr>
          <p:cNvPr id="127" name="Google Shape;12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375" y="2683750"/>
            <a:ext cx="11381650" cy="7068250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6316226" y="2504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3" name="Google Shape;133;p6"/>
          <p:cNvSpPr/>
          <p:nvPr/>
        </p:nvSpPr>
        <p:spPr>
          <a:xfrm>
            <a:off x="0" y="-10506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4" name="Google Shape;134;p6"/>
          <p:cNvSpPr txBox="1"/>
          <p:nvPr/>
        </p:nvSpPr>
        <p:spPr>
          <a:xfrm>
            <a:off x="3414625" y="870100"/>
            <a:ext cx="4372523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Function 5</a:t>
            </a:r>
            <a:endParaRPr sz="6500">
              <a:highlight>
                <a:srgbClr val="CCCCCC"/>
              </a:highlight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4050" y="2770750"/>
            <a:ext cx="11099975" cy="7133476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6" name="Google Shape;136;p6"/>
          <p:cNvSpPr txBox="1"/>
          <p:nvPr/>
        </p:nvSpPr>
        <p:spPr>
          <a:xfrm>
            <a:off x="12009475" y="4437000"/>
            <a:ext cx="6045900" cy="2582100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50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>
                <a:solidFill>
                  <a:schemeClr val="dk1"/>
                </a:solidFill>
              </a:rPr>
              <a:t>The function lists the IDs </a:t>
            </a:r>
            <a:endParaRPr sz="3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</a:rPr>
              <a:t>    of members who borrowed </a:t>
            </a:r>
            <a:endParaRPr sz="3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</a:rPr>
              <a:t>    a specific book based on </a:t>
            </a:r>
            <a:endParaRPr sz="3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</a:rPr>
              <a:t>    the book ID.</a:t>
            </a:r>
            <a:endParaRPr sz="3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2" name="Google Shape;142;p7"/>
          <p:cNvSpPr/>
          <p:nvPr/>
        </p:nvSpPr>
        <p:spPr>
          <a:xfrm>
            <a:off x="0" y="-17773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3" name="Google Shape;143;p7"/>
          <p:cNvSpPr txBox="1"/>
          <p:nvPr/>
        </p:nvSpPr>
        <p:spPr>
          <a:xfrm>
            <a:off x="3414624" y="870100"/>
            <a:ext cx="4357775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Function 6</a:t>
            </a:r>
            <a:endParaRPr sz="6500">
              <a:highlight>
                <a:srgbClr val="CCCCCC"/>
              </a:highlight>
            </a:endParaRPr>
          </a:p>
        </p:txBody>
      </p:sp>
      <p:pic>
        <p:nvPicPr>
          <p:cNvPr id="144" name="Google Shape;14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25" y="2816775"/>
            <a:ext cx="11069276" cy="6826475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7"/>
          <p:cNvSpPr txBox="1"/>
          <p:nvPr/>
        </p:nvSpPr>
        <p:spPr>
          <a:xfrm>
            <a:off x="12009475" y="4451748"/>
            <a:ext cx="6045900" cy="2816125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function is designed to list the books borrowed by a specific library member based on their ID.</a:t>
            </a:r>
            <a:endParaRPr sz="3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/>
          <p:nvPr/>
        </p:nvSpPr>
        <p:spPr>
          <a:xfrm>
            <a:off x="16316226" y="42813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8"/>
          <p:cNvSpPr/>
          <p:nvPr/>
        </p:nvSpPr>
        <p:spPr>
          <a:xfrm>
            <a:off x="0" y="42813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2" name="Google Shape;152;p8"/>
          <p:cNvSpPr txBox="1"/>
          <p:nvPr/>
        </p:nvSpPr>
        <p:spPr>
          <a:xfrm>
            <a:off x="3414624" y="870100"/>
            <a:ext cx="4387273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Function 7</a:t>
            </a:r>
            <a:endParaRPr sz="6500">
              <a:highlight>
                <a:srgbClr val="CCCCCC"/>
              </a:highlight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10308802" y="4228851"/>
            <a:ext cx="6181374" cy="4054926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 dirty="0">
                <a:solidFill>
                  <a:schemeClr val="dk1"/>
                </a:solidFill>
              </a:rPr>
              <a:t>The function identifies the book(s) with the highest borrow count in a CSV file where the columns contain book ID, total copies, and borrow count.</a:t>
            </a:r>
            <a:endParaRPr sz="3500" dirty="0"/>
          </a:p>
        </p:txBody>
      </p:sp>
      <p:pic>
        <p:nvPicPr>
          <p:cNvPr id="154" name="Google Shape;15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84" y="2533301"/>
            <a:ext cx="8030351" cy="7446025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/>
          <p:nvPr/>
        </p:nvSpPr>
        <p:spPr>
          <a:xfrm>
            <a:off x="16316226" y="0"/>
            <a:ext cx="1971774" cy="1971774"/>
          </a:xfrm>
          <a:custGeom>
            <a:avLst/>
            <a:gdLst/>
            <a:ahLst/>
            <a:cxnLst/>
            <a:rect l="l" t="t" r="r" b="b"/>
            <a:pathLst>
              <a:path w="1971774" h="1971774" extrusionOk="0">
                <a:moveTo>
                  <a:pt x="0" y="0"/>
                </a:moveTo>
                <a:lnTo>
                  <a:pt x="1971774" y="0"/>
                </a:lnTo>
                <a:lnTo>
                  <a:pt x="1971774" y="1971774"/>
                </a:lnTo>
                <a:lnTo>
                  <a:pt x="0" y="19717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0" name="Google Shape;160;p9"/>
          <p:cNvSpPr/>
          <p:nvPr/>
        </p:nvSpPr>
        <p:spPr>
          <a:xfrm>
            <a:off x="0" y="-17773"/>
            <a:ext cx="2308418" cy="2007320"/>
          </a:xfrm>
          <a:custGeom>
            <a:avLst/>
            <a:gdLst/>
            <a:ahLst/>
            <a:cxnLst/>
            <a:rect l="l" t="t" r="r" b="b"/>
            <a:pathLst>
              <a:path w="2308418" h="2007320" extrusionOk="0">
                <a:moveTo>
                  <a:pt x="0" y="0"/>
                </a:moveTo>
                <a:lnTo>
                  <a:pt x="2308418" y="0"/>
                </a:lnTo>
                <a:lnTo>
                  <a:pt x="2308418" y="2007320"/>
                </a:lnTo>
                <a:lnTo>
                  <a:pt x="0" y="200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1" name="Google Shape;161;p9"/>
          <p:cNvSpPr txBox="1"/>
          <p:nvPr/>
        </p:nvSpPr>
        <p:spPr>
          <a:xfrm>
            <a:off x="3414624" y="870100"/>
            <a:ext cx="4357775" cy="1334951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500" b="1">
                <a:solidFill>
                  <a:schemeClr val="dk1"/>
                </a:solidFill>
                <a:highlight>
                  <a:srgbClr val="CCCCCC"/>
                </a:highlight>
              </a:rPr>
              <a:t>Function 8</a:t>
            </a:r>
            <a:endParaRPr sz="6500">
              <a:highlight>
                <a:srgbClr val="CCCCCC"/>
              </a:highlight>
            </a:endParaRPr>
          </a:p>
        </p:txBody>
      </p:sp>
      <p:pic>
        <p:nvPicPr>
          <p:cNvPr id="162" name="Google Shape;16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050" y="2831690"/>
            <a:ext cx="11344058" cy="7125284"/>
          </a:xfrm>
          <a:prstGeom prst="rect">
            <a:avLst/>
          </a:prstGeom>
          <a:noFill/>
          <a:ln w="38100" cap="flat" cmpd="thinThick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3" name="Google Shape;163;p9"/>
          <p:cNvSpPr txBox="1"/>
          <p:nvPr/>
        </p:nvSpPr>
        <p:spPr>
          <a:xfrm>
            <a:off x="12289821" y="4321241"/>
            <a:ext cx="4903200" cy="4146182"/>
          </a:xfrm>
          <a:prstGeom prst="rect">
            <a:avLst/>
          </a:prstGeom>
          <a:noFill/>
          <a:ln w="38100" cap="flat" cmpd="thinThick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50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➔"/>
            </a:pPr>
            <a:r>
              <a:rPr lang="en-US" sz="3500" dirty="0">
                <a:solidFill>
                  <a:schemeClr val="dk1"/>
                </a:solidFill>
              </a:rPr>
              <a:t>The function is designed to list the IDs of members who have borrowed fewer books than a specified number (n)</a:t>
            </a:r>
            <a:endParaRPr sz="3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487</Words>
  <Application>Microsoft Office PowerPoint</Application>
  <PresentationFormat>Custom</PresentationFormat>
  <Paragraphs>51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Comic Sans MS</vt:lpstr>
      <vt:lpstr>Calibri</vt:lpstr>
      <vt:lpstr>Arial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20106</dc:creator>
  <cp:lastModifiedBy>shahdelazab50@gmail.com</cp:lastModifiedBy>
  <cp:revision>2</cp:revision>
  <dcterms:created xsi:type="dcterms:W3CDTF">2006-08-16T00:00:00Z</dcterms:created>
  <dcterms:modified xsi:type="dcterms:W3CDTF">2025-01-03T21:33:39Z</dcterms:modified>
</cp:coreProperties>
</file>