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8" r:id="rId2"/>
    <p:sldId id="667" r:id="rId3"/>
    <p:sldId id="651" r:id="rId4"/>
    <p:sldId id="675" r:id="rId5"/>
    <p:sldId id="669" r:id="rId6"/>
    <p:sldId id="670" r:id="rId7"/>
    <p:sldId id="676" r:id="rId8"/>
    <p:sldId id="672" r:id="rId9"/>
    <p:sldId id="673" r:id="rId10"/>
    <p:sldId id="679" r:id="rId11"/>
    <p:sldId id="677" r:id="rId12"/>
    <p:sldId id="678" r:id="rId13"/>
    <p:sldId id="34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BF5"/>
    <a:srgbClr val="CFD5EA"/>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F70DEA-1B59-40E0-8D8D-B2F09BDE3AE4}" v="63" dt="2023-10-22T10:55:43.2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03" autoAdjust="0"/>
    <p:restoredTop sz="88602" autoAdjust="0"/>
  </p:normalViewPr>
  <p:slideViewPr>
    <p:cSldViewPr snapToGrid="0">
      <p:cViewPr varScale="1">
        <p:scale>
          <a:sx n="77" d="100"/>
          <a:sy n="77" d="100"/>
        </p:scale>
        <p:origin x="91"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6E098F5-BD6E-2BBB-999E-8BF39C9D93B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EG"/>
          </a:p>
        </p:txBody>
      </p:sp>
      <p:sp>
        <p:nvSpPr>
          <p:cNvPr id="3" name="Date Placeholder 2">
            <a:extLst>
              <a:ext uri="{FF2B5EF4-FFF2-40B4-BE49-F238E27FC236}">
                <a16:creationId xmlns:a16="http://schemas.microsoft.com/office/drawing/2014/main" id="{B89A74B1-412D-0957-067A-F03AD4B20D5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a:defRPr sz="1200"/>
            </a:lvl1pPr>
          </a:lstStyle>
          <a:p>
            <a:fld id="{B60F6D81-EEAB-40A5-A0F2-272A6049C30B}" type="datetimeFigureOut">
              <a:rPr lang="ar-EG" smtClean="0"/>
              <a:t>05/11/1445</a:t>
            </a:fld>
            <a:endParaRPr lang="ar-EG"/>
          </a:p>
        </p:txBody>
      </p:sp>
      <p:sp>
        <p:nvSpPr>
          <p:cNvPr id="4" name="Footer Placeholder 3">
            <a:extLst>
              <a:ext uri="{FF2B5EF4-FFF2-40B4-BE49-F238E27FC236}">
                <a16:creationId xmlns:a16="http://schemas.microsoft.com/office/drawing/2014/main" id="{28856CB3-47CF-005B-B4F9-A866C7F9C30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r">
              <a:defRPr sz="1200"/>
            </a:lvl1pPr>
          </a:lstStyle>
          <a:p>
            <a:endParaRPr lang="ar-EG"/>
          </a:p>
        </p:txBody>
      </p:sp>
      <p:sp>
        <p:nvSpPr>
          <p:cNvPr id="5" name="Slide Number Placeholder 4">
            <a:extLst>
              <a:ext uri="{FF2B5EF4-FFF2-40B4-BE49-F238E27FC236}">
                <a16:creationId xmlns:a16="http://schemas.microsoft.com/office/drawing/2014/main" id="{DA15629A-C89D-2606-DDF4-41F9F541300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a:defRPr sz="1200"/>
            </a:lvl1pPr>
          </a:lstStyle>
          <a:p>
            <a:fld id="{042071FB-747D-4B12-AABC-28990A650984}" type="slidenum">
              <a:rPr lang="ar-EG" smtClean="0"/>
              <a:t>‹#›</a:t>
            </a:fld>
            <a:endParaRPr lang="ar-EG"/>
          </a:p>
        </p:txBody>
      </p:sp>
    </p:spTree>
    <p:extLst>
      <p:ext uri="{BB962C8B-B14F-4D97-AF65-F5344CB8AC3E}">
        <p14:creationId xmlns:p14="http://schemas.microsoft.com/office/powerpoint/2010/main" val="18802041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5EE54353-5AE0-48E5-9C06-07285A3BBC87}" type="datetimeFigureOut">
              <a:rPr lang="ar-SA" smtClean="0"/>
              <a:t>05/11/1445</a:t>
            </a:fld>
            <a:endParaRPr lang="ar-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232839A8-F697-4966-B4B3-9FF34FF3D45D}" type="slidenum">
              <a:rPr lang="ar-SA" smtClean="0"/>
              <a:t>‹#›</a:t>
            </a:fld>
            <a:endParaRPr lang="ar-SA"/>
          </a:p>
        </p:txBody>
      </p:sp>
    </p:spTree>
    <p:extLst>
      <p:ext uri="{BB962C8B-B14F-4D97-AF65-F5344CB8AC3E}">
        <p14:creationId xmlns:p14="http://schemas.microsoft.com/office/powerpoint/2010/main" val="47641995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232839A8-F697-4966-B4B3-9FF34FF3D45D}" type="slidenum">
              <a:rPr lang="ar-SA" smtClean="0"/>
              <a:t>1</a:t>
            </a:fld>
            <a:endParaRPr lang="ar-SA"/>
          </a:p>
        </p:txBody>
      </p:sp>
    </p:spTree>
    <p:extLst>
      <p:ext uri="{BB962C8B-B14F-4D97-AF65-F5344CB8AC3E}">
        <p14:creationId xmlns:p14="http://schemas.microsoft.com/office/powerpoint/2010/main" val="1812497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2839A8-F697-4966-B4B3-9FF34FF3D45D}" type="slidenum">
              <a:rPr lang="ar-SA" smtClean="0"/>
              <a:t>13</a:t>
            </a:fld>
            <a:endParaRPr lang="ar-SA"/>
          </a:p>
        </p:txBody>
      </p:sp>
    </p:spTree>
    <p:extLst>
      <p:ext uri="{BB962C8B-B14F-4D97-AF65-F5344CB8AC3E}">
        <p14:creationId xmlns:p14="http://schemas.microsoft.com/office/powerpoint/2010/main" val="3477591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D6AA2C1-30FE-4A5B-9F15-98834576BABB}" type="datetimeFigureOut">
              <a:rPr lang="en-US" smtClean="0"/>
              <a:t>5/12/2024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77994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AA2C1-30FE-4A5B-9F15-98834576BABB}" type="datetimeFigureOut">
              <a:rPr lang="en-US" smtClean="0"/>
              <a:t>5/12/2024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175007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AA2C1-30FE-4A5B-9F15-98834576BABB}" type="datetimeFigureOut">
              <a:rPr lang="en-US" smtClean="0"/>
              <a:t>5/12/2024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42555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AA2C1-30FE-4A5B-9F15-98834576BABB}" type="datetimeFigureOut">
              <a:rPr lang="en-US" smtClean="0"/>
              <a:t>5/12/2024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847430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6AA2C1-30FE-4A5B-9F15-98834576BABB}" type="datetimeFigureOut">
              <a:rPr lang="en-US" smtClean="0"/>
              <a:t>5/12/2024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478387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6AA2C1-30FE-4A5B-9F15-98834576BABB}" type="datetimeFigureOut">
              <a:rPr lang="en-US" smtClean="0"/>
              <a:t>5/12/2024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209816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6AA2C1-30FE-4A5B-9F15-98834576BABB}" type="datetimeFigureOut">
              <a:rPr lang="en-US" smtClean="0"/>
              <a:t>5/12/2024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1992863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6AA2C1-30FE-4A5B-9F15-98834576BABB}" type="datetimeFigureOut">
              <a:rPr lang="en-US" smtClean="0"/>
              <a:t>5/12/2024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237954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6AA2C1-30FE-4A5B-9F15-98834576BABB}" type="datetimeFigureOut">
              <a:rPr lang="en-US" smtClean="0"/>
              <a:t>5/12/2024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749527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6AA2C1-30FE-4A5B-9F15-98834576BABB}" type="datetimeFigureOut">
              <a:rPr lang="en-US" smtClean="0"/>
              <a:t>5/12/2024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1378439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6AA2C1-30FE-4A5B-9F15-98834576BABB}" type="datetimeFigureOut">
              <a:rPr lang="en-US" smtClean="0"/>
              <a:t>5/12/2024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626821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6AA2C1-30FE-4A5B-9F15-98834576BABB}" type="datetimeFigureOut">
              <a:rPr lang="en-US" smtClean="0"/>
              <a:t>5/12/2024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05D81-1560-4BFE-91A5-0D5BAFD5DEAD}" type="slidenum">
              <a:rPr lang="en-US" smtClean="0"/>
              <a:t>‹#›</a:t>
            </a:fld>
            <a:endParaRPr lang="en-US" dirty="0"/>
          </a:p>
        </p:txBody>
      </p:sp>
    </p:spTree>
    <p:extLst>
      <p:ext uri="{BB962C8B-B14F-4D97-AF65-F5344CB8AC3E}">
        <p14:creationId xmlns:p14="http://schemas.microsoft.com/office/powerpoint/2010/main" val="2369481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53" y="0"/>
            <a:ext cx="12196053" cy="6858000"/>
          </a:xfrm>
          <a:prstGeom prst="rect">
            <a:avLst/>
          </a:prstGeom>
        </p:spPr>
      </p:pic>
      <p:sp>
        <p:nvSpPr>
          <p:cNvPr id="7" name="TextBox 6">
            <a:extLst>
              <a:ext uri="{FF2B5EF4-FFF2-40B4-BE49-F238E27FC236}">
                <a16:creationId xmlns:a16="http://schemas.microsoft.com/office/drawing/2014/main" id="{0C9508AE-A83F-C436-9057-B95068DBA19C}"/>
              </a:ext>
            </a:extLst>
          </p:cNvPr>
          <p:cNvSpPr txBox="1"/>
          <p:nvPr/>
        </p:nvSpPr>
        <p:spPr>
          <a:xfrm>
            <a:off x="2144636" y="3675208"/>
            <a:ext cx="7898673" cy="1846659"/>
          </a:xfrm>
          <a:prstGeom prst="rect">
            <a:avLst/>
          </a:prstGeom>
          <a:noFill/>
        </p:spPr>
        <p:txBody>
          <a:bodyPr wrap="square" rtlCol="1">
            <a:spAutoFit/>
          </a:bodyPr>
          <a:lstStyle/>
          <a:p>
            <a:pPr lvl="0" algn="ctr"/>
            <a:r>
              <a:rPr lang="en-US" altLang="en-US" sz="6000" b="1" dirty="0">
                <a:solidFill>
                  <a:srgbClr val="70AD47">
                    <a:lumMod val="75000"/>
                  </a:srgbClr>
                </a:solidFill>
              </a:rPr>
              <a:t>LEX/FLEX</a:t>
            </a:r>
          </a:p>
          <a:p>
            <a:pPr algn="ctr"/>
            <a:r>
              <a:rPr lang="en-US" altLang="en-US" sz="5400" b="1" dirty="0">
                <a:solidFill>
                  <a:schemeClr val="accent1">
                    <a:lumMod val="50000"/>
                  </a:schemeClr>
                </a:solidFill>
                <a:cs typeface="+mj-cs"/>
              </a:rPr>
              <a:t>Scanner Generator in C</a:t>
            </a:r>
            <a:endParaRPr lang="ar-EG" sz="5400" b="1" dirty="0">
              <a:solidFill>
                <a:schemeClr val="accent1">
                  <a:lumMod val="50000"/>
                </a:schemeClr>
              </a:solidFill>
              <a:cs typeface="+mj-cs"/>
            </a:endParaRPr>
          </a:p>
        </p:txBody>
      </p:sp>
    </p:spTree>
    <p:custDataLst>
      <p:tags r:id="rId1"/>
    </p:custDataLst>
    <p:extLst>
      <p:ext uri="{BB962C8B-B14F-4D97-AF65-F5344CB8AC3E}">
        <p14:creationId xmlns:p14="http://schemas.microsoft.com/office/powerpoint/2010/main" val="4104937534"/>
      </p:ext>
    </p:extLst>
  </p:cSld>
  <p:clrMapOvr>
    <a:masterClrMapping/>
  </p:clrMapOvr>
  <mc:AlternateContent xmlns:mc="http://schemas.openxmlformats.org/markup-compatibility/2006" xmlns:p14="http://schemas.microsoft.com/office/powerpoint/2010/main">
    <mc:Choice Requires="p14">
      <p:transition spd="slow" p14:dur="2000" advTm="23184"/>
    </mc:Choice>
    <mc:Fallback xmlns="">
      <p:transition spd="slow" advTm="231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6DB311C-39EB-5DA9-4E33-40380B8846F1}"/>
              </a:ext>
            </a:extLst>
          </p:cNvPr>
          <p:cNvSpPr>
            <a:spLocks noGrp="1"/>
          </p:cNvSpPr>
          <p:nvPr>
            <p:ph type="title" idx="4294967295"/>
          </p:nvPr>
        </p:nvSpPr>
        <p:spPr>
          <a:xfrm>
            <a:off x="660042" y="891652"/>
            <a:ext cx="4412021" cy="3030724"/>
          </a:xfrm>
        </p:spPr>
        <p:txBody>
          <a:bodyPr vert="horz" lIns="91440" tIns="45720" rIns="91440" bIns="45720" rtlCol="0" anchor="b">
            <a:normAutofit/>
          </a:bodyPr>
          <a:lstStyle/>
          <a:p>
            <a:pPr algn="ctr"/>
            <a:r>
              <a:rPr lang="en-US" sz="4000" kern="1200" dirty="0">
                <a:solidFill>
                  <a:srgbClr val="FFFFFF"/>
                </a:solidFill>
                <a:latin typeface="+mj-lt"/>
                <a:ea typeface="+mj-ea"/>
                <a:cs typeface="+mj-cs"/>
              </a:rPr>
              <a:t>Outputs of Scanner</a:t>
            </a:r>
            <a:br>
              <a:rPr lang="en-US" sz="4000" kern="1200" dirty="0">
                <a:solidFill>
                  <a:srgbClr val="FFFFFF"/>
                </a:solidFill>
                <a:latin typeface="+mj-lt"/>
                <a:ea typeface="+mj-ea"/>
                <a:cs typeface="+mj-cs"/>
              </a:rPr>
            </a:br>
            <a:r>
              <a:rPr lang="en-US" sz="4000" kern="1200" dirty="0">
                <a:solidFill>
                  <a:srgbClr val="FFFFFF"/>
                </a:solidFill>
                <a:latin typeface="+mj-lt"/>
                <a:ea typeface="+mj-ea"/>
                <a:cs typeface="+mj-cs"/>
              </a:rPr>
              <a:t>cont.</a:t>
            </a:r>
          </a:p>
        </p:txBody>
      </p:sp>
      <p:pic>
        <p:nvPicPr>
          <p:cNvPr id="6" name="Picture 5">
            <a:extLst>
              <a:ext uri="{FF2B5EF4-FFF2-40B4-BE49-F238E27FC236}">
                <a16:creationId xmlns:a16="http://schemas.microsoft.com/office/drawing/2014/main" id="{1D1E54FD-6B08-FA36-4495-A98420046D02}"/>
              </a:ext>
            </a:extLst>
          </p:cNvPr>
          <p:cNvPicPr>
            <a:picLocks noChangeAspect="1"/>
          </p:cNvPicPr>
          <p:nvPr/>
        </p:nvPicPr>
        <p:blipFill>
          <a:blip r:embed="rId2"/>
          <a:stretch>
            <a:fillRect/>
          </a:stretch>
        </p:blipFill>
        <p:spPr>
          <a:xfrm>
            <a:off x="5567937" y="-1"/>
            <a:ext cx="6632205" cy="6847859"/>
          </a:xfrm>
          <a:prstGeom prst="rect">
            <a:avLst/>
          </a:prstGeom>
        </p:spPr>
      </p:pic>
    </p:spTree>
    <p:extLst>
      <p:ext uri="{BB962C8B-B14F-4D97-AF65-F5344CB8AC3E}">
        <p14:creationId xmlns:p14="http://schemas.microsoft.com/office/powerpoint/2010/main" val="663686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marL="0" marR="0" lvl="0" indent="0" defTabSz="914400" rtl="0" eaLnBrk="1" fontAlgn="base" latinLnBrk="0" hangingPunct="1">
              <a:lnSpc>
                <a:spcPct val="90000"/>
              </a:lnSpc>
              <a:spcBef>
                <a:spcPct val="0"/>
              </a:spcBef>
              <a:spcAft>
                <a:spcPts val="0"/>
              </a:spcAft>
              <a:buClrTx/>
              <a:buSzTx/>
              <a:buFontTx/>
              <a:buNone/>
              <a:tabLst/>
              <a:defRPr/>
            </a:pPr>
            <a:r>
              <a:rPr lang="en-GB" sz="4000" b="1" dirty="0">
                <a:solidFill>
                  <a:schemeClr val="accent1">
                    <a:lumMod val="75000"/>
                  </a:schemeClr>
                </a:solidFill>
                <a:effectLst>
                  <a:outerShdw blurRad="38100" dist="38100" dir="2700000" algn="tl">
                    <a:srgbClr val="000000">
                      <a:alpha val="43137"/>
                    </a:srgbClr>
                  </a:outerShdw>
                </a:effectLst>
                <a:latin typeface="Amasis MT Pro Black" panose="02040A04050005020304" pitchFamily="18" charset="0"/>
                <a:ea typeface="Sans Serif Collection" panose="020B0502040504020204" pitchFamily="34" charset="0"/>
                <a:cs typeface="Sans Serif Collection" panose="020B0502040504020204" pitchFamily="34" charset="0"/>
              </a:rPr>
              <a:t>Conclusion</a:t>
            </a:r>
            <a:endParaRPr kumimoji="0" lang="en-US" sz="4000" b="1" i="0" u="none" strike="noStrike" kern="1200" cap="none" spc="0" normalizeH="0" baseline="0" noProof="0" dirty="0">
              <a:ln>
                <a:noFill/>
              </a:ln>
              <a:solidFill>
                <a:srgbClr val="4472C4">
                  <a:lumMod val="50000"/>
                </a:srgbClr>
              </a:solidFill>
              <a:effectLst/>
              <a:uLnTx/>
              <a:uFillTx/>
              <a:latin typeface="Calibri Light" panose="020F0302020204030204"/>
              <a:ea typeface="+mn-ea"/>
              <a:cs typeface="+mn-cs"/>
            </a:endParaRPr>
          </a:p>
        </p:txBody>
      </p:sp>
      <p:sp>
        <p:nvSpPr>
          <p:cNvPr id="4" name="TextBox 3">
            <a:extLst>
              <a:ext uri="{FF2B5EF4-FFF2-40B4-BE49-F238E27FC236}">
                <a16:creationId xmlns:a16="http://schemas.microsoft.com/office/drawing/2014/main" id="{904912D6-F2F9-BCB8-7229-B10BB52CF648}"/>
              </a:ext>
            </a:extLst>
          </p:cNvPr>
          <p:cNvSpPr txBox="1"/>
          <p:nvPr/>
        </p:nvSpPr>
        <p:spPr>
          <a:xfrm>
            <a:off x="428978" y="1294571"/>
            <a:ext cx="10790007" cy="3970318"/>
          </a:xfrm>
          <a:prstGeom prst="rect">
            <a:avLst/>
          </a:prstGeom>
          <a:noFill/>
        </p:spPr>
        <p:txBody>
          <a:bodyPr wrap="square" rtlCol="1">
            <a:spAutoFit/>
          </a:bodyPr>
          <a:lstStyle/>
          <a:p>
            <a:r>
              <a:rPr lang="en-US" sz="2800" dirty="0">
                <a:solidFill>
                  <a:schemeClr val="accent1">
                    <a:lumMod val="75000"/>
                  </a:schemeClr>
                </a:solidFill>
                <a:latin typeface="Amasis MT Pro Black" panose="02040A04050005020304" pitchFamily="18" charset="0"/>
                <a:ea typeface="Sans Serif Collection" panose="020B0502040504020204" pitchFamily="34" charset="0"/>
                <a:cs typeface="Sans Serif Collection" panose="020B0502040504020204" pitchFamily="34" charset="0"/>
              </a:rPr>
              <a:t>compilers and lexical analyzers are essential for software development, translating high-level code into machine-readable instructions. Compilers meticulously process code through various stages, ensuring efficient execution across platforms. Meanwhile, lexical analyzers break down source code into tokens, facilitating this process. Together, they enable programmers to express complex logic, driving innovation in the digital sphere.</a:t>
            </a:r>
            <a:endParaRPr lang="en-GB" sz="2800" dirty="0">
              <a:solidFill>
                <a:schemeClr val="accent1">
                  <a:lumMod val="75000"/>
                </a:schemeClr>
              </a:solidFill>
              <a:latin typeface="Amasis MT Pro Black" panose="02040A04050005020304" pitchFamily="18" charset="0"/>
              <a:ea typeface="Sans Serif Collection" panose="020B0502040504020204" pitchFamily="34" charset="0"/>
              <a:cs typeface="Sans Serif Collection" panose="020B0502040504020204" pitchFamily="34" charset="0"/>
            </a:endParaRPr>
          </a:p>
          <a:p>
            <a:endParaRPr lang="en-US" sz="2800" dirty="0"/>
          </a:p>
        </p:txBody>
      </p:sp>
    </p:spTree>
    <p:custDataLst>
      <p:tags r:id="rId1"/>
    </p:custDataLst>
    <p:extLst>
      <p:ext uri="{BB962C8B-B14F-4D97-AF65-F5344CB8AC3E}">
        <p14:creationId xmlns:p14="http://schemas.microsoft.com/office/powerpoint/2010/main" val="3917364954"/>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marL="0" marR="0" lvl="0" indent="0" defTabSz="914400" rtl="0" eaLnBrk="1" fontAlgn="base" latinLnBrk="0" hangingPunct="1">
              <a:lnSpc>
                <a:spcPct val="90000"/>
              </a:lnSpc>
              <a:spcBef>
                <a:spcPct val="0"/>
              </a:spcBef>
              <a:spcAft>
                <a:spcPts val="0"/>
              </a:spcAft>
              <a:buClrTx/>
              <a:buSzTx/>
              <a:buFontTx/>
              <a:buNone/>
              <a:tabLst/>
              <a:defRPr/>
            </a:pPr>
            <a:r>
              <a:rPr kumimoji="0" lang="en-GB" sz="4000" b="1" i="0" u="none" strike="noStrike" kern="1200" cap="none" spc="0" normalizeH="0" baseline="0" noProof="0" dirty="0">
                <a:ln>
                  <a:noFill/>
                </a:ln>
                <a:solidFill>
                  <a:schemeClr val="accent1">
                    <a:lumMod val="75000"/>
                  </a:schemeClr>
                </a:solidFill>
                <a:effectLst>
                  <a:outerShdw blurRad="38100" dist="38100" dir="2700000" algn="tl">
                    <a:srgbClr val="000000">
                      <a:alpha val="43137"/>
                    </a:srgbClr>
                  </a:outerShdw>
                </a:effectLst>
                <a:uLnTx/>
                <a:uFillTx/>
                <a:latin typeface="Arial" panose="020B0604020202020204" pitchFamily="34" charset="0"/>
                <a:ea typeface="Sans Serif Collection" panose="020B0502040504020204" pitchFamily="34" charset="0"/>
                <a:cs typeface="Arial" panose="020B0604020202020204" pitchFamily="34" charset="0"/>
              </a:rPr>
              <a:t>References:</a:t>
            </a:r>
            <a:endParaRPr kumimoji="0" lang="en-US" sz="4000" b="1" i="0" u="none" strike="noStrike" kern="1200" cap="none" spc="0" normalizeH="0" baseline="0" noProof="0" dirty="0">
              <a:ln>
                <a:noFill/>
              </a:ln>
              <a:solidFill>
                <a:srgbClr val="4472C4">
                  <a:lumMod val="50000"/>
                </a:srgbClr>
              </a:solidFill>
              <a:effectLst/>
              <a:uLnTx/>
              <a:uFillTx/>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904912D6-F2F9-BCB8-7229-B10BB52CF648}"/>
              </a:ext>
            </a:extLst>
          </p:cNvPr>
          <p:cNvSpPr txBox="1"/>
          <p:nvPr/>
        </p:nvSpPr>
        <p:spPr>
          <a:xfrm>
            <a:off x="428978" y="1294571"/>
            <a:ext cx="11019683" cy="1754326"/>
          </a:xfrm>
          <a:prstGeom prst="rect">
            <a:avLst/>
          </a:prstGeom>
          <a:noFill/>
        </p:spPr>
        <p:txBody>
          <a:bodyPr wrap="square" rtlCol="1">
            <a:spAutoFit/>
          </a:bodyPr>
          <a:lstStyle/>
          <a:p>
            <a:pPr marL="571500" indent="-571500" fontAlgn="base">
              <a:lnSpc>
                <a:spcPct val="90000"/>
              </a:lnSpc>
              <a:spcBef>
                <a:spcPct val="0"/>
              </a:spcBef>
              <a:buFont typeface="Arial" panose="020B0604020202020204" pitchFamily="34" charset="0"/>
              <a:buChar char="•"/>
              <a:defRPr/>
            </a:pPr>
            <a:r>
              <a:rPr lang="en-US" sz="3000" dirty="0">
                <a:solidFill>
                  <a:schemeClr val="accent1">
                    <a:lumMod val="75000"/>
                  </a:schemeClr>
                </a:solidFill>
                <a:latin typeface="Arial" panose="020B0604020202020204" pitchFamily="34" charset="0"/>
                <a:ea typeface="Sans Serif Collection" panose="020B0502040504020204" pitchFamily="34" charset="0"/>
                <a:cs typeface="Arial" panose="020B0604020202020204" pitchFamily="34" charset="0"/>
              </a:rPr>
              <a:t>AI Tools</a:t>
            </a:r>
          </a:p>
          <a:p>
            <a:pPr marL="571500" indent="-571500" fontAlgn="base">
              <a:lnSpc>
                <a:spcPct val="90000"/>
              </a:lnSpc>
              <a:spcBef>
                <a:spcPct val="0"/>
              </a:spcBef>
              <a:buFont typeface="Arial" panose="020B0604020202020204" pitchFamily="34" charset="0"/>
              <a:buChar char="•"/>
              <a:defRPr/>
            </a:pPr>
            <a:r>
              <a:rPr lang="en-US" sz="3000" dirty="0">
                <a:solidFill>
                  <a:schemeClr val="accent1">
                    <a:lumMod val="75000"/>
                  </a:schemeClr>
                </a:solidFill>
                <a:latin typeface="Arial" panose="020B0604020202020204" pitchFamily="34" charset="0"/>
                <a:ea typeface="Sans Serif Collection" panose="020B0502040504020204" pitchFamily="34" charset="0"/>
                <a:cs typeface="Arial" panose="020B0604020202020204" pitchFamily="34" charset="0"/>
              </a:rPr>
              <a:t>Lectures</a:t>
            </a:r>
          </a:p>
          <a:p>
            <a:pPr marL="571500" indent="-571500" fontAlgn="base">
              <a:lnSpc>
                <a:spcPct val="90000"/>
              </a:lnSpc>
              <a:spcBef>
                <a:spcPct val="0"/>
              </a:spcBef>
              <a:buFont typeface="Arial" panose="020B0604020202020204" pitchFamily="34" charset="0"/>
              <a:buChar char="•"/>
              <a:defRPr/>
            </a:pPr>
            <a:r>
              <a:rPr lang="en-US" sz="3000" dirty="0">
                <a:solidFill>
                  <a:schemeClr val="accent1">
                    <a:lumMod val="75000"/>
                  </a:schemeClr>
                </a:solidFill>
                <a:latin typeface="Arial" panose="020B0604020202020204" pitchFamily="34" charset="0"/>
                <a:ea typeface="Sans Serif Collection" panose="020B0502040504020204" pitchFamily="34" charset="0"/>
                <a:cs typeface="Arial" panose="020B0604020202020204" pitchFamily="34" charset="0"/>
              </a:rPr>
              <a:t>Sections</a:t>
            </a:r>
          </a:p>
          <a:p>
            <a:pPr marL="571500" indent="-571500" fontAlgn="base">
              <a:lnSpc>
                <a:spcPct val="90000"/>
              </a:lnSpc>
              <a:spcBef>
                <a:spcPct val="0"/>
              </a:spcBef>
              <a:buFont typeface="Arial" panose="020B0604020202020204" pitchFamily="34" charset="0"/>
              <a:buChar char="•"/>
              <a:defRPr/>
            </a:pPr>
            <a:r>
              <a:rPr lang="en-US" sz="3000" dirty="0">
                <a:solidFill>
                  <a:schemeClr val="accent1">
                    <a:lumMod val="75000"/>
                  </a:schemeClr>
                </a:solidFill>
                <a:latin typeface="Arial" panose="020B0604020202020204" pitchFamily="34" charset="0"/>
                <a:ea typeface="Sans Serif Collection" panose="020B0502040504020204" pitchFamily="34" charset="0"/>
                <a:cs typeface="Arial" panose="020B0604020202020204" pitchFamily="34" charset="0"/>
              </a:rPr>
              <a:t>https://www3.nd.edu/~dthain/compilerbook/compilerbook.pdf</a:t>
            </a:r>
          </a:p>
        </p:txBody>
      </p:sp>
    </p:spTree>
    <p:custDataLst>
      <p:tags r:id="rId1"/>
    </p:custDataLst>
    <p:extLst>
      <p:ext uri="{BB962C8B-B14F-4D97-AF65-F5344CB8AC3E}">
        <p14:creationId xmlns:p14="http://schemas.microsoft.com/office/powerpoint/2010/main" val="356815303"/>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749186" y="500063"/>
            <a:ext cx="7851889" cy="461665"/>
          </a:xfrm>
          <a:prstGeom prst="rect">
            <a:avLst/>
          </a:prstGeom>
        </p:spPr>
        <p:txBody>
          <a:bodyPr wrap="square">
            <a:spAutoFit/>
          </a:bodyPr>
          <a:lstStyle/>
          <a:p>
            <a:endParaRPr lang="en-US" sz="2400" b="1"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11" y="-10510"/>
            <a:ext cx="12196053" cy="6858000"/>
          </a:xfrm>
          <a:prstGeom prst="rect">
            <a:avLst/>
          </a:prstGeom>
        </p:spPr>
      </p:pic>
    </p:spTree>
    <p:extLst>
      <p:ext uri="{BB962C8B-B14F-4D97-AF65-F5344CB8AC3E}">
        <p14:creationId xmlns:p14="http://schemas.microsoft.com/office/powerpoint/2010/main" val="1627682486"/>
      </p:ext>
    </p:extLst>
  </p:cSld>
  <p:clrMapOvr>
    <a:masterClrMapping/>
  </p:clrMapOvr>
  <mc:AlternateContent xmlns:mc="http://schemas.openxmlformats.org/markup-compatibility/2006" xmlns:p14="http://schemas.microsoft.com/office/powerpoint/2010/main">
    <mc:Choice Requires="p14">
      <p:transition spd="slow" p14:dur="2000" advTm="55725"/>
    </mc:Choice>
    <mc:Fallback xmlns="">
      <p:transition spd="slow" advTm="5572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marL="0" marR="0" lvl="0" indent="0" defTabSz="914400" rtl="0" eaLnBrk="1" fontAlgn="base" latinLnBrk="0" hangingPunct="1">
              <a:lnSpc>
                <a:spcPct val="90000"/>
              </a:lnSpc>
              <a:spcBef>
                <a:spcPct val="0"/>
              </a:spcBef>
              <a:spcAft>
                <a:spcPts val="0"/>
              </a:spcAft>
              <a:buClrTx/>
              <a:buSzTx/>
              <a:buFontTx/>
              <a:buNone/>
              <a:tabLst/>
              <a:defRPr/>
            </a:pPr>
            <a:r>
              <a:rPr kumimoji="0" lang="en-GB" sz="4000" b="1" i="0" u="none" strike="noStrike" kern="1200" cap="none" spc="0" normalizeH="0" baseline="0" noProof="0" dirty="0">
                <a:ln>
                  <a:noFill/>
                </a:ln>
                <a:solidFill>
                  <a:srgbClr val="4472C4">
                    <a:lumMod val="50000"/>
                  </a:srgbClr>
                </a:solidFill>
                <a:effectLst/>
                <a:uLnTx/>
                <a:uFillTx/>
                <a:latin typeface="Calibri Light" panose="020F0302020204030204"/>
                <a:ea typeface="+mn-ea"/>
                <a:cs typeface="Times New Roman" panose="02020603050405020304" pitchFamily="18" charset="0"/>
              </a:rPr>
              <a:t>Project Title</a:t>
            </a:r>
            <a:endParaRPr kumimoji="0" lang="en-US" sz="4000" b="1" i="0" u="none" strike="noStrike" kern="1200" cap="none" spc="0" normalizeH="0" baseline="0" noProof="0" dirty="0">
              <a:ln>
                <a:noFill/>
              </a:ln>
              <a:solidFill>
                <a:srgbClr val="4472C4">
                  <a:lumMod val="50000"/>
                </a:srgbClr>
              </a:solidFill>
              <a:effectLst/>
              <a:uLnTx/>
              <a:uFillTx/>
              <a:latin typeface="Calibri Light" panose="020F0302020204030204"/>
              <a:ea typeface="+mn-ea"/>
              <a:cs typeface="+mn-cs"/>
            </a:endParaRPr>
          </a:p>
        </p:txBody>
      </p:sp>
      <p:sp>
        <p:nvSpPr>
          <p:cNvPr id="4" name="TextBox 3">
            <a:extLst>
              <a:ext uri="{FF2B5EF4-FFF2-40B4-BE49-F238E27FC236}">
                <a16:creationId xmlns:a16="http://schemas.microsoft.com/office/drawing/2014/main" id="{904912D6-F2F9-BCB8-7229-B10BB52CF648}"/>
              </a:ext>
            </a:extLst>
          </p:cNvPr>
          <p:cNvSpPr txBox="1"/>
          <p:nvPr/>
        </p:nvSpPr>
        <p:spPr>
          <a:xfrm>
            <a:off x="428978" y="1294571"/>
            <a:ext cx="10790007" cy="4524315"/>
          </a:xfrm>
          <a:prstGeom prst="rect">
            <a:avLst/>
          </a:prstGeom>
          <a:noFill/>
        </p:spPr>
        <p:txBody>
          <a:bodyPr wrap="square" rtlCol="1">
            <a:spAutoFit/>
          </a:bodyPr>
          <a:lstStyle/>
          <a:p>
            <a:pPr marR="0" lvl="0" algn="ctr" defTabSz="914400" eaLnBrk="1" fontAlgn="auto" latinLnBrk="0" hangingPunct="1">
              <a:lnSpc>
                <a:spcPct val="100000"/>
              </a:lnSpc>
              <a:spcBef>
                <a:spcPts val="0"/>
              </a:spcBef>
              <a:spcAft>
                <a:spcPts val="0"/>
              </a:spcAft>
              <a:buClrTx/>
              <a:buSzTx/>
              <a:tabLst/>
              <a:defRPr/>
            </a:pPr>
            <a:r>
              <a:rPr lang="en-GB" sz="3200" b="1" u="sng" dirty="0">
                <a:solidFill>
                  <a:srgbClr val="70AD47">
                    <a:lumMod val="50000"/>
                  </a:srgbClr>
                </a:solidFill>
                <a:latin typeface="Calibri" panose="020F0502020204030204"/>
                <a:cs typeface="+mj-cs"/>
              </a:rPr>
              <a:t>Presented By</a:t>
            </a:r>
            <a:endParaRPr lang="en-US" sz="3200" b="1" u="sng" dirty="0">
              <a:solidFill>
                <a:srgbClr val="70AD47">
                  <a:lumMod val="50000"/>
                </a:srgbClr>
              </a:solidFill>
              <a:latin typeface="Calibri" panose="020F0502020204030204"/>
              <a:cs typeface="+mj-cs"/>
            </a:endParaRPr>
          </a:p>
          <a:p>
            <a:pPr marR="0" lvl="0" defTabSz="914400" eaLnBrk="1" fontAlgn="auto" latinLnBrk="0" hangingPunct="1">
              <a:lnSpc>
                <a:spcPct val="100000"/>
              </a:lnSpc>
              <a:spcBef>
                <a:spcPts val="0"/>
              </a:spcBef>
              <a:spcAft>
                <a:spcPts val="0"/>
              </a:spcAft>
              <a:buClrTx/>
              <a:buSzTx/>
              <a:tabLst/>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en-GB" sz="2800" b="1" u="sng"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Student Name:</a:t>
            </a: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en-GB" sz="2800" b="1" u="sng"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Student ID:</a:t>
            </a: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	</a:t>
            </a:r>
          </a:p>
          <a:p>
            <a:pPr marR="0" lvl="0" defTabSz="914400" eaLnBrk="1" fontAlgn="auto" latinLnBrk="0" hangingPunct="1">
              <a:lnSpc>
                <a:spcPct val="100000"/>
              </a:lnSpc>
              <a:spcBef>
                <a:spcPts val="0"/>
              </a:spcBef>
              <a:spcAft>
                <a:spcPts val="0"/>
              </a:spcAft>
              <a:buClrTx/>
              <a:buSzTx/>
              <a:tabLst/>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	Mohamed </a:t>
            </a:r>
            <a:r>
              <a:rPr lang="en-GB" sz="2800" dirty="0" err="1">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yasser</a:t>
            </a: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				200013244</a:t>
            </a:r>
            <a:endParaRPr lang="ar-EG"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r>
              <a:rPr lang="ar-EG"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Momen </a:t>
            </a:r>
            <a:r>
              <a:rPr lang="en-US"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Ashraf		           </a:t>
            </a:r>
            <a:r>
              <a:rPr lang="ar-EG"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en-US"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200013269</a:t>
            </a:r>
            <a:endParaRPr lang="ar-EG"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r>
              <a:rPr lang="ar-EG"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en-US"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Nader Mamdouh 				200013285</a:t>
            </a:r>
          </a:p>
          <a:p>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en-US" sz="2800" dirty="0" err="1">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Eman</a:t>
            </a:r>
            <a:r>
              <a:rPr lang="en-US"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 Khaled 				200013190</a:t>
            </a:r>
          </a:p>
          <a:p>
            <a:r>
              <a:rPr lang="en-US"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en-US" sz="2800" dirty="0" err="1">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Shahd</a:t>
            </a:r>
            <a:r>
              <a:rPr lang="en-US"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 Hatim 				200018584</a:t>
            </a:r>
            <a:endPar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gn="ctr">
              <a:defRPr/>
            </a:pPr>
            <a:r>
              <a:rPr lang="en-GB" sz="3200" b="1" u="sng" dirty="0">
                <a:solidFill>
                  <a:srgbClr val="70AD47">
                    <a:lumMod val="50000"/>
                  </a:srgbClr>
                </a:solidFill>
                <a:latin typeface="Calibri" panose="020F0502020204030204"/>
                <a:cs typeface="+mj-cs"/>
              </a:rPr>
              <a:t>Under Supervision</a:t>
            </a:r>
          </a:p>
          <a:p>
            <a:pPr algn="ctr">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Name of Doctor:  Nehal A. Mohammed</a:t>
            </a:r>
          </a:p>
          <a:p>
            <a:pPr algn="ctr">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Name of T. A.:  </a:t>
            </a:r>
            <a:r>
              <a:rPr lang="en-GB" sz="2800" dirty="0" err="1">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Toka</a:t>
            </a: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en-GB" sz="2800" dirty="0" err="1">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abdelhamid</a:t>
            </a:r>
            <a:endPar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722890095"/>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marL="0" marR="0" lvl="0" indent="0" defTabSz="914400" rtl="0" eaLnBrk="1" fontAlgn="base" latinLnBrk="0" hangingPunct="1">
              <a:lnSpc>
                <a:spcPct val="90000"/>
              </a:lnSpc>
              <a:spcBef>
                <a:spcPct val="0"/>
              </a:spcBef>
              <a:spcAft>
                <a:spcPts val="0"/>
              </a:spcAft>
              <a:buClrTx/>
              <a:buSzTx/>
              <a:buFontTx/>
              <a:buNone/>
              <a:tabLst/>
              <a:defRPr/>
            </a:pPr>
            <a:r>
              <a:rPr kumimoji="0" lang="en-GB" sz="4000" b="1" i="0" u="none" strike="noStrike" kern="1200" cap="none" spc="0" normalizeH="0" baseline="0" noProof="0" dirty="0">
                <a:ln>
                  <a:noFill/>
                </a:ln>
                <a:solidFill>
                  <a:srgbClr val="4472C4">
                    <a:lumMod val="50000"/>
                  </a:srgbClr>
                </a:solidFill>
                <a:effectLst/>
                <a:uLnTx/>
                <a:uFillTx/>
                <a:latin typeface="Calibri Light" panose="020F0302020204030204"/>
                <a:ea typeface="+mn-ea"/>
                <a:cs typeface="Times New Roman" panose="02020603050405020304" pitchFamily="18" charset="0"/>
              </a:rPr>
              <a:t>Outline</a:t>
            </a:r>
            <a:endParaRPr kumimoji="0" lang="en-US" sz="4000" b="1" i="0" u="none" strike="noStrike" kern="1200" cap="none" spc="0" normalizeH="0" baseline="0" noProof="0" dirty="0">
              <a:ln>
                <a:noFill/>
              </a:ln>
              <a:solidFill>
                <a:srgbClr val="4472C4">
                  <a:lumMod val="50000"/>
                </a:srgbClr>
              </a:solidFill>
              <a:effectLst/>
              <a:uLnTx/>
              <a:uFillTx/>
              <a:latin typeface="Calibri Light" panose="020F0302020204030204"/>
              <a:ea typeface="+mn-ea"/>
              <a:cs typeface="+mn-cs"/>
            </a:endParaRPr>
          </a:p>
        </p:txBody>
      </p:sp>
      <p:sp>
        <p:nvSpPr>
          <p:cNvPr id="4" name="TextBox 3">
            <a:extLst>
              <a:ext uri="{FF2B5EF4-FFF2-40B4-BE49-F238E27FC236}">
                <a16:creationId xmlns:a16="http://schemas.microsoft.com/office/drawing/2014/main" id="{904912D6-F2F9-BCB8-7229-B10BB52CF648}"/>
              </a:ext>
            </a:extLst>
          </p:cNvPr>
          <p:cNvSpPr txBox="1"/>
          <p:nvPr/>
        </p:nvSpPr>
        <p:spPr>
          <a:xfrm>
            <a:off x="428978" y="1294571"/>
            <a:ext cx="10790007" cy="3539430"/>
          </a:xfrm>
          <a:prstGeom prst="rect">
            <a:avLst/>
          </a:prstGeom>
          <a:noFill/>
        </p:spPr>
        <p:txBody>
          <a:bodyPr wrap="square" rtlCol="1">
            <a:spAutoFit/>
          </a:bodyPr>
          <a:lstStyle/>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Introduction</a:t>
            </a:r>
          </a:p>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Phases of Compiler</a:t>
            </a:r>
          </a:p>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Lexical Analyzer</a:t>
            </a:r>
          </a:p>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Software Tools</a:t>
            </a:r>
          </a:p>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Inputs of Scanner</a:t>
            </a:r>
          </a:p>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Outputs of Scanner</a:t>
            </a:r>
          </a:p>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Conclusion</a:t>
            </a:r>
          </a:p>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References</a:t>
            </a:r>
          </a:p>
        </p:txBody>
      </p:sp>
    </p:spTree>
    <p:custDataLst>
      <p:tags r:id="rId1"/>
    </p:custDataLst>
    <p:extLst>
      <p:ext uri="{BB962C8B-B14F-4D97-AF65-F5344CB8AC3E}">
        <p14:creationId xmlns:p14="http://schemas.microsoft.com/office/powerpoint/2010/main" val="3935041151"/>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marL="0" marR="0" lvl="0" indent="0" defTabSz="914400" rtl="0" eaLnBrk="1" fontAlgn="base" latinLnBrk="0" hangingPunct="1">
              <a:lnSpc>
                <a:spcPct val="90000"/>
              </a:lnSpc>
              <a:spcBef>
                <a:spcPct val="0"/>
              </a:spcBef>
              <a:spcAft>
                <a:spcPts val="0"/>
              </a:spcAft>
              <a:buClrTx/>
              <a:buSzTx/>
              <a:buFontTx/>
              <a:buNone/>
              <a:tabLst/>
              <a:defRPr/>
            </a:pPr>
            <a:r>
              <a:rPr kumimoji="0" lang="en-US" sz="4000" b="1" i="0" u="none" strike="noStrike" kern="1200" cap="none" spc="0" normalizeH="0" baseline="0" noProof="0" dirty="0">
                <a:ln>
                  <a:noFill/>
                </a:ln>
                <a:solidFill>
                  <a:srgbClr val="4472C4">
                    <a:lumMod val="50000"/>
                  </a:srgbClr>
                </a:solidFill>
                <a:effectLst/>
                <a:uLnTx/>
                <a:uFillTx/>
                <a:latin typeface="Calibri Light" panose="020F0302020204030204"/>
                <a:ea typeface="+mn-ea"/>
                <a:cs typeface="Times New Roman" panose="02020603050405020304" pitchFamily="18" charset="0"/>
              </a:rPr>
              <a:t>Intro</a:t>
            </a:r>
            <a:r>
              <a:rPr lang="en-US" sz="4000" b="1" dirty="0">
                <a:solidFill>
                  <a:srgbClr val="4472C4">
                    <a:lumMod val="50000"/>
                  </a:srgbClr>
                </a:solidFill>
                <a:latin typeface="Calibri Light" panose="020F0302020204030204"/>
                <a:cs typeface="Times New Roman" panose="02020603050405020304" pitchFamily="18" charset="0"/>
              </a:rPr>
              <a:t>duction</a:t>
            </a:r>
            <a:endParaRPr kumimoji="0" lang="en-US" sz="4000" b="1" i="0" u="none" strike="noStrike" kern="1200" cap="none" spc="0" normalizeH="0" baseline="0" noProof="0" dirty="0">
              <a:ln>
                <a:noFill/>
              </a:ln>
              <a:solidFill>
                <a:srgbClr val="4472C4">
                  <a:lumMod val="50000"/>
                </a:srgbClr>
              </a:solidFill>
              <a:effectLst/>
              <a:uLnTx/>
              <a:uFillTx/>
              <a:latin typeface="Calibri Light" panose="020F0302020204030204"/>
              <a:ea typeface="+mn-ea"/>
              <a:cs typeface="+mn-cs"/>
            </a:endParaRPr>
          </a:p>
        </p:txBody>
      </p:sp>
      <p:sp>
        <p:nvSpPr>
          <p:cNvPr id="4" name="TextBox 3">
            <a:extLst>
              <a:ext uri="{FF2B5EF4-FFF2-40B4-BE49-F238E27FC236}">
                <a16:creationId xmlns:a16="http://schemas.microsoft.com/office/drawing/2014/main" id="{904912D6-F2F9-BCB8-7229-B10BB52CF648}"/>
              </a:ext>
            </a:extLst>
          </p:cNvPr>
          <p:cNvSpPr txBox="1"/>
          <p:nvPr/>
        </p:nvSpPr>
        <p:spPr>
          <a:xfrm>
            <a:off x="428978" y="1294571"/>
            <a:ext cx="10790007" cy="3970318"/>
          </a:xfrm>
          <a:prstGeom prst="rect">
            <a:avLst/>
          </a:prstGeom>
          <a:noFill/>
        </p:spPr>
        <p:txBody>
          <a:bodyPr wrap="square" rtlCol="1">
            <a:spAutoFit/>
          </a:bodyPr>
          <a:lstStyle/>
          <a:p>
            <a:r>
              <a:rPr lang="en-US" sz="2800" dirty="0">
                <a:solidFill>
                  <a:srgbClr val="000000"/>
                </a:solidFill>
                <a:latin typeface="Arial" panose="020B0604020202020204" pitchFamily="34" charset="0"/>
              </a:rPr>
              <a:t>Compiler design is an exciting field at the intersection of computer science and software engineering that focuses on creating programs that translate source code written in a high-level programming language into machine code that computers can execute.</a:t>
            </a:r>
          </a:p>
          <a:p>
            <a:r>
              <a:rPr lang="en-US" sz="2800" dirty="0">
                <a:solidFill>
                  <a:srgbClr val="000000"/>
                </a:solidFill>
                <a:latin typeface="Arial" panose="020B0604020202020204" pitchFamily="34" charset="0"/>
              </a:rPr>
              <a:t>A compiler is a software tool that translates high-level programming languages (such as: C, Java, or Python) into machine code or an intermediate representation. This translation process involves several stages and transformations.</a:t>
            </a:r>
          </a:p>
        </p:txBody>
      </p:sp>
    </p:spTree>
    <p:custDataLst>
      <p:tags r:id="rId1"/>
    </p:custDataLst>
    <p:extLst>
      <p:ext uri="{BB962C8B-B14F-4D97-AF65-F5344CB8AC3E}">
        <p14:creationId xmlns:p14="http://schemas.microsoft.com/office/powerpoint/2010/main" val="682012946"/>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Slide Background Fill">
            <a:extLst>
              <a:ext uri="{FF2B5EF4-FFF2-40B4-BE49-F238E27FC236}">
                <a16:creationId xmlns:a16="http://schemas.microsoft.com/office/drawing/2014/main" id="{C3420C89-0B09-4632-A4AF-3971D08BF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Color Cover">
            <a:extLst>
              <a:ext uri="{FF2B5EF4-FFF2-40B4-BE49-F238E27FC236}">
                <a16:creationId xmlns:a16="http://schemas.microsoft.com/office/drawing/2014/main" id="{4E5CBA61-BF74-40B4-A3A8-366BBA626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7" name="Group 66">
            <a:extLst>
              <a:ext uri="{FF2B5EF4-FFF2-40B4-BE49-F238E27FC236}">
                <a16:creationId xmlns:a16="http://schemas.microsoft.com/office/drawing/2014/main" id="{AC27E70C-5470-4262-B9CE-AE52C51CF4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929"/>
            <a:ext cx="12188952" cy="3490956"/>
            <a:chOff x="651279" y="598259"/>
            <a:chExt cx="10889442" cy="5680742"/>
          </a:xfrm>
        </p:grpSpPr>
        <p:sp>
          <p:nvSpPr>
            <p:cNvPr id="68" name="Color">
              <a:extLst>
                <a:ext uri="{FF2B5EF4-FFF2-40B4-BE49-F238E27FC236}">
                  <a16:creationId xmlns:a16="http://schemas.microsoft.com/office/drawing/2014/main" id="{B5C7D35F-738C-47DF-AD6E-859806E46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Color">
              <a:extLst>
                <a:ext uri="{FF2B5EF4-FFF2-40B4-BE49-F238E27FC236}">
                  <a16:creationId xmlns:a16="http://schemas.microsoft.com/office/drawing/2014/main" id="{740F8C8B-E52F-46CF-89C7-51C6A037CF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Content Placeholder 4" descr="A diagram of a code&#10;&#10;Description automatically generated">
            <a:extLst>
              <a:ext uri="{FF2B5EF4-FFF2-40B4-BE49-F238E27FC236}">
                <a16:creationId xmlns:a16="http://schemas.microsoft.com/office/drawing/2014/main" id="{86C4EE41-0E2C-8858-62A6-572FE16B8ED1}"/>
              </a:ext>
            </a:extLst>
          </p:cNvPr>
          <p:cNvPicPr>
            <a:picLocks noChangeAspect="1"/>
          </p:cNvPicPr>
          <p:nvPr/>
        </p:nvPicPr>
        <p:blipFill>
          <a:blip r:embed="rId2"/>
          <a:stretch>
            <a:fillRect/>
          </a:stretch>
        </p:blipFill>
        <p:spPr>
          <a:xfrm>
            <a:off x="6803647" y="1495525"/>
            <a:ext cx="4730214" cy="3866950"/>
          </a:xfrm>
          <a:prstGeom prst="rect">
            <a:avLst/>
          </a:prstGeom>
        </p:spPr>
      </p:pic>
      <p:grpSp>
        <p:nvGrpSpPr>
          <p:cNvPr id="70" name="Group 69">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55" name="Freeform: Shape 54">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1" name="Freeform: Shape 70">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2" name="Freeform: Shape 71">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3" name="Freeform: Shape 72">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4" name="Freeform: Shape 73">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5" name="Freeform: Shape 74">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6" name="Freeform: Shape 75">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CDEFD35C-E06C-9B8E-7B09-A456605D802C}"/>
              </a:ext>
            </a:extLst>
          </p:cNvPr>
          <p:cNvSpPr>
            <a:spLocks noGrp="1"/>
          </p:cNvSpPr>
          <p:nvPr>
            <p:ph type="title"/>
          </p:nvPr>
        </p:nvSpPr>
        <p:spPr>
          <a:xfrm>
            <a:off x="786384" y="841249"/>
            <a:ext cx="5692953" cy="2587131"/>
          </a:xfrm>
          <a:prstGeom prst="ellipse">
            <a:avLst/>
          </a:prstGeom>
        </p:spPr>
        <p:txBody>
          <a:bodyPr vert="horz" lIns="91440" tIns="45720" rIns="91440" bIns="45720" rtlCol="0" anchor="b">
            <a:normAutofit/>
          </a:bodyPr>
          <a:lstStyle/>
          <a:p>
            <a:r>
              <a:rPr lang="en-US" sz="4800" kern="1200">
                <a:solidFill>
                  <a:schemeClr val="bg1"/>
                </a:solidFill>
                <a:latin typeface="+mj-lt"/>
                <a:ea typeface="+mj-ea"/>
                <a:cs typeface="+mj-cs"/>
              </a:rPr>
              <a:t>Phases of Compiler</a:t>
            </a:r>
          </a:p>
        </p:txBody>
      </p:sp>
      <p:sp>
        <p:nvSpPr>
          <p:cNvPr id="77" name="Content Placeholder 20">
            <a:extLst>
              <a:ext uri="{FF2B5EF4-FFF2-40B4-BE49-F238E27FC236}">
                <a16:creationId xmlns:a16="http://schemas.microsoft.com/office/drawing/2014/main" id="{706DA17A-21F6-3EC5-EFD7-19A4A77D7430}"/>
              </a:ext>
            </a:extLst>
          </p:cNvPr>
          <p:cNvSpPr>
            <a:spLocks noGrp="1"/>
          </p:cNvSpPr>
          <p:nvPr>
            <p:ph idx="1"/>
          </p:nvPr>
        </p:nvSpPr>
        <p:spPr>
          <a:xfrm>
            <a:off x="786383" y="3721552"/>
            <a:ext cx="5692953" cy="3015150"/>
          </a:xfrm>
        </p:spPr>
        <p:txBody>
          <a:bodyPr anchor="ctr">
            <a:normAutofit/>
          </a:bodyPr>
          <a:lstStyle/>
          <a:p>
            <a:pPr marL="342900" indent="-342900">
              <a:buFont typeface="+mj-lt"/>
              <a:buAutoNum type="arabicPeriod"/>
            </a:pPr>
            <a:r>
              <a:rPr lang="en-US" sz="1200" b="1" dirty="0">
                <a:solidFill>
                  <a:schemeClr val="accent1">
                    <a:lumMod val="75000"/>
                  </a:schemeClr>
                </a:solidFill>
                <a:latin typeface="Arial" panose="020B0604020202020204" pitchFamily="34" charset="0"/>
                <a:cs typeface="Arial" panose="020B0604020202020204" pitchFamily="34" charset="0"/>
              </a:rPr>
              <a:t>Lexical Analysis (Scanning)</a:t>
            </a:r>
            <a:r>
              <a:rPr lang="en-US" sz="1200" dirty="0">
                <a:solidFill>
                  <a:schemeClr val="accent1">
                    <a:lumMod val="75000"/>
                  </a:schemeClr>
                </a:solidFill>
                <a:latin typeface="Arial" panose="020B0604020202020204" pitchFamily="34" charset="0"/>
                <a:cs typeface="Arial" panose="020B0604020202020204" pitchFamily="34" charset="0"/>
              </a:rPr>
              <a:t>: This phase involves breaking the source code into tokens. </a:t>
            </a:r>
          </a:p>
          <a:p>
            <a:pPr marL="342900" indent="-342900">
              <a:buFont typeface="+mj-lt"/>
              <a:buAutoNum type="arabicPeriod"/>
            </a:pPr>
            <a:r>
              <a:rPr lang="en-US" sz="1200" b="1" dirty="0">
                <a:solidFill>
                  <a:schemeClr val="accent1">
                    <a:lumMod val="75000"/>
                  </a:schemeClr>
                </a:solidFill>
                <a:latin typeface="Arial" panose="020B0604020202020204" pitchFamily="34" charset="0"/>
                <a:cs typeface="Arial" panose="020B0604020202020204" pitchFamily="34" charset="0"/>
              </a:rPr>
              <a:t>Syntax Analysis (Parsing): </a:t>
            </a:r>
            <a:r>
              <a:rPr lang="en-US" sz="1200" dirty="0">
                <a:solidFill>
                  <a:schemeClr val="accent1">
                    <a:lumMod val="75000"/>
                  </a:schemeClr>
                </a:solidFill>
                <a:latin typeface="Arial" panose="020B0604020202020204" pitchFamily="34" charset="0"/>
                <a:cs typeface="Arial" panose="020B0604020202020204" pitchFamily="34" charset="0"/>
              </a:rPr>
              <a:t>This phase involves analyzing the structure of the source code based on the rules of the programming language's grammar.</a:t>
            </a:r>
          </a:p>
          <a:p>
            <a:pPr marL="342900" indent="-342900">
              <a:buFont typeface="+mj-lt"/>
              <a:buAutoNum type="arabicPeriod"/>
            </a:pPr>
            <a:r>
              <a:rPr lang="en-US" sz="1200" b="1" dirty="0">
                <a:solidFill>
                  <a:schemeClr val="accent1">
                    <a:lumMod val="75000"/>
                  </a:schemeClr>
                </a:solidFill>
                <a:latin typeface="Arial" panose="020B0604020202020204" pitchFamily="34" charset="0"/>
                <a:cs typeface="Arial" panose="020B0604020202020204" pitchFamily="34" charset="0"/>
              </a:rPr>
              <a:t>Semantic Analysis:</a:t>
            </a:r>
            <a:r>
              <a:rPr lang="en-US" sz="1200" dirty="0">
                <a:solidFill>
                  <a:schemeClr val="accent1">
                    <a:lumMod val="75000"/>
                  </a:schemeClr>
                </a:solidFill>
                <a:latin typeface="Arial" panose="020B0604020202020204" pitchFamily="34" charset="0"/>
                <a:cs typeface="Arial" panose="020B0604020202020204" pitchFamily="34" charset="0"/>
              </a:rPr>
              <a:t> This phase checks the source code for semantic correctness.</a:t>
            </a:r>
          </a:p>
          <a:p>
            <a:pPr marL="342900" indent="-342900">
              <a:buFont typeface="+mj-lt"/>
              <a:buAutoNum type="arabicPeriod"/>
            </a:pPr>
            <a:r>
              <a:rPr lang="en-US" sz="1200" b="1" dirty="0">
                <a:solidFill>
                  <a:schemeClr val="accent1">
                    <a:lumMod val="75000"/>
                  </a:schemeClr>
                </a:solidFill>
                <a:latin typeface="Arial" panose="020B0604020202020204" pitchFamily="34" charset="0"/>
                <a:cs typeface="Arial" panose="020B0604020202020204" pitchFamily="34" charset="0"/>
              </a:rPr>
              <a:t>Intermediate Code Generation:</a:t>
            </a:r>
            <a:r>
              <a:rPr lang="en-US" sz="1200" dirty="0">
                <a:solidFill>
                  <a:schemeClr val="accent1">
                    <a:lumMod val="75000"/>
                  </a:schemeClr>
                </a:solidFill>
                <a:latin typeface="Arial" panose="020B0604020202020204" pitchFamily="34" charset="0"/>
                <a:cs typeface="Arial" panose="020B0604020202020204" pitchFamily="34" charset="0"/>
              </a:rPr>
              <a:t> In this phase, the compiler translates the source code into an intermediate representation.</a:t>
            </a:r>
          </a:p>
          <a:p>
            <a:pPr marL="342900" indent="-342900">
              <a:buFont typeface="+mj-lt"/>
              <a:buAutoNum type="arabicPeriod"/>
            </a:pPr>
            <a:r>
              <a:rPr lang="en-US" sz="1200" b="1" dirty="0">
                <a:solidFill>
                  <a:schemeClr val="accent1">
                    <a:lumMod val="75000"/>
                  </a:schemeClr>
                </a:solidFill>
                <a:latin typeface="Arial" panose="020B0604020202020204" pitchFamily="34" charset="0"/>
                <a:cs typeface="Arial" panose="020B0604020202020204" pitchFamily="34" charset="0"/>
              </a:rPr>
              <a:t>Code Optimization:</a:t>
            </a:r>
            <a:r>
              <a:rPr lang="en-US" sz="1200" dirty="0">
                <a:solidFill>
                  <a:schemeClr val="accent1">
                    <a:lumMod val="75000"/>
                  </a:schemeClr>
                </a:solidFill>
                <a:latin typeface="Arial" panose="020B0604020202020204" pitchFamily="34" charset="0"/>
                <a:cs typeface="Arial" panose="020B0604020202020204" pitchFamily="34" charset="0"/>
              </a:rPr>
              <a:t> This phase involves improving the intermediate code to make it more efficient.</a:t>
            </a:r>
          </a:p>
          <a:p>
            <a:pPr marL="342900" indent="-342900">
              <a:buFont typeface="+mj-lt"/>
              <a:buAutoNum type="arabicPeriod"/>
            </a:pPr>
            <a:r>
              <a:rPr lang="en-US" sz="1200" b="1" dirty="0">
                <a:solidFill>
                  <a:schemeClr val="accent1">
                    <a:lumMod val="75000"/>
                  </a:schemeClr>
                </a:solidFill>
                <a:latin typeface="Arial" panose="020B0604020202020204" pitchFamily="34" charset="0"/>
                <a:cs typeface="Arial" panose="020B0604020202020204" pitchFamily="34" charset="0"/>
              </a:rPr>
              <a:t>Code Generation:</a:t>
            </a:r>
            <a:r>
              <a:rPr lang="en-US" sz="1200" dirty="0">
                <a:solidFill>
                  <a:schemeClr val="accent1">
                    <a:lumMod val="75000"/>
                  </a:schemeClr>
                </a:solidFill>
                <a:latin typeface="Arial" panose="020B0604020202020204" pitchFamily="34" charset="0"/>
                <a:cs typeface="Arial" panose="020B0604020202020204" pitchFamily="34" charset="0"/>
              </a:rPr>
              <a:t> This phase translates the optimized intermediate code into the target machine language or bytecode.</a:t>
            </a:r>
          </a:p>
          <a:p>
            <a:endParaRPr lang="en-US" sz="1800"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4864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B5AC9F7-D025-B6CD-346E-51354A9C11ED}"/>
              </a:ext>
            </a:extLst>
          </p:cNvPr>
          <p:cNvPicPr>
            <a:picLocks noChangeAspect="1"/>
          </p:cNvPicPr>
          <p:nvPr/>
        </p:nvPicPr>
        <p:blipFill>
          <a:blip r:embed="rId2"/>
          <a:stretch>
            <a:fillRect/>
          </a:stretch>
        </p:blipFill>
        <p:spPr>
          <a:xfrm>
            <a:off x="871442" y="3319670"/>
            <a:ext cx="3462019" cy="437322"/>
          </a:xfrm>
          <a:prstGeom prst="rect">
            <a:avLst/>
          </a:prstGeom>
        </p:spPr>
      </p:pic>
      <p:sp useBgFill="1">
        <p:nvSpPr>
          <p:cNvPr id="61" name="Rectangle 60">
            <a:extLst>
              <a:ext uri="{FF2B5EF4-FFF2-40B4-BE49-F238E27FC236}">
                <a16:creationId xmlns:a16="http://schemas.microsoft.com/office/drawing/2014/main" id="{CBE3092D-4105-4026-9B66-A0011E0CA5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8D7960-E7B2-1F98-3C19-019806534F49}"/>
              </a:ext>
            </a:extLst>
          </p:cNvPr>
          <p:cNvSpPr>
            <a:spLocks noGrp="1"/>
          </p:cNvSpPr>
          <p:nvPr>
            <p:ph type="title"/>
          </p:nvPr>
        </p:nvSpPr>
        <p:spPr>
          <a:xfrm>
            <a:off x="871442" y="685800"/>
            <a:ext cx="5038916" cy="816429"/>
          </a:xfrm>
        </p:spPr>
        <p:txBody>
          <a:bodyPr anchor="b">
            <a:normAutofit/>
          </a:bodyPr>
          <a:lstStyle/>
          <a:p>
            <a:pPr algn="ctr"/>
            <a:r>
              <a:rPr lang="en-GB" sz="3200"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Lexical Analyzer</a:t>
            </a:r>
            <a:endParaRPr lang="en-US" sz="3200" dirty="0">
              <a:solidFill>
                <a:schemeClr val="tx1">
                  <a:lumMod val="65000"/>
                  <a:lumOff val="35000"/>
                </a:schemeClr>
              </a:solidFill>
            </a:endParaRPr>
          </a:p>
        </p:txBody>
      </p:sp>
      <p:sp>
        <p:nvSpPr>
          <p:cNvPr id="93" name="Content Placeholder 8">
            <a:extLst>
              <a:ext uri="{FF2B5EF4-FFF2-40B4-BE49-F238E27FC236}">
                <a16:creationId xmlns:a16="http://schemas.microsoft.com/office/drawing/2014/main" id="{A560E593-5018-3E2F-FE67-12D5BE18BACE}"/>
              </a:ext>
            </a:extLst>
          </p:cNvPr>
          <p:cNvSpPr>
            <a:spLocks noGrp="1"/>
          </p:cNvSpPr>
          <p:nvPr>
            <p:ph idx="1"/>
          </p:nvPr>
        </p:nvSpPr>
        <p:spPr>
          <a:xfrm>
            <a:off x="871442" y="1726163"/>
            <a:ext cx="5038916" cy="4637315"/>
          </a:xfrm>
        </p:spPr>
        <p:txBody>
          <a:bodyPr anchor="t">
            <a:noAutofit/>
          </a:bodyPr>
          <a:lstStyle/>
          <a:p>
            <a:pPr marL="0" indent="0">
              <a:buNone/>
            </a:pPr>
            <a:r>
              <a:rPr lang="en-US" sz="1800" dirty="0">
                <a:latin typeface="Arial" panose="020B0604020202020204" pitchFamily="34" charset="0"/>
                <a:cs typeface="Arial" panose="020B0604020202020204" pitchFamily="34" charset="0"/>
              </a:rPr>
              <a:t>The lexical analyzer (also called the scanner) groups the characters making up the source program into meaningful sequences called lexemes.</a:t>
            </a:r>
          </a:p>
          <a:p>
            <a:pPr marL="0" indent="0">
              <a:buNone/>
            </a:pPr>
            <a:r>
              <a:rPr lang="en-US" sz="1800" dirty="0">
                <a:latin typeface="Arial" panose="020B0604020202020204" pitchFamily="34" charset="0"/>
                <a:cs typeface="Arial" panose="020B0604020202020204" pitchFamily="34" charset="0"/>
              </a:rPr>
              <a:t>  The lexemes are mapped into tokens of the form :</a:t>
            </a:r>
          </a:p>
          <a:p>
            <a:pPr marL="0" indent="0">
              <a:buNone/>
            </a:pPr>
            <a:r>
              <a:rPr lang="en-US" sz="1800" dirty="0">
                <a:latin typeface="Arial" panose="020B0604020202020204" pitchFamily="34" charset="0"/>
                <a:cs typeface="Arial" panose="020B0604020202020204" pitchFamily="34" charset="0"/>
              </a:rPr>
              <a:t>&lt;</a:t>
            </a:r>
            <a:r>
              <a:rPr lang="en-US" sz="1800" dirty="0" err="1">
                <a:latin typeface="Arial" panose="020B0604020202020204" pitchFamily="34" charset="0"/>
                <a:cs typeface="Arial" panose="020B0604020202020204" pitchFamily="34" charset="0"/>
              </a:rPr>
              <a:t>token_name</a:t>
            </a:r>
            <a:r>
              <a:rPr lang="en-US" sz="1800" dirty="0">
                <a:latin typeface="Arial" panose="020B0604020202020204" pitchFamily="34" charset="0"/>
                <a:cs typeface="Arial" panose="020B0604020202020204" pitchFamily="34" charset="0"/>
              </a:rPr>
              <a:t> , </a:t>
            </a:r>
            <a:r>
              <a:rPr lang="en-US" sz="1800" dirty="0" err="1">
                <a:latin typeface="Arial" panose="020B0604020202020204" pitchFamily="34" charset="0"/>
                <a:cs typeface="Arial" panose="020B0604020202020204" pitchFamily="34" charset="0"/>
              </a:rPr>
              <a:t>attribute_vlaue</a:t>
            </a:r>
            <a:r>
              <a:rPr lang="en-US" sz="1800" dirty="0">
                <a:latin typeface="Arial" panose="020B0604020202020204" pitchFamily="34" charset="0"/>
                <a:cs typeface="Arial" panose="020B0604020202020204" pitchFamily="34" charset="0"/>
              </a:rPr>
              <a:t>&gt;</a:t>
            </a:r>
          </a:p>
          <a:p>
            <a:pPr marL="0" indent="0">
              <a:buNone/>
            </a:pPr>
            <a:r>
              <a:rPr lang="en-US" sz="1800" dirty="0">
                <a:latin typeface="Arial" panose="020B0604020202020204" pitchFamily="34" charset="0"/>
                <a:cs typeface="Arial" panose="020B0604020202020204" pitchFamily="34" charset="0"/>
              </a:rPr>
              <a:t> The tokens in the above form are used later by the syntax  analyzer. </a:t>
            </a:r>
          </a:p>
          <a:p>
            <a:pPr marL="0" indent="0">
              <a:buNone/>
            </a:pPr>
            <a:r>
              <a:rPr lang="en-US" sz="1800" dirty="0">
                <a:latin typeface="Arial" panose="020B0604020202020204" pitchFamily="34" charset="0"/>
                <a:cs typeface="Arial" panose="020B0604020202020204" pitchFamily="34" charset="0"/>
              </a:rPr>
              <a:t>The </a:t>
            </a:r>
            <a:r>
              <a:rPr lang="en-US" sz="1800" dirty="0" err="1">
                <a:latin typeface="Arial" panose="020B0604020202020204" pitchFamily="34" charset="0"/>
                <a:cs typeface="Arial" panose="020B0604020202020204" pitchFamily="34" charset="0"/>
              </a:rPr>
              <a:t>token_name</a:t>
            </a:r>
            <a:r>
              <a:rPr lang="en-US" sz="1800" dirty="0">
                <a:latin typeface="Arial" panose="020B0604020202020204" pitchFamily="34" charset="0"/>
                <a:cs typeface="Arial" panose="020B0604020202020204" pitchFamily="34" charset="0"/>
              </a:rPr>
              <a:t> is an abstract symbol that tells the kind of the lexeme, e.g. ID, +, * , if, 60, etc. </a:t>
            </a:r>
          </a:p>
          <a:p>
            <a:pPr marL="0" indent="0">
              <a:buNone/>
            </a:pPr>
            <a:r>
              <a:rPr lang="en-US" sz="1800" dirty="0">
                <a:latin typeface="Arial" panose="020B0604020202020204" pitchFamily="34" charset="0"/>
                <a:cs typeface="Arial" panose="020B0604020202020204" pitchFamily="34" charset="0"/>
              </a:rPr>
              <a:t>The </a:t>
            </a:r>
            <a:r>
              <a:rPr lang="en-US" sz="1800" dirty="0" err="1">
                <a:latin typeface="Arial" panose="020B0604020202020204" pitchFamily="34" charset="0"/>
                <a:cs typeface="Arial" panose="020B0604020202020204" pitchFamily="34" charset="0"/>
              </a:rPr>
              <a:t>attribute_value</a:t>
            </a:r>
            <a:r>
              <a:rPr lang="en-US" sz="1800" dirty="0">
                <a:latin typeface="Arial" panose="020B0604020202020204" pitchFamily="34" charset="0"/>
                <a:cs typeface="Arial" panose="020B0604020202020204" pitchFamily="34" charset="0"/>
              </a:rPr>
              <a:t> points to an entry in the symbol table for this token. </a:t>
            </a:r>
            <a:endParaRPr lang="en-US" sz="18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63" name="Rectangle 62">
            <a:extLst>
              <a:ext uri="{FF2B5EF4-FFF2-40B4-BE49-F238E27FC236}">
                <a16:creationId xmlns:a16="http://schemas.microsoft.com/office/drawing/2014/main" id="{D9759409-BDF8-4BFD-9AF3-4B5C04C2A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1800" y="0"/>
            <a:ext cx="54102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C3F4AB5-6111-6C1E-3520-F6FA54790F0E}"/>
              </a:ext>
            </a:extLst>
          </p:cNvPr>
          <p:cNvPicPr>
            <a:picLocks noChangeAspect="1"/>
          </p:cNvPicPr>
          <p:nvPr/>
        </p:nvPicPr>
        <p:blipFill>
          <a:blip r:embed="rId3"/>
          <a:stretch>
            <a:fillRect/>
          </a:stretch>
        </p:blipFill>
        <p:spPr>
          <a:xfrm>
            <a:off x="7222530" y="1048578"/>
            <a:ext cx="4730931" cy="4760843"/>
          </a:xfrm>
          <a:prstGeom prst="rect">
            <a:avLst/>
          </a:prstGeom>
        </p:spPr>
      </p:pic>
    </p:spTree>
    <p:extLst>
      <p:ext uri="{BB962C8B-B14F-4D97-AF65-F5344CB8AC3E}">
        <p14:creationId xmlns:p14="http://schemas.microsoft.com/office/powerpoint/2010/main" val="2846027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marL="0" marR="0" lvl="0" indent="0" defTabSz="914400" rtl="0" eaLnBrk="1" fontAlgn="base" latinLnBrk="0" hangingPunct="1">
              <a:lnSpc>
                <a:spcPct val="90000"/>
              </a:lnSpc>
              <a:spcBef>
                <a:spcPct val="0"/>
              </a:spcBef>
              <a:spcAft>
                <a:spcPts val="0"/>
              </a:spcAft>
              <a:buClrTx/>
              <a:buSzTx/>
              <a:buFontTx/>
              <a:buNone/>
              <a:tabLst/>
              <a:defRPr/>
            </a:pPr>
            <a:r>
              <a:rPr lang="en-GB" sz="40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Software Tools</a:t>
            </a:r>
            <a:endParaRPr kumimoji="0" lang="en-US" sz="4000" b="1" i="0" u="none" strike="noStrike" kern="1200" cap="none" spc="0" normalizeH="0" baseline="0" noProof="0" dirty="0">
              <a:ln>
                <a:noFill/>
              </a:ln>
              <a:solidFill>
                <a:srgbClr val="4472C4">
                  <a:lumMod val="50000"/>
                </a:srgbClr>
              </a:solidFill>
              <a:effectLst/>
              <a:uLnTx/>
              <a:uFillTx/>
              <a:latin typeface="Calibri Light" panose="020F0302020204030204"/>
              <a:ea typeface="+mn-ea"/>
              <a:cs typeface="+mn-cs"/>
            </a:endParaRPr>
          </a:p>
        </p:txBody>
      </p:sp>
      <p:sp>
        <p:nvSpPr>
          <p:cNvPr id="4" name="TextBox 3">
            <a:extLst>
              <a:ext uri="{FF2B5EF4-FFF2-40B4-BE49-F238E27FC236}">
                <a16:creationId xmlns:a16="http://schemas.microsoft.com/office/drawing/2014/main" id="{904912D6-F2F9-BCB8-7229-B10BB52CF648}"/>
              </a:ext>
            </a:extLst>
          </p:cNvPr>
          <p:cNvSpPr txBox="1"/>
          <p:nvPr/>
        </p:nvSpPr>
        <p:spPr>
          <a:xfrm>
            <a:off x="428978" y="1294571"/>
            <a:ext cx="10790007" cy="3970318"/>
          </a:xfrm>
          <a:prstGeom prst="rect">
            <a:avLst/>
          </a:prstGeom>
          <a:noFill/>
        </p:spPr>
        <p:txBody>
          <a:bodyPr wrap="square" rtlCol="1">
            <a:spAutoFit/>
          </a:bodyPr>
          <a:lstStyle/>
          <a:p>
            <a:r>
              <a:rPr lang="en-US" sz="2800" b="1" dirty="0">
                <a:solidFill>
                  <a:schemeClr val="accent1">
                    <a:lumMod val="75000"/>
                  </a:schemeClr>
                </a:solidFill>
              </a:rPr>
              <a:t>TINY compiler: </a:t>
            </a:r>
            <a:r>
              <a:rPr lang="en-US" sz="2800" dirty="0">
                <a:solidFill>
                  <a:schemeClr val="accent1">
                    <a:lumMod val="75000"/>
                  </a:schemeClr>
                </a:solidFill>
              </a:rPr>
              <a:t>is a simple programming language designed for educational purposes.</a:t>
            </a:r>
          </a:p>
          <a:p>
            <a:endParaRPr lang="en-US" sz="2800" dirty="0">
              <a:solidFill>
                <a:schemeClr val="accent1">
                  <a:lumMod val="75000"/>
                </a:schemeClr>
              </a:solidFill>
            </a:endParaRPr>
          </a:p>
          <a:p>
            <a:r>
              <a:rPr lang="en-US" sz="2800" b="1" dirty="0">
                <a:solidFill>
                  <a:schemeClr val="accent1">
                    <a:lumMod val="75000"/>
                  </a:schemeClr>
                </a:solidFill>
              </a:rPr>
              <a:t>Flex Software: </a:t>
            </a:r>
            <a:r>
              <a:rPr lang="en-US" sz="2800" dirty="0">
                <a:solidFill>
                  <a:schemeClr val="accent1">
                    <a:lumMod val="75000"/>
                  </a:schemeClr>
                </a:solidFill>
              </a:rPr>
              <a:t>is a powerful tool for generating lexical analyzers (scanners) for programming languages.</a:t>
            </a:r>
          </a:p>
          <a:p>
            <a:endParaRPr lang="en-US" sz="2800" dirty="0">
              <a:solidFill>
                <a:schemeClr val="accent1">
                  <a:lumMod val="75000"/>
                </a:schemeClr>
              </a:solidFill>
            </a:endParaRPr>
          </a:p>
          <a:p>
            <a:r>
              <a:rPr lang="en-US" sz="2800" b="1" dirty="0">
                <a:solidFill>
                  <a:schemeClr val="accent1">
                    <a:lumMod val="75000"/>
                  </a:schemeClr>
                </a:solidFill>
              </a:rPr>
              <a:t>C-Minus Language:</a:t>
            </a:r>
            <a:r>
              <a:rPr lang="en-US" sz="2800" dirty="0"/>
              <a:t> </a:t>
            </a:r>
            <a:r>
              <a:rPr lang="en-US" sz="2800" dirty="0">
                <a:solidFill>
                  <a:schemeClr val="accent1">
                    <a:lumMod val="75000"/>
                  </a:schemeClr>
                </a:solidFill>
              </a:rPr>
              <a:t>A more extensive language than Tiny, It is a simple subset of the C programming language, designed for educational purposes.</a:t>
            </a:r>
          </a:p>
        </p:txBody>
      </p:sp>
    </p:spTree>
    <p:custDataLst>
      <p:tags r:id="rId1"/>
    </p:custDataLst>
    <p:extLst>
      <p:ext uri="{BB962C8B-B14F-4D97-AF65-F5344CB8AC3E}">
        <p14:creationId xmlns:p14="http://schemas.microsoft.com/office/powerpoint/2010/main" val="2444128649"/>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A91ACDB-3AFE-5DE9-AC8D-D71FF4B0933D}"/>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Inputs of Scanner:</a:t>
            </a:r>
          </a:p>
        </p:txBody>
      </p:sp>
      <p:pic>
        <p:nvPicPr>
          <p:cNvPr id="7" name="Content Placeholder 6">
            <a:extLst>
              <a:ext uri="{FF2B5EF4-FFF2-40B4-BE49-F238E27FC236}">
                <a16:creationId xmlns:a16="http://schemas.microsoft.com/office/drawing/2014/main" id="{387C6FE3-8E6F-FA02-84D1-B6504BFE7D2B}"/>
              </a:ext>
            </a:extLst>
          </p:cNvPr>
          <p:cNvPicPr>
            <a:picLocks noGrp="1" noChangeAspect="1"/>
          </p:cNvPicPr>
          <p:nvPr>
            <p:ph idx="1"/>
          </p:nvPr>
        </p:nvPicPr>
        <p:blipFill>
          <a:blip r:embed="rId2"/>
          <a:stretch>
            <a:fillRect/>
          </a:stretch>
        </p:blipFill>
        <p:spPr>
          <a:xfrm>
            <a:off x="4601043" y="467208"/>
            <a:ext cx="6371757" cy="6052862"/>
          </a:xfrm>
          <a:prstGeom prst="rect">
            <a:avLst/>
          </a:prstGeom>
        </p:spPr>
      </p:pic>
    </p:spTree>
    <p:extLst>
      <p:ext uri="{BB962C8B-B14F-4D97-AF65-F5344CB8AC3E}">
        <p14:creationId xmlns:p14="http://schemas.microsoft.com/office/powerpoint/2010/main" val="3297908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6DB311C-39EB-5DA9-4E33-40380B8846F1}"/>
              </a:ext>
            </a:extLst>
          </p:cNvPr>
          <p:cNvSpPr>
            <a:spLocks noGrp="1"/>
          </p:cNvSpPr>
          <p:nvPr>
            <p:ph type="title" idx="4294967295"/>
          </p:nvPr>
        </p:nvSpPr>
        <p:spPr>
          <a:xfrm>
            <a:off x="660041" y="2767106"/>
            <a:ext cx="2880828"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Outputs of Scanner</a:t>
            </a:r>
          </a:p>
        </p:txBody>
      </p:sp>
      <p:pic>
        <p:nvPicPr>
          <p:cNvPr id="16" name="Picture 15">
            <a:extLst>
              <a:ext uri="{FF2B5EF4-FFF2-40B4-BE49-F238E27FC236}">
                <a16:creationId xmlns:a16="http://schemas.microsoft.com/office/drawing/2014/main" id="{45196E96-3984-5CE4-DD38-D3C02BDC3B44}"/>
              </a:ext>
            </a:extLst>
          </p:cNvPr>
          <p:cNvPicPr>
            <a:picLocks noChangeAspect="1"/>
          </p:cNvPicPr>
          <p:nvPr/>
        </p:nvPicPr>
        <p:blipFill>
          <a:blip r:embed="rId2"/>
          <a:stretch>
            <a:fillRect/>
          </a:stretch>
        </p:blipFill>
        <p:spPr>
          <a:xfrm>
            <a:off x="4038604" y="0"/>
            <a:ext cx="4112656" cy="6875819"/>
          </a:xfrm>
          <a:prstGeom prst="rect">
            <a:avLst/>
          </a:prstGeom>
        </p:spPr>
      </p:pic>
      <p:pic>
        <p:nvPicPr>
          <p:cNvPr id="29" name="Picture 28">
            <a:extLst>
              <a:ext uri="{FF2B5EF4-FFF2-40B4-BE49-F238E27FC236}">
                <a16:creationId xmlns:a16="http://schemas.microsoft.com/office/drawing/2014/main" id="{6ABCC2F6-58B8-1824-4E39-62077E004EA7}"/>
              </a:ext>
            </a:extLst>
          </p:cNvPr>
          <p:cNvPicPr>
            <a:picLocks noChangeAspect="1"/>
          </p:cNvPicPr>
          <p:nvPr/>
        </p:nvPicPr>
        <p:blipFill>
          <a:blip r:embed="rId3"/>
          <a:stretch>
            <a:fillRect/>
          </a:stretch>
        </p:blipFill>
        <p:spPr>
          <a:xfrm>
            <a:off x="8077208" y="-1"/>
            <a:ext cx="4114792" cy="6875819"/>
          </a:xfrm>
          <a:prstGeom prst="rect">
            <a:avLst/>
          </a:prstGeom>
        </p:spPr>
      </p:pic>
    </p:spTree>
    <p:extLst>
      <p:ext uri="{BB962C8B-B14F-4D97-AF65-F5344CB8AC3E}">
        <p14:creationId xmlns:p14="http://schemas.microsoft.com/office/powerpoint/2010/main" val="42826504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9.9"/>
</p:tagLst>
</file>

<file path=ppt/tags/tag2.xml><?xml version="1.0" encoding="utf-8"?>
<p:tagLst xmlns:a="http://schemas.openxmlformats.org/drawingml/2006/main" xmlns:r="http://schemas.openxmlformats.org/officeDocument/2006/relationships" xmlns:p="http://schemas.openxmlformats.org/presentationml/2006/main">
  <p:tag name="TIMING" val="|2.1|3.6|14.6"/>
</p:tagLst>
</file>

<file path=ppt/tags/tag3.xml><?xml version="1.0" encoding="utf-8"?>
<p:tagLst xmlns:a="http://schemas.openxmlformats.org/drawingml/2006/main" xmlns:r="http://schemas.openxmlformats.org/officeDocument/2006/relationships" xmlns:p="http://schemas.openxmlformats.org/presentationml/2006/main">
  <p:tag name="TIMING" val="|2.1|3.6|14.6"/>
</p:tagLst>
</file>

<file path=ppt/tags/tag4.xml><?xml version="1.0" encoding="utf-8"?>
<p:tagLst xmlns:a="http://schemas.openxmlformats.org/drawingml/2006/main" xmlns:r="http://schemas.openxmlformats.org/officeDocument/2006/relationships" xmlns:p="http://schemas.openxmlformats.org/presentationml/2006/main">
  <p:tag name="TIMING" val="|2.1|3.6|14.6"/>
</p:tagLst>
</file>

<file path=ppt/tags/tag5.xml><?xml version="1.0" encoding="utf-8"?>
<p:tagLst xmlns:a="http://schemas.openxmlformats.org/drawingml/2006/main" xmlns:r="http://schemas.openxmlformats.org/officeDocument/2006/relationships" xmlns:p="http://schemas.openxmlformats.org/presentationml/2006/main">
  <p:tag name="TIMING" val="|2.1|3.6|14.6"/>
</p:tagLst>
</file>

<file path=ppt/tags/tag6.xml><?xml version="1.0" encoding="utf-8"?>
<p:tagLst xmlns:a="http://schemas.openxmlformats.org/drawingml/2006/main" xmlns:r="http://schemas.openxmlformats.org/officeDocument/2006/relationships" xmlns:p="http://schemas.openxmlformats.org/presentationml/2006/main">
  <p:tag name="TIMING" val="|2.1|3.6|14.6"/>
</p:tagLst>
</file>

<file path=ppt/tags/tag7.xml><?xml version="1.0" encoding="utf-8"?>
<p:tagLst xmlns:a="http://schemas.openxmlformats.org/drawingml/2006/main" xmlns:r="http://schemas.openxmlformats.org/officeDocument/2006/relationships" xmlns:p="http://schemas.openxmlformats.org/presentationml/2006/main">
  <p:tag name="TIMING" val="|2.1|3.6|14.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1597</TotalTime>
  <Words>553</Words>
  <Application>Microsoft Office PowerPoint</Application>
  <PresentationFormat>Widescreen</PresentationFormat>
  <Paragraphs>57</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Amasis MT Pro Black</vt: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Phases of Compiler</vt:lpstr>
      <vt:lpstr>Lexical Analyzer</vt:lpstr>
      <vt:lpstr>PowerPoint Presentation</vt:lpstr>
      <vt:lpstr>Inputs of Scanner:</vt:lpstr>
      <vt:lpstr>Outputs of Scanner</vt:lpstr>
      <vt:lpstr>Outputs of Scanner cont.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moustafamahmoud.eg@hotmail.com</dc:creator>
  <cp:lastModifiedBy>200013269-Momen Ashraf Ebrahim Aboelnsr</cp:lastModifiedBy>
  <cp:revision>576</cp:revision>
  <dcterms:created xsi:type="dcterms:W3CDTF">2019-11-03T13:54:28Z</dcterms:created>
  <dcterms:modified xsi:type="dcterms:W3CDTF">2024-05-12T16:52:41Z</dcterms:modified>
</cp:coreProperties>
</file>