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4285" r:id="rId4"/>
  </p:sldMasterIdLst>
  <p:notesMasterIdLst>
    <p:notesMasterId r:id="rId13"/>
  </p:notesMasterIdLst>
  <p:handoutMasterIdLst>
    <p:handoutMasterId r:id="rId14"/>
  </p:handoutMasterIdLst>
  <p:sldIdLst>
    <p:sldId id="325" r:id="rId5"/>
    <p:sldId id="307" r:id="rId6"/>
    <p:sldId id="344" r:id="rId7"/>
    <p:sldId id="334" r:id="rId8"/>
    <p:sldId id="340" r:id="rId9"/>
    <p:sldId id="341" r:id="rId10"/>
    <p:sldId id="343" r:id="rId11"/>
    <p:sldId id="32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10193"/>
    <a:srgbClr val="BE93D4"/>
    <a:srgbClr val="CC3399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3C1186-E68A-4D10-946F-A2253736D511}" v="116" dt="2025-03-21T18:49:29.081"/>
  </p1510:revLst>
</p1510:revInfo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94" autoAdjust="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/>
    </p:cSldViewPr>
  </p:slideViewPr>
  <p:outlineViewPr>
    <p:cViewPr>
      <p:scale>
        <a:sx n="33" d="100"/>
        <a:sy n="33" d="100"/>
      </p:scale>
      <p:origin x="0" y="-403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-2069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271A1C-1D18-4EEF-B32F-A8CEC57FB534}" type="doc">
      <dgm:prSet loTypeId="urn:microsoft.com/office/officeart/2005/8/layout/vList2" loCatId="list" qsTypeId="urn:microsoft.com/office/officeart/2005/8/quickstyle/simple2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914EDFAC-700D-4775-B1A0-15ABE31B0764}">
      <dgm:prSet custT="1"/>
      <dgm:spPr/>
      <dgm:t>
        <a:bodyPr/>
        <a:lstStyle/>
        <a:p>
          <a:pPr algn="ctr"/>
          <a:r>
            <a:rPr lang="en-US" sz="1800" dirty="0">
              <a:solidFill>
                <a:srgbClr val="710193"/>
              </a:solidFill>
            </a:rPr>
            <a:t>Geographical Distribution :</a:t>
          </a:r>
        </a:p>
        <a:p>
          <a:pPr algn="l"/>
          <a:r>
            <a:rPr lang="en-US" sz="1500" dirty="0">
              <a:solidFill>
                <a:srgbClr val="710193"/>
              </a:solidFill>
            </a:rPr>
            <a:t>---What does it show ?</a:t>
          </a:r>
        </a:p>
        <a:p>
          <a:pPr algn="l"/>
          <a:r>
            <a:rPr lang="en-US" sz="1400" dirty="0">
              <a:solidFill>
                <a:srgbClr val="BE93D4"/>
              </a:solidFill>
            </a:rPr>
            <a:t>- Geographical areas of accidents: </a:t>
          </a:r>
        </a:p>
        <a:p>
          <a:pPr algn="l"/>
          <a:r>
            <a:rPr lang="en-US" sz="1400" dirty="0">
              <a:solidFill>
                <a:srgbClr val="BE93D4"/>
              </a:solidFill>
            </a:rPr>
            <a:t> - Latitude: 52.5455 and 52.7064. </a:t>
          </a:r>
        </a:p>
        <a:p>
          <a:pPr algn="l"/>
          <a:r>
            <a:rPr lang="en-US" sz="1400" dirty="0">
              <a:solidFill>
                <a:srgbClr val="BE93D4"/>
              </a:solidFill>
            </a:rPr>
            <a:t> - Country: United Kingdom. </a:t>
          </a:r>
        </a:p>
        <a:p>
          <a:pPr algn="l"/>
          <a:r>
            <a:rPr lang="en-US" sz="1400" dirty="0">
              <a:solidFill>
                <a:srgbClr val="BE93D4"/>
              </a:solidFill>
            </a:rPr>
            <a:t>- Accident severity: </a:t>
          </a:r>
        </a:p>
        <a:p>
          <a:pPr algn="l"/>
          <a:r>
            <a:rPr lang="en-US" sz="1400" dirty="0">
              <a:solidFill>
                <a:srgbClr val="BE93D4"/>
              </a:solidFill>
            </a:rPr>
            <a:t> - Fatal accidents: Highlighted. </a:t>
          </a:r>
        </a:p>
        <a:p>
          <a:pPr algn="l"/>
          <a:r>
            <a:rPr lang="en-US" sz="1400" dirty="0">
              <a:solidFill>
                <a:srgbClr val="BE93D4"/>
              </a:solidFill>
            </a:rPr>
            <a:t> - Serious accidents: Also mentioned.</a:t>
          </a:r>
        </a:p>
        <a:p>
          <a:pPr algn="l"/>
          <a:r>
            <a:rPr lang="en-US" sz="1500" dirty="0">
              <a:solidFill>
                <a:srgbClr val="710193"/>
              </a:solidFill>
            </a:rPr>
            <a:t>--- How to use it?</a:t>
          </a:r>
        </a:p>
        <a:p>
          <a:pPr algn="l"/>
          <a:r>
            <a:rPr lang="en-US" sz="1400" dirty="0">
              <a:solidFill>
                <a:srgbClr val="BE93D4"/>
              </a:solidFill>
            </a:rPr>
            <a:t>- Visual map: Display high-risk areas. </a:t>
          </a:r>
        </a:p>
        <a:p>
          <a:pPr algn="l"/>
          <a:r>
            <a:rPr lang="en-US" sz="1400" dirty="0">
              <a:solidFill>
                <a:srgbClr val="BE93D4"/>
              </a:solidFill>
            </a:rPr>
            <a:t>- Recommendations: Focus on improving safety in areas with fatal accidents.</a:t>
          </a:r>
        </a:p>
      </dgm:t>
    </dgm:pt>
    <dgm:pt modelId="{D79FCC42-11F9-42D2-B85F-81236C9CC36A}" type="parTrans" cxnId="{7FD0896F-8425-4AFA-91AB-11CEF3E69658}">
      <dgm:prSet/>
      <dgm:spPr/>
      <dgm:t>
        <a:bodyPr/>
        <a:lstStyle/>
        <a:p>
          <a:endParaRPr lang="en-US"/>
        </a:p>
      </dgm:t>
    </dgm:pt>
    <dgm:pt modelId="{BAD96782-2956-409E-BDE9-5985E6D350E9}" type="sibTrans" cxnId="{7FD0896F-8425-4AFA-91AB-11CEF3E69658}">
      <dgm:prSet/>
      <dgm:spPr/>
      <dgm:t>
        <a:bodyPr/>
        <a:lstStyle/>
        <a:p>
          <a:endParaRPr lang="en-US"/>
        </a:p>
      </dgm:t>
    </dgm:pt>
    <dgm:pt modelId="{83017B23-FF92-4ADD-A23B-0F2CE63225B1}">
      <dgm:prSet custT="1"/>
      <dgm:spPr/>
      <dgm:t>
        <a:bodyPr/>
        <a:lstStyle/>
        <a:p>
          <a:pPr algn="ctr"/>
          <a:r>
            <a:rPr lang="en-US" sz="1800" dirty="0">
              <a:solidFill>
                <a:srgbClr val="710193"/>
              </a:solidFill>
            </a:rPr>
            <a:t>Accident Severity Analysis :</a:t>
          </a:r>
        </a:p>
        <a:p>
          <a:pPr algn="l"/>
          <a:r>
            <a:rPr lang="en-US" sz="1500" dirty="0">
              <a:solidFill>
                <a:srgbClr val="710193"/>
              </a:solidFill>
            </a:rPr>
            <a:t>--- What does it show?</a:t>
          </a:r>
        </a:p>
        <a:p>
          <a:pPr algn="l"/>
          <a:r>
            <a:rPr lang="en-US" sz="1400" dirty="0">
              <a:solidFill>
                <a:srgbClr val="BE93D4"/>
              </a:solidFill>
            </a:rPr>
            <a:t>- Distribution of accidents by severity: </a:t>
          </a:r>
        </a:p>
        <a:p>
          <a:pPr algn="l"/>
          <a:r>
            <a:rPr lang="en-US" sz="1400" dirty="0">
              <a:solidFill>
                <a:srgbClr val="BE93D4"/>
              </a:solidFill>
            </a:rPr>
            <a:t> - Slight accidents: From 100K to 300K. </a:t>
          </a:r>
        </a:p>
        <a:p>
          <a:pPr algn="l"/>
          <a:r>
            <a:rPr lang="en-US" sz="1400" dirty="0">
              <a:solidFill>
                <a:srgbClr val="BE93D4"/>
              </a:solidFill>
            </a:rPr>
            <a:t> - Serious accidents: From 150K to 300K. </a:t>
          </a:r>
        </a:p>
        <a:p>
          <a:pPr algn="l"/>
          <a:r>
            <a:rPr lang="en-US" sz="1400" dirty="0">
              <a:solidFill>
                <a:srgbClr val="BE93D4"/>
              </a:solidFill>
            </a:rPr>
            <a:t> - Fatal accidents: Mentioned without details.</a:t>
          </a:r>
        </a:p>
        <a:p>
          <a:pPr algn="l"/>
          <a:r>
            <a:rPr lang="en-US" sz="1500" dirty="0">
              <a:solidFill>
                <a:srgbClr val="710193"/>
              </a:solidFill>
            </a:rPr>
            <a:t>---  How to use it?</a:t>
          </a:r>
        </a:p>
        <a:p>
          <a:pPr algn="l"/>
          <a:r>
            <a:rPr lang="en-US" sz="1400" dirty="0">
              <a:solidFill>
                <a:srgbClr val="BE93D4"/>
              </a:solidFill>
            </a:rPr>
            <a:t>- Chart: Display the distribution of accidents by severity. </a:t>
          </a:r>
        </a:p>
        <a:p>
          <a:pPr algn="l"/>
          <a:r>
            <a:rPr lang="en-US" sz="1400" dirty="0">
              <a:solidFill>
                <a:srgbClr val="BE93D4"/>
              </a:solidFill>
            </a:rPr>
            <a:t>- Recommendations: Focus on reducing serious and fatal accidents.</a:t>
          </a:r>
        </a:p>
      </dgm:t>
    </dgm:pt>
    <dgm:pt modelId="{597D78A9-5B1A-48F3-86E2-717D17A32F40}" type="parTrans" cxnId="{B1F5C86C-9336-410A-A6C8-4389E0C3B107}">
      <dgm:prSet/>
      <dgm:spPr/>
      <dgm:t>
        <a:bodyPr/>
        <a:lstStyle/>
        <a:p>
          <a:endParaRPr lang="en-US"/>
        </a:p>
      </dgm:t>
    </dgm:pt>
    <dgm:pt modelId="{F6810DD5-E932-4DC9-99E0-8B896EBD9311}" type="sibTrans" cxnId="{B1F5C86C-9336-410A-A6C8-4389E0C3B107}">
      <dgm:prSet/>
      <dgm:spPr/>
      <dgm:t>
        <a:bodyPr/>
        <a:lstStyle/>
        <a:p>
          <a:endParaRPr lang="en-US"/>
        </a:p>
      </dgm:t>
    </dgm:pt>
    <dgm:pt modelId="{801C2F89-9A60-4521-B1D7-683148137039}" type="pres">
      <dgm:prSet presAssocID="{1D271A1C-1D18-4EEF-B32F-A8CEC57FB534}" presName="linear" presStyleCnt="0">
        <dgm:presLayoutVars>
          <dgm:animLvl val="lvl"/>
          <dgm:resizeHandles val="exact"/>
        </dgm:presLayoutVars>
      </dgm:prSet>
      <dgm:spPr/>
    </dgm:pt>
    <dgm:pt modelId="{30478C75-6F30-421D-9709-4159C8B60CC7}" type="pres">
      <dgm:prSet presAssocID="{914EDFAC-700D-4775-B1A0-15ABE31B076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2FD6551-BC42-49D9-BEDE-E5E9AB730D40}" type="pres">
      <dgm:prSet presAssocID="{BAD96782-2956-409E-BDE9-5985E6D350E9}" presName="spacer" presStyleCnt="0"/>
      <dgm:spPr/>
    </dgm:pt>
    <dgm:pt modelId="{77E9B6BD-6F17-433F-94F1-43AE218B3DE2}" type="pres">
      <dgm:prSet presAssocID="{83017B23-FF92-4ADD-A23B-0F2CE63225B1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C776DA20-714E-4DA2-8E43-346B073501EE}" type="presOf" srcId="{914EDFAC-700D-4775-B1A0-15ABE31B0764}" destId="{30478C75-6F30-421D-9709-4159C8B60CC7}" srcOrd="0" destOrd="0" presId="urn:microsoft.com/office/officeart/2005/8/layout/vList2"/>
    <dgm:cxn modelId="{B1F5C86C-9336-410A-A6C8-4389E0C3B107}" srcId="{1D271A1C-1D18-4EEF-B32F-A8CEC57FB534}" destId="{83017B23-FF92-4ADD-A23B-0F2CE63225B1}" srcOrd="1" destOrd="0" parTransId="{597D78A9-5B1A-48F3-86E2-717D17A32F40}" sibTransId="{F6810DD5-E932-4DC9-99E0-8B896EBD9311}"/>
    <dgm:cxn modelId="{7FD0896F-8425-4AFA-91AB-11CEF3E69658}" srcId="{1D271A1C-1D18-4EEF-B32F-A8CEC57FB534}" destId="{914EDFAC-700D-4775-B1A0-15ABE31B0764}" srcOrd="0" destOrd="0" parTransId="{D79FCC42-11F9-42D2-B85F-81236C9CC36A}" sibTransId="{BAD96782-2956-409E-BDE9-5985E6D350E9}"/>
    <dgm:cxn modelId="{B8509C81-05CE-42AF-A217-0AC1342C527A}" type="presOf" srcId="{83017B23-FF92-4ADD-A23B-0F2CE63225B1}" destId="{77E9B6BD-6F17-433F-94F1-43AE218B3DE2}" srcOrd="0" destOrd="0" presId="urn:microsoft.com/office/officeart/2005/8/layout/vList2"/>
    <dgm:cxn modelId="{93485092-8657-4306-A5A6-7B84B414A2E6}" type="presOf" srcId="{1D271A1C-1D18-4EEF-B32F-A8CEC57FB534}" destId="{801C2F89-9A60-4521-B1D7-683148137039}" srcOrd="0" destOrd="0" presId="urn:microsoft.com/office/officeart/2005/8/layout/vList2"/>
    <dgm:cxn modelId="{2DDD8D8E-6F73-4CAC-96A8-4605CE03228B}" type="presParOf" srcId="{801C2F89-9A60-4521-B1D7-683148137039}" destId="{30478C75-6F30-421D-9709-4159C8B60CC7}" srcOrd="0" destOrd="0" presId="urn:microsoft.com/office/officeart/2005/8/layout/vList2"/>
    <dgm:cxn modelId="{38E6AAC4-ADB3-4469-826E-020BC40D7833}" type="presParOf" srcId="{801C2F89-9A60-4521-B1D7-683148137039}" destId="{E2FD6551-BC42-49D9-BEDE-E5E9AB730D40}" srcOrd="1" destOrd="0" presId="urn:microsoft.com/office/officeart/2005/8/layout/vList2"/>
    <dgm:cxn modelId="{3588ACA1-7848-41E1-91E4-63DB8B96C36D}" type="presParOf" srcId="{801C2F89-9A60-4521-B1D7-683148137039}" destId="{77E9B6BD-6F17-433F-94F1-43AE218B3DE2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478C75-6F30-421D-9709-4159C8B60CC7}">
      <dsp:nvSpPr>
        <dsp:cNvPr id="0" name=""/>
        <dsp:cNvSpPr/>
      </dsp:nvSpPr>
      <dsp:spPr>
        <a:xfrm>
          <a:off x="0" y="61"/>
          <a:ext cx="6730276" cy="2998307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710193"/>
              </a:solidFill>
            </a:rPr>
            <a:t>Geographical Distribution :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rgbClr val="710193"/>
              </a:solidFill>
            </a:rPr>
            <a:t>---What does it show ?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BE93D4"/>
              </a:solidFill>
            </a:rPr>
            <a:t>- Geographical areas of accidents: 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BE93D4"/>
              </a:solidFill>
            </a:rPr>
            <a:t> - Latitude: 52.5455 and 52.7064. 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BE93D4"/>
              </a:solidFill>
            </a:rPr>
            <a:t> - Country: United Kingdom. 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BE93D4"/>
              </a:solidFill>
            </a:rPr>
            <a:t>- Accident severity: 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BE93D4"/>
              </a:solidFill>
            </a:rPr>
            <a:t> - Fatal accidents: Highlighted. 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BE93D4"/>
              </a:solidFill>
            </a:rPr>
            <a:t> - Serious accidents: Also mentioned.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rgbClr val="710193"/>
              </a:solidFill>
            </a:rPr>
            <a:t>--- How to use it?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BE93D4"/>
              </a:solidFill>
            </a:rPr>
            <a:t>- Visual map: Display high-risk areas. 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BE93D4"/>
              </a:solidFill>
            </a:rPr>
            <a:t>- Recommendations: Focus on improving safety in areas with fatal accidents.</a:t>
          </a:r>
        </a:p>
      </dsp:txBody>
      <dsp:txXfrm>
        <a:off x="146365" y="146426"/>
        <a:ext cx="6437546" cy="2705577"/>
      </dsp:txXfrm>
    </dsp:sp>
    <dsp:sp modelId="{77E9B6BD-6F17-433F-94F1-43AE218B3DE2}">
      <dsp:nvSpPr>
        <dsp:cNvPr id="0" name=""/>
        <dsp:cNvSpPr/>
      </dsp:nvSpPr>
      <dsp:spPr>
        <a:xfrm>
          <a:off x="0" y="3012347"/>
          <a:ext cx="6730276" cy="2998307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710193"/>
              </a:solidFill>
            </a:rPr>
            <a:t>Accident Severity Analysis :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rgbClr val="710193"/>
              </a:solidFill>
            </a:rPr>
            <a:t>--- What does it show?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BE93D4"/>
              </a:solidFill>
            </a:rPr>
            <a:t>- Distribution of accidents by severity: 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BE93D4"/>
              </a:solidFill>
            </a:rPr>
            <a:t> - Slight accidents: From 100K to 300K. 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BE93D4"/>
              </a:solidFill>
            </a:rPr>
            <a:t> - Serious accidents: From 150K to 300K. 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BE93D4"/>
              </a:solidFill>
            </a:rPr>
            <a:t> - Fatal accidents: Mentioned without details.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rgbClr val="710193"/>
              </a:solidFill>
            </a:rPr>
            <a:t>---  How to use it?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BE93D4"/>
              </a:solidFill>
            </a:rPr>
            <a:t>- Chart: Display the distribution of accidents by severity. 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BE93D4"/>
              </a:solidFill>
            </a:rPr>
            <a:t>- Recommendations: Focus on reducing serious and fatal accidents.</a:t>
          </a:r>
        </a:p>
      </dsp:txBody>
      <dsp:txXfrm>
        <a:off x="146365" y="3158712"/>
        <a:ext cx="6437546" cy="27055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04B9809-3C73-CA2B-1791-620EA168CC0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7B1C58-A1FD-D1E1-33AB-1303C48435C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6AA30A-158D-435B-B1F3-6FF82BD60FDF}" type="datetimeFigureOut">
              <a:rPr lang="en-US" smtClean="0"/>
              <a:t>3/21/2025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17A0D9-659F-DDC6-CBD8-29B61E0FF7E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9E0617-6128-05F5-8F48-6A0A1D1479E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0A24AC-02A6-46A1-A072-EAC8AC25DC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9198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6A0313-F537-4ED0-973B-4729E10A826A}" type="datetimeFigureOut">
              <a:rPr lang="en-US" smtClean="0"/>
              <a:t>3/21/2025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C92804-03A6-47F6-A893-4DDB8903A80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717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1823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EFD152-17E8-343E-C4E9-4E739BD198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72F775-9B36-9156-8833-6102E15655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1EA8A53-029C-1082-A6A4-E156DB2861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88C400-BF67-41C3-A5F2-E808B061CE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71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6234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A8158F-C878-9BF8-881C-B12394C05A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2D2793A-1806-0CA6-B6A5-5A5228FC60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A2C885F-594C-F436-C086-BE2445C080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7C4A89-3E04-177E-F5AF-802E087DDD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8912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444B90-FC14-7BD9-C305-0A9512850B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D2E4924-7F05-2E7F-0025-AF9681AB5D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39DC177-88B7-0A5A-BEF9-9EA76006F3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FFCECB-A7D6-B051-F0CE-ADB807445F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4922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AC5083-696B-667D-D976-CE7DF6CFA9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3D49781-A48A-287D-12E8-EC4231063D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B2482AA-D887-3474-82E2-7764D5DE97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7BFC09-1364-B57F-2701-9E2274C13C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7591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92804-03A6-47F6-A893-4DDB8903A80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5841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40555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92186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2259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F7D84AA-0BCE-9C85-4510-34EBAE0617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524" y="708955"/>
            <a:ext cx="12193526" cy="5463893"/>
            <a:chOff x="-1524" y="708955"/>
            <a:chExt cx="12193526" cy="546389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41002A6-9DB7-26A1-2425-8C496B953CA4}"/>
                </a:ext>
              </a:extLst>
            </p:cNvPr>
            <p:cNvSpPr/>
            <p:nvPr userDrawn="1"/>
          </p:nvSpPr>
          <p:spPr>
            <a:xfrm>
              <a:off x="-1524" y="709613"/>
              <a:ext cx="12192000" cy="5463235"/>
            </a:xfrm>
            <a:prstGeom prst="rect">
              <a:avLst/>
            </a:prstGeom>
            <a:solidFill>
              <a:schemeClr val="accent3"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5" name="Graphic 24">
              <a:extLst>
                <a:ext uri="{FF2B5EF4-FFF2-40B4-BE49-F238E27FC236}">
                  <a16:creationId xmlns:a16="http://schemas.microsoft.com/office/drawing/2014/main" id="{9F029623-B14D-1CDC-9D8F-47D563937B5F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43670" t="-7182" r="-9886" b="52046"/>
            <a:stretch/>
          </p:blipFill>
          <p:spPr>
            <a:xfrm>
              <a:off x="-1" y="1162050"/>
              <a:ext cx="5568949" cy="5009032"/>
            </a:xfrm>
            <a:prstGeom prst="rect">
              <a:avLst/>
            </a:prstGeom>
          </p:spPr>
        </p:pic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B4D8031F-ED2A-8D7E-D369-6BF3256FE3F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256" t="-7183" r="44925" b="48899"/>
            <a:stretch/>
          </p:blipFill>
          <p:spPr>
            <a:xfrm rot="16200000">
              <a:off x="7239292" y="366674"/>
              <a:ext cx="4610430" cy="5294991"/>
            </a:xfrm>
            <a:prstGeom prst="rect">
              <a:avLst/>
            </a:prstGeom>
          </p:spPr>
        </p:pic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A28D3FB-54EA-410D-A062-8F118E5D0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593477A-1279-4BCC-8257-14CC2361F8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7F04C86-E215-DFBB-8302-70BCCDFC2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708956"/>
            <a:ext cx="12192000" cy="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F29577F-647F-5850-5636-6ED05B9959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694828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7CBFB4F-DC16-FC59-E9E7-B92910449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16429"/>
            <a:ext cx="12192000" cy="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3690604-E7DB-AFA3-7E13-CAFF46FF50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279680"/>
            <a:ext cx="12192000" cy="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E2874C2-BA39-4778-DC11-487CC4FCA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1605041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6D6334D-FB4A-4843-F2FB-1CAC50021C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586958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FC043C06-5053-E291-E708-44B684DC52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28932" y="1115167"/>
            <a:ext cx="8534136" cy="4655385"/>
          </a:xfrm>
        </p:spPr>
        <p:txBody>
          <a:bodyPr>
            <a:noAutofit/>
          </a:bodyPr>
          <a:lstStyle>
            <a:lvl1pPr algn="ctr">
              <a:defRPr sz="72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045799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4F9E0CFE-F27B-4D50-AA2F-7146CA90E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" y="2138289"/>
            <a:ext cx="12188952" cy="4033912"/>
          </a:xfrm>
          <a:prstGeom prst="rect">
            <a:avLst/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2C488A36-B0CB-7B46-C2A6-BA57D39EC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7860" r="37853" b="27738"/>
          <a:stretch/>
        </p:blipFill>
        <p:spPr>
          <a:xfrm>
            <a:off x="6962087" y="2143124"/>
            <a:ext cx="5226865" cy="4033839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A8614BA2-9387-F1B5-B7DB-B34DAE90FE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2177" y="365125"/>
            <a:ext cx="10778937" cy="1325563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994EC89-4FAE-445C-A6E8-D55E4A34DE4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2899" y="2350108"/>
            <a:ext cx="10778221" cy="3609461"/>
          </a:xfrm>
        </p:spPr>
        <p:txBody>
          <a:bodyPr anchor="ctr" anchorCtr="0">
            <a:normAutofit/>
          </a:bodyPr>
          <a:lstStyle>
            <a:lvl1pPr>
              <a:buNone/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sz="1800" dirty="0">
              <a:solidFill>
                <a:schemeClr val="tx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9ECF93F-3E86-4C44-BAF1-ADE160CADF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7A80DA6A-71F3-6286-F60A-EEEC918871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5F98B46-5DFC-3487-EB05-148905CA6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2138288"/>
            <a:ext cx="12192000" cy="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D768F8E-3DFF-8D92-E3CF-5AE5F6DA5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2045761"/>
            <a:ext cx="12192000" cy="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E83A1EA-5EE3-D81A-D135-860F481F67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264727"/>
            <a:ext cx="12192000" cy="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4EA58FF-2FB1-3B78-FDCF-E5DC2EFE5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6172200"/>
            <a:ext cx="12192000" cy="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15528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08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4408E76-0AE4-495F-87FB-5DD280A91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1491640" y="5610"/>
            <a:ext cx="708823" cy="713232"/>
          </a:xfrm>
          <a:prstGeom prst="rect">
            <a:avLst/>
          </a:prstGeom>
          <a:solidFill>
            <a:schemeClr val="accent3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9F130D9-40F7-D817-3F42-72C9D58579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3843" y="667582"/>
            <a:ext cx="5102717" cy="2482018"/>
          </a:xfrm>
        </p:spPr>
        <p:txBody>
          <a:bodyPr anchor="t" anchorCtr="0">
            <a:noAutofit/>
          </a:bodyPr>
          <a:lstStyle>
            <a:lvl1pPr>
              <a:defRPr sz="4400"/>
            </a:lvl1pPr>
          </a:lstStyle>
          <a:p>
            <a:r>
              <a:rPr lang="en-US" sz="4400" dirty="0"/>
              <a:t>Click to add title 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88A7439-0E5E-18D2-A4C7-D377032ED256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668964" y="667582"/>
            <a:ext cx="5827220" cy="2482018"/>
          </a:xfrm>
        </p:spPr>
        <p:txBody>
          <a:bodyPr tIns="91440">
            <a:normAutofit/>
          </a:bodyPr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2"/>
                </a:solidFill>
              </a:defRPr>
            </a:lvl2pPr>
            <a:lvl3pPr marL="914400" indent="0">
              <a:buNone/>
              <a:defRPr sz="1800">
                <a:solidFill>
                  <a:schemeClr val="tx2"/>
                </a:solidFill>
              </a:defRPr>
            </a:lvl3pPr>
            <a:lvl4pPr marL="1371600" indent="0">
              <a:buNone/>
              <a:defRPr sz="1800">
                <a:solidFill>
                  <a:schemeClr val="tx2"/>
                </a:solidFill>
              </a:defRPr>
            </a:lvl4pPr>
            <a:lvl5pPr marL="1828800" indent="0">
              <a:buNone/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3471630-9EC8-4C68-B4D8-D98C242DBE0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93843" y="3362959"/>
            <a:ext cx="11102339" cy="2827459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3FB3B490-399A-EF1F-9626-CCCE0F5FF3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1651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9BDEB7A-D103-487A-8C1B-9145FB24B6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2897" y="539496"/>
            <a:ext cx="5228393" cy="269719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sz="4800" dirty="0"/>
              <a:t>Click to add title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3017A3E-25F7-41D5-AABB-24D0E2673A6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2897" y="3354749"/>
            <a:ext cx="5228392" cy="2582470"/>
          </a:xfrm>
        </p:spPr>
        <p:txBody>
          <a:bodyPr>
            <a:noAutofit/>
          </a:bodyPr>
          <a:lstStyle>
            <a:lvl1pPr marL="0" indent="0"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05C0C26-4C66-47DC-B079-5B94C22F1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07E30B1-7066-9D31-7A11-7B81B65DD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972E672D-C862-C853-0730-15E3C4953D67}"/>
              </a:ext>
            </a:extLst>
          </p:cNvPr>
          <p:cNvSpPr/>
          <p:nvPr userDrawn="1"/>
        </p:nvSpPr>
        <p:spPr>
          <a:xfrm>
            <a:off x="9884230" y="1"/>
            <a:ext cx="1611954" cy="6857999"/>
          </a:xfrm>
          <a:prstGeom prst="rect">
            <a:avLst/>
          </a:prstGeom>
          <a:solidFill>
            <a:schemeClr val="accent3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10336ED-3DCB-4524-8A3F-9FBBD0B18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1605041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815F86B-1A6A-ECD5-F63A-4280BADEF7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9884230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B5534F0-444E-1FA5-FC8F-F04505FC0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9768622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119972F-DA18-8749-FF59-A83CA1E1F4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9372495" y="561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067D80A1-B7E7-2F80-975E-2E87C591BB67}"/>
              </a:ext>
            </a:extLst>
          </p:cNvPr>
          <p:cNvSpPr/>
          <p:nvPr userDrawn="1"/>
        </p:nvSpPr>
        <p:spPr>
          <a:xfrm>
            <a:off x="7760541" y="1"/>
            <a:ext cx="1611954" cy="6857999"/>
          </a:xfrm>
          <a:prstGeom prst="rect">
            <a:avLst/>
          </a:prstGeom>
          <a:solidFill>
            <a:schemeClr val="accent3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E88F6AB-6890-F7DE-7C01-CE237F7786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9481352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F6575E3-45E3-206E-9037-D8FD562B7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7760541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BE4BC31-600E-ECD3-1E7F-FE4F6F720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7644933" y="0"/>
            <a:ext cx="0" cy="6858000"/>
          </a:xfrm>
          <a:prstGeom prst="line">
            <a:avLst/>
          </a:prstGeom>
          <a:ln w="9525" cap="rnd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Graphic 33">
            <a:extLst>
              <a:ext uri="{FF2B5EF4-FFF2-40B4-BE49-F238E27FC236}">
                <a16:creationId xmlns:a16="http://schemas.microsoft.com/office/drawing/2014/main" id="{3F8CA839-B327-1ECD-C35D-02164F5BBDC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1706" t="12194" r="49126" b="12256"/>
          <a:stretch/>
        </p:blipFill>
        <p:spPr>
          <a:xfrm>
            <a:off x="9884229" y="-5609"/>
            <a:ext cx="1611955" cy="6863608"/>
          </a:xfrm>
          <a:prstGeom prst="rect">
            <a:avLst/>
          </a:prstGeom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E1A97957-D274-4D24-1862-D53BF72826C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790" t="12194" r="70042" b="12256"/>
          <a:stretch/>
        </p:blipFill>
        <p:spPr>
          <a:xfrm>
            <a:off x="7753789" y="5610"/>
            <a:ext cx="1611955" cy="6863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680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99135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43553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060781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29730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871416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707266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47616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414197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7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8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940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86" r:id="rId1"/>
    <p:sldLayoutId id="2147484287" r:id="rId2"/>
    <p:sldLayoutId id="2147484288" r:id="rId3"/>
    <p:sldLayoutId id="2147484289" r:id="rId4"/>
    <p:sldLayoutId id="2147484290" r:id="rId5"/>
    <p:sldLayoutId id="2147484291" r:id="rId6"/>
    <p:sldLayoutId id="2147484292" r:id="rId7"/>
    <p:sldLayoutId id="2147484293" r:id="rId8"/>
    <p:sldLayoutId id="2147484294" r:id="rId9"/>
    <p:sldLayoutId id="2147484295" r:id="rId10"/>
    <p:sldLayoutId id="2147484296" r:id="rId11"/>
    <p:sldLayoutId id="2147484297" r:id="rId12"/>
    <p:sldLayoutId id="2147484298" r:id="rId13"/>
    <p:sldLayoutId id="2147484300" r:id="rId14"/>
    <p:sldLayoutId id="2147484301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12" Type="http://schemas.openxmlformats.org/officeDocument/2006/relationships/diagramColors" Target="../diagrams/colors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.png"/><Relationship Id="rId11" Type="http://schemas.openxmlformats.org/officeDocument/2006/relationships/diagramQuickStyle" Target="../diagrams/quickStyle1.xml"/><Relationship Id="rId5" Type="http://schemas.openxmlformats.org/officeDocument/2006/relationships/image" Target="../media/image8.png"/><Relationship Id="rId10" Type="http://schemas.openxmlformats.org/officeDocument/2006/relationships/diagramLayout" Target="../diagrams/layout1.xml"/><Relationship Id="rId4" Type="http://schemas.microsoft.com/office/2007/relationships/hdphoto" Target="../media/hdphoto1.wdp"/><Relationship Id="rId9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linked%20in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2107B0-826E-4E2E-390A-A0CBF1F86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8296" y="1995948"/>
            <a:ext cx="8504771" cy="2812026"/>
          </a:xfrm>
        </p:spPr>
        <p:txBody>
          <a:bodyPr/>
          <a:lstStyle/>
          <a:p>
            <a:r>
              <a:rPr lang="en-US" cap="none" dirty="0">
                <a:ln w="0"/>
                <a:solidFill>
                  <a:srgbClr val="710193"/>
                </a:solidFill>
                <a:effectLst>
                  <a:reflection blurRad="6350" stA="53000" endA="300" endPos="35500" dir="5400000" sy="-90000" algn="bl" rotWithShape="0"/>
                </a:effectLst>
              </a:rPr>
              <a:t>Accident</a:t>
            </a:r>
            <a:r>
              <a:rPr lang="en-US" b="1" i="1" cap="none" dirty="0">
                <a:ln w="0"/>
                <a:solidFill>
                  <a:srgbClr val="710193"/>
                </a:soli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en-US" cap="none" dirty="0">
                <a:ln w="0"/>
                <a:solidFill>
                  <a:srgbClr val="710193"/>
                </a:solidFill>
                <a:effectLst>
                  <a:reflection blurRad="6350" stA="53000" endA="300" endPos="35500" dir="5400000" sy="-90000" algn="bl" rotWithShape="0"/>
                </a:effectLst>
              </a:rPr>
              <a:t>Analysis</a:t>
            </a:r>
            <a:endParaRPr lang="en-US" b="1" i="1" cap="none" dirty="0">
              <a:ln w="0"/>
              <a:solidFill>
                <a:srgbClr val="710193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13C301-2081-7F7A-2C39-0D70FF264E3C}"/>
              </a:ext>
            </a:extLst>
          </p:cNvPr>
          <p:cNvSpPr txBox="1"/>
          <p:nvPr/>
        </p:nvSpPr>
        <p:spPr>
          <a:xfrm>
            <a:off x="865237" y="5176683"/>
            <a:ext cx="3569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n w="0"/>
                <a:solidFill>
                  <a:srgbClr val="BE93D4"/>
                </a:solidFill>
                <a:effectLst>
                  <a:reflection blurRad="6350" stA="53000" endA="300" endPos="35500" dir="5400000" sy="-90000" algn="bl" rotWithShape="0"/>
                </a:effectLst>
              </a:rPr>
              <a:t>Shahd Ahmed </a:t>
            </a:r>
            <a:r>
              <a:rPr lang="en-US" sz="2400" dirty="0" err="1">
                <a:ln w="0"/>
                <a:solidFill>
                  <a:srgbClr val="BE93D4"/>
                </a:solidFill>
                <a:effectLst>
                  <a:reflection blurRad="6350" stA="53000" endA="300" endPos="35500" dir="5400000" sy="-90000" algn="bl" rotWithShape="0"/>
                </a:effectLst>
              </a:rPr>
              <a:t>Bakoush</a:t>
            </a:r>
            <a:endParaRPr lang="en-US" sz="2400" dirty="0">
              <a:ln w="0"/>
              <a:solidFill>
                <a:srgbClr val="BE93D4"/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85810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689D8-CDAC-4215-96CD-8548432CE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975" y="363794"/>
            <a:ext cx="7688825" cy="1582993"/>
          </a:xfrm>
        </p:spPr>
        <p:txBody>
          <a:bodyPr/>
          <a:lstStyle/>
          <a:p>
            <a:r>
              <a:rPr lang="en-US" b="1" cap="none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710193"/>
                </a:solidFill>
              </a:rPr>
              <a:t>Project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0502F-36D4-4E60-B6E9-08628B2C5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1" y="2408904"/>
            <a:ext cx="10895598" cy="3608438"/>
          </a:xfrm>
        </p:spPr>
        <p:txBody>
          <a:bodyPr>
            <a:normAutofit/>
          </a:bodyPr>
          <a:lstStyle/>
          <a:p>
            <a:r>
              <a:rPr lang="en-US" sz="2000" dirty="0">
                <a:ln w="0"/>
                <a:solidFill>
                  <a:srgbClr val="BE93D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Road traffic accidents are one of the most significant challenges facing our communities today, impacting lives and economies on a large scale.  </a:t>
            </a:r>
          </a:p>
          <a:p>
            <a:r>
              <a:rPr lang="en-US" sz="2000" dirty="0">
                <a:ln w="0"/>
                <a:solidFill>
                  <a:srgbClr val="BE93D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 our ongoing efforts to enhance road safety and reduce the number of accidents, we have conducted an in-depth analysis of available accident data. This project aims to uncover the root causes of these incidents and identify the most high-risk areas.  </a:t>
            </a:r>
          </a:p>
          <a:p>
            <a:r>
              <a:rPr lang="en-US" sz="2000" dirty="0">
                <a:ln w="0"/>
                <a:solidFill>
                  <a:srgbClr val="BE93D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Using advanced data analysis tools like Tableau, we have developed an interactive dashboard that provides clear and actionable insights.  </a:t>
            </a:r>
          </a:p>
          <a:p>
            <a:r>
              <a:rPr lang="en-US" sz="2000" dirty="0">
                <a:ln w="0"/>
                <a:solidFill>
                  <a:srgbClr val="BE93D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This presentation will walk you through the key findings of our analysis and present practical recommendations to improve road safety and reduce accident.</a:t>
            </a:r>
          </a:p>
        </p:txBody>
      </p:sp>
      <p:sp>
        <p:nvSpPr>
          <p:cNvPr id="39" name="Slide Number Placeholder 38">
            <a:extLst>
              <a:ext uri="{FF2B5EF4-FFF2-40B4-BE49-F238E27FC236}">
                <a16:creationId xmlns:a16="http://schemas.microsoft.com/office/drawing/2014/main" id="{86A23B90-D6E2-D980-7780-B6FC54FD8D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E0FD4B5-4088-0CC7-E6CC-DEA779045EB0}"/>
              </a:ext>
            </a:extLst>
          </p:cNvPr>
          <p:cNvSpPr txBox="1">
            <a:spLocks/>
          </p:cNvSpPr>
          <p:nvPr/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4F6043-7A67-491B-98BC-F933DED7226D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309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D2FB54-F77C-5B58-3A49-8F4B7EDC3B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F0460-CC24-62A7-B364-349C0BF90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975" y="363794"/>
            <a:ext cx="7688825" cy="1582993"/>
          </a:xfrm>
        </p:spPr>
        <p:txBody>
          <a:bodyPr/>
          <a:lstStyle/>
          <a:p>
            <a:r>
              <a:rPr lang="en-US" b="1" cap="none" dirty="0">
                <a:ln w="12700" cmpd="sng">
                  <a:solidFill>
                    <a:schemeClr val="accent4"/>
                  </a:solidFill>
                  <a:prstDash val="solid"/>
                </a:ln>
                <a:solidFill>
                  <a:srgbClr val="710193"/>
                </a:solidFill>
              </a:rPr>
              <a:t>Data Cleaning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51C75-1ADF-0309-BDA4-04B1472BB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975" y="3106993"/>
            <a:ext cx="11484076" cy="2684207"/>
          </a:xfrm>
        </p:spPr>
        <p:txBody>
          <a:bodyPr>
            <a:noAutofit/>
          </a:bodyPr>
          <a:lstStyle/>
          <a:p>
            <a:r>
              <a:rPr lang="en-US" sz="1500" dirty="0">
                <a:ln w="0"/>
                <a:solidFill>
                  <a:srgbClr val="BE93D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What We Did to Clean the Data:  </a:t>
            </a:r>
          </a:p>
          <a:p>
            <a:r>
              <a:rPr lang="en-US" sz="1500" dirty="0">
                <a:ln w="0"/>
                <a:solidFill>
                  <a:srgbClr val="BE93D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 Removed Duplicates:  </a:t>
            </a:r>
          </a:p>
          <a:p>
            <a:r>
              <a:rPr lang="en-US" sz="1500" dirty="0">
                <a:ln w="0"/>
                <a:solidFill>
                  <a:srgbClr val="BE93D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- Ensured there were no duplicate entries.  </a:t>
            </a:r>
          </a:p>
          <a:p>
            <a:r>
              <a:rPr lang="en-US" sz="1500" dirty="0">
                <a:ln w="0"/>
                <a:solidFill>
                  <a:srgbClr val="BE93D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- Deleted duplicate rows to ensure accurate analysis.</a:t>
            </a:r>
          </a:p>
          <a:p>
            <a:r>
              <a:rPr lang="en-US" sz="1500" dirty="0">
                <a:ln w="0"/>
                <a:solidFill>
                  <a:srgbClr val="BE93D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 Handled Missing Values:  </a:t>
            </a:r>
          </a:p>
          <a:p>
            <a:r>
              <a:rPr lang="en-US" sz="1500" dirty="0">
                <a:ln w="0"/>
                <a:solidFill>
                  <a:srgbClr val="BE93D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- Removed rows with missing or incomplete data.  </a:t>
            </a:r>
          </a:p>
          <a:p>
            <a:r>
              <a:rPr lang="en-US" sz="1500" dirty="0">
                <a:ln w="0"/>
                <a:solidFill>
                  <a:srgbClr val="BE93D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- Ensured the dataset was complete.</a:t>
            </a:r>
          </a:p>
          <a:p>
            <a:r>
              <a:rPr lang="en-US" sz="1500" dirty="0">
                <a:ln w="0"/>
                <a:solidFill>
                  <a:srgbClr val="BE93D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 Formatted the Data:  </a:t>
            </a:r>
          </a:p>
          <a:p>
            <a:r>
              <a:rPr lang="en-US" sz="1500" dirty="0">
                <a:ln w="0"/>
                <a:solidFill>
                  <a:srgbClr val="BE93D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- Standardized column formats (e.g., dates, numbers).  </a:t>
            </a:r>
          </a:p>
          <a:p>
            <a:r>
              <a:rPr lang="en-US" sz="1500" dirty="0">
                <a:ln w="0"/>
                <a:solidFill>
                  <a:srgbClr val="BE93D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- Adjusted formatting for consistency and readability.</a:t>
            </a:r>
          </a:p>
          <a:p>
            <a:r>
              <a:rPr lang="en-US" sz="1500" dirty="0">
                <a:ln w="0"/>
                <a:solidFill>
                  <a:srgbClr val="BE93D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The Result:  </a:t>
            </a:r>
          </a:p>
          <a:p>
            <a:r>
              <a:rPr lang="en-US" sz="1500" dirty="0">
                <a:ln w="0"/>
                <a:solidFill>
                  <a:srgbClr val="BE93D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Clean, ready-to-analyze data.  </a:t>
            </a:r>
          </a:p>
          <a:p>
            <a:r>
              <a:rPr lang="en-US" sz="1500" dirty="0">
                <a:ln w="0"/>
                <a:solidFill>
                  <a:srgbClr val="BE93D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Accurate and reliable analysis.</a:t>
            </a:r>
          </a:p>
        </p:txBody>
      </p:sp>
      <p:sp>
        <p:nvSpPr>
          <p:cNvPr id="39" name="Slide Number Placeholder 38">
            <a:extLst>
              <a:ext uri="{FF2B5EF4-FFF2-40B4-BE49-F238E27FC236}">
                <a16:creationId xmlns:a16="http://schemas.microsoft.com/office/drawing/2014/main" id="{7D2A04BE-1C6B-2616-91AF-8C30F5617C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272AE7B-8CB5-0C71-0EE5-4B1320795FA2}"/>
              </a:ext>
            </a:extLst>
          </p:cNvPr>
          <p:cNvSpPr txBox="1">
            <a:spLocks/>
          </p:cNvSpPr>
          <p:nvPr/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4F6043-7A67-491B-98BC-F933DED7226D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762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BDD3376-2BB5-D208-489F-2CF4AEDE5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689" y="304294"/>
            <a:ext cx="11306543" cy="806751"/>
          </a:xfrm>
        </p:spPr>
        <p:txBody>
          <a:bodyPr/>
          <a:lstStyle/>
          <a:p>
            <a:pPr algn="ctr"/>
            <a:r>
              <a:rPr lang="en-US" cap="none" dirty="0">
                <a:ln w="0"/>
                <a:solidFill>
                  <a:srgbClr val="71019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Accident Analysis Dashboard Overview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2F950D5-0AE0-05E7-665E-387B809FD29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9768" y="1111045"/>
            <a:ext cx="10432026" cy="2482018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710193"/>
                </a:solidFill>
              </a:rPr>
              <a:t>- A tool to analyze accident data, focusing on:  </a:t>
            </a:r>
          </a:p>
          <a:p>
            <a:r>
              <a:rPr lang="en-US" dirty="0">
                <a:solidFill>
                  <a:srgbClr val="BE93D4"/>
                </a:solidFill>
              </a:rPr>
              <a:t>  - Casualties: Total of 843,699.  </a:t>
            </a:r>
          </a:p>
          <a:p>
            <a:r>
              <a:rPr lang="en-US" dirty="0">
                <a:solidFill>
                  <a:srgbClr val="BE93D4"/>
                </a:solidFill>
              </a:rPr>
              <a:t>  - Geographical Distribution: Key locations at 52.5453 and 52.7044.  </a:t>
            </a:r>
          </a:p>
          <a:p>
            <a:r>
              <a:rPr lang="en-US" dirty="0">
                <a:solidFill>
                  <a:srgbClr val="BE93D4"/>
                </a:solidFill>
              </a:rPr>
              <a:t>  - Severity: Breaks down accidents by severity (minor, serious, fatal).  </a:t>
            </a:r>
          </a:p>
          <a:p>
            <a:r>
              <a:rPr lang="en-US" dirty="0">
                <a:solidFill>
                  <a:srgbClr val="BE93D4"/>
                </a:solidFill>
              </a:rPr>
              <a:t>  - Trends: Shows how accidents have changed over time.</a:t>
            </a:r>
          </a:p>
          <a:p>
            <a:r>
              <a:rPr lang="en-US" dirty="0">
                <a:solidFill>
                  <a:srgbClr val="BE93D4"/>
                </a:solidFill>
              </a:rPr>
              <a:t>- Helps identify high-risk areas and trends to improve road safety.</a:t>
            </a:r>
          </a:p>
        </p:txBody>
      </p:sp>
      <p:sp>
        <p:nvSpPr>
          <p:cNvPr id="40" name="Slide Number Placeholder 39">
            <a:extLst>
              <a:ext uri="{FF2B5EF4-FFF2-40B4-BE49-F238E27FC236}">
                <a16:creationId xmlns:a16="http://schemas.microsoft.com/office/drawing/2014/main" id="{99A3C9AE-6440-E266-03D1-504E4CB48C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1D3BB6-1C5B-E9A2-D461-80FDF9463D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689" y="3708401"/>
            <a:ext cx="11102339" cy="282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044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5D0B2E8-BAEA-382B-BB3B-C831352224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" name="Group 232">
            <a:extLst>
              <a:ext uri="{FF2B5EF4-FFF2-40B4-BE49-F238E27FC236}">
                <a16:creationId xmlns:a16="http://schemas.microsoft.com/office/drawing/2014/main" id="{240B56E4-373D-4EC3-816C-0EAC1C868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34" name="Oval 233">
              <a:extLst>
                <a:ext uri="{FF2B5EF4-FFF2-40B4-BE49-F238E27FC236}">
                  <a16:creationId xmlns:a16="http://schemas.microsoft.com/office/drawing/2014/main" id="{1E90CEEA-DB88-4D63-9114-2E1FFD1576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35" name="Oval 234">
              <a:extLst>
                <a:ext uri="{FF2B5EF4-FFF2-40B4-BE49-F238E27FC236}">
                  <a16:creationId xmlns:a16="http://schemas.microsoft.com/office/drawing/2014/main" id="{D2A175AA-4B16-4687-A52A-897C3A13F9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2C17B10-0217-F50F-CDC6-91A2D2D56907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7782" b="-4"/>
          <a:stretch/>
        </p:blipFill>
        <p:spPr>
          <a:xfrm>
            <a:off x="3344" y="3509433"/>
            <a:ext cx="4475150" cy="3348566"/>
          </a:xfrm>
          <a:prstGeom prst="rect">
            <a:avLst/>
          </a:prstGeom>
        </p:spPr>
      </p:pic>
      <p:sp>
        <p:nvSpPr>
          <p:cNvPr id="236" name="Rectangle 235">
            <a:extLst>
              <a:ext uri="{FF2B5EF4-FFF2-40B4-BE49-F238E27FC236}">
                <a16:creationId xmlns:a16="http://schemas.microsoft.com/office/drawing/2014/main" id="{881BB01C-2DAE-48BD-8E81-DAE2E1BC4D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0070" y="0"/>
            <a:ext cx="7541930" cy="6857999"/>
          </a:xfrm>
          <a:prstGeom prst="rect">
            <a:avLst/>
          </a:prstGeom>
          <a:blipFill dpi="0" rotWithShape="1">
            <a:blip r:embed="rId6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screenshot of a map&#10;&#10;AI-generated content may be incorrect.">
            <a:extLst>
              <a:ext uri="{FF2B5EF4-FFF2-40B4-BE49-F238E27FC236}">
                <a16:creationId xmlns:a16="http://schemas.microsoft.com/office/drawing/2014/main" id="{95F7DD7A-55FE-9DF7-A3F2-56E0DCCB6C84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r="1" b="1546"/>
          <a:stretch/>
        </p:blipFill>
        <p:spPr>
          <a:xfrm>
            <a:off x="3344" y="10"/>
            <a:ext cx="4475150" cy="3348557"/>
          </a:xfrm>
          <a:prstGeom prst="rect">
            <a:avLst/>
          </a:prstGeom>
        </p:spPr>
      </p:pic>
      <p:grpSp>
        <p:nvGrpSpPr>
          <p:cNvPr id="237" name="Group 236">
            <a:extLst>
              <a:ext uri="{FF2B5EF4-FFF2-40B4-BE49-F238E27FC236}">
                <a16:creationId xmlns:a16="http://schemas.microsoft.com/office/drawing/2014/main" id="{AD55FF18-1979-4730-A345-E74E328F07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38" name="Oval 237">
              <a:extLst>
                <a:ext uri="{FF2B5EF4-FFF2-40B4-BE49-F238E27FC236}">
                  <a16:creationId xmlns:a16="http://schemas.microsoft.com/office/drawing/2014/main" id="{6F8381C4-0751-4A6E-BFF7-48DF67BFA0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F7320C1D-D7A9-4392-B3B6-ACEF193A8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0" name="Slide Number Placeholder 39">
            <a:extLst>
              <a:ext uri="{FF2B5EF4-FFF2-40B4-BE49-F238E27FC236}">
                <a16:creationId xmlns:a16="http://schemas.microsoft.com/office/drawing/2014/main" id="{29CB9ABC-3A16-5563-3BEA-E643A916D5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3A4F6043-7A67-491B-98BC-F933DED7226D}" type="slidenum">
              <a:rPr lang="en-US" sz="1400" smtClean="0">
                <a:solidFill>
                  <a:srgbClr val="FFFFFF"/>
                </a:solidFill>
              </a:rPr>
              <a:pPr defTabSz="914400">
                <a:spcAft>
                  <a:spcPts val="600"/>
                </a:spcAft>
              </a:pPr>
              <a:t>5</a:t>
            </a:fld>
            <a:endParaRPr lang="en-US" sz="1400">
              <a:solidFill>
                <a:srgbClr val="FFFFFF"/>
              </a:solidFill>
            </a:endParaRPr>
          </a:p>
        </p:txBody>
      </p:sp>
      <p:graphicFrame>
        <p:nvGraphicFramePr>
          <p:cNvPr id="112" name="Content Placeholder 4">
            <a:extLst>
              <a:ext uri="{FF2B5EF4-FFF2-40B4-BE49-F238E27FC236}">
                <a16:creationId xmlns:a16="http://schemas.microsoft.com/office/drawing/2014/main" id="{B6533609-B380-1343-208B-4C2E399BBA59}"/>
              </a:ext>
            </a:extLst>
          </p:cNvPr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1108368808"/>
              </p:ext>
            </p:extLst>
          </p:nvPr>
        </p:nvGraphicFramePr>
        <p:xfrm>
          <a:off x="4970109" y="527735"/>
          <a:ext cx="6730276" cy="60107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1422304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AF91E9E-650B-5A41-9D75-3450204E9E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6B61496-D720-62F2-E7E6-AEBC39DB6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696" y="220091"/>
            <a:ext cx="5805716" cy="19719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cap="none" dirty="0">
                <a:ln w="0"/>
                <a:solidFill>
                  <a:srgbClr val="71019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District Area Analysis 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E94300-C24E-B5F0-CFB6-9D1A8E63596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332431" y="1837164"/>
            <a:ext cx="4741962" cy="3715603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endParaRPr lang="en-US" dirty="0">
              <a:solidFill>
                <a:schemeClr val="tx1"/>
              </a:solidFill>
            </a:endParaRPr>
          </a:p>
          <a:p>
            <a:r>
              <a:rPr lang="en-US" sz="2200" dirty="0">
                <a:solidFill>
                  <a:srgbClr val="710193"/>
                </a:solidFill>
              </a:rPr>
              <a:t>What does it show?</a:t>
            </a:r>
          </a:p>
          <a:p>
            <a:pPr indent="-182880">
              <a:buFont typeface="Wingdings" pitchFamily="2" charset="2"/>
              <a:buChar char="§"/>
            </a:pPr>
            <a:r>
              <a:rPr lang="en-US" dirty="0">
                <a:solidFill>
                  <a:srgbClr val="BE93D4"/>
                </a:solidFill>
              </a:rPr>
              <a:t>Number of casualties by district:  </a:t>
            </a:r>
          </a:p>
          <a:p>
            <a:pPr indent="-182880">
              <a:buFont typeface="Wingdings" pitchFamily="2" charset="2"/>
              <a:buChar char="§"/>
            </a:pPr>
            <a:r>
              <a:rPr lang="en-US" dirty="0">
                <a:solidFill>
                  <a:srgbClr val="BE93D4"/>
                </a:solidFill>
              </a:rPr>
              <a:t>17,284 casualties in the listed areas.  </a:t>
            </a:r>
          </a:p>
          <a:p>
            <a:pPr indent="-182880">
              <a:buFont typeface="Wingdings" pitchFamily="2" charset="2"/>
              <a:buChar char="§"/>
            </a:pPr>
            <a:r>
              <a:rPr lang="en-US" dirty="0">
                <a:solidFill>
                  <a:srgbClr val="BE93D4"/>
                </a:solidFill>
              </a:rPr>
              <a:t>Key areas: Manchester, Sheffield, Westminster, Doncaster, and others.</a:t>
            </a:r>
          </a:p>
          <a:p>
            <a:r>
              <a:rPr lang="en-US" sz="2200" dirty="0">
                <a:solidFill>
                  <a:srgbClr val="710193"/>
                </a:solidFill>
              </a:rPr>
              <a:t>How to use it?</a:t>
            </a:r>
          </a:p>
          <a:p>
            <a:pPr indent="-182880">
              <a:buFont typeface="Wingdings" pitchFamily="2" charset="2"/>
              <a:buChar char="§"/>
            </a:pPr>
            <a:r>
              <a:rPr lang="en-US" dirty="0">
                <a:solidFill>
                  <a:srgbClr val="BE93D4"/>
                </a:solidFill>
              </a:rPr>
              <a:t>Highlight high-risk areas: Focus on districts with the highest number of casualties.  </a:t>
            </a:r>
          </a:p>
          <a:p>
            <a:pPr indent="-182880">
              <a:buFont typeface="Wingdings" pitchFamily="2" charset="2"/>
              <a:buChar char="§"/>
            </a:pPr>
            <a:r>
              <a:rPr lang="en-US" dirty="0">
                <a:solidFill>
                  <a:srgbClr val="BE93D4"/>
                </a:solidFill>
              </a:rPr>
              <a:t>Recommendations: Propose safety improvements in these areas.</a:t>
            </a:r>
          </a:p>
        </p:txBody>
      </p:sp>
      <p:sp>
        <p:nvSpPr>
          <p:cNvPr id="40" name="Slide Number Placeholder 39">
            <a:extLst>
              <a:ext uri="{FF2B5EF4-FFF2-40B4-BE49-F238E27FC236}">
                <a16:creationId xmlns:a16="http://schemas.microsoft.com/office/drawing/2014/main" id="{2CA57302-57D1-7C22-984F-AF99D58E24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A4F6043-7A67-491B-98BC-F933DED7226D}" type="slidenum">
              <a:rPr lang="en-US" sz="1400" smtClean="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 sz="1400">
              <a:solidFill>
                <a:srgbClr val="FFFFFF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790D4E4-C830-6400-0C06-47CEBFF463D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9189" r="44591"/>
          <a:stretch/>
        </p:blipFill>
        <p:spPr>
          <a:xfrm>
            <a:off x="1" y="2"/>
            <a:ext cx="6095695" cy="6857997"/>
          </a:xfrm>
          <a:custGeom>
            <a:avLst/>
            <a:gdLst/>
            <a:ahLst/>
            <a:cxnLst/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90034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5CEFEE-0A16-0D59-A5BE-0F15A4E34E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A8E80C2-FE41-2CDD-ABCC-4CCBB232A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476" y="172971"/>
            <a:ext cx="5378576" cy="2563675"/>
          </a:xfrm>
        </p:spPr>
        <p:txBody>
          <a:bodyPr/>
          <a:lstStyle/>
          <a:p>
            <a:r>
              <a:rPr lang="en-US" sz="2400" cap="none" dirty="0">
                <a:ln w="0"/>
                <a:solidFill>
                  <a:srgbClr val="71019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Accident Trend Analysis :</a:t>
            </a:r>
            <a:br>
              <a:rPr lang="en-US" sz="1000" cap="none" dirty="0">
                <a:ln w="0"/>
                <a:solidFill>
                  <a:srgbClr val="71019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br>
              <a:rPr lang="en-US" sz="1000" cap="none" dirty="0">
                <a:ln w="0"/>
                <a:solidFill>
                  <a:srgbClr val="71019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1800" cap="none" dirty="0">
                <a:ln w="0"/>
                <a:solidFill>
                  <a:srgbClr val="71019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What does it show?</a:t>
            </a:r>
            <a:br>
              <a:rPr lang="en-US" sz="1600" cap="none" dirty="0">
                <a:ln w="0"/>
                <a:solidFill>
                  <a:srgbClr val="71019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1600" cap="none" dirty="0">
                <a:ln w="0"/>
                <a:solidFill>
                  <a:srgbClr val="BE93D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Accident trends over time:  </a:t>
            </a:r>
            <a:br>
              <a:rPr lang="en-US" sz="1600" cap="none" dirty="0">
                <a:ln w="0"/>
                <a:solidFill>
                  <a:srgbClr val="BE93D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1600" cap="none" dirty="0">
                <a:ln w="0"/>
                <a:solidFill>
                  <a:srgbClr val="BE93D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- 2019 to 2022: Shows changes in the number of accidents.  </a:t>
            </a:r>
            <a:br>
              <a:rPr lang="en-US" sz="1600" cap="none" dirty="0">
                <a:ln w="0"/>
                <a:solidFill>
                  <a:srgbClr val="BE93D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1600" cap="none" dirty="0">
                <a:ln w="0"/>
                <a:solidFill>
                  <a:srgbClr val="BE93D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- Specific months: January 2019 and October 2022.</a:t>
            </a:r>
            <a:br>
              <a:rPr lang="en-US" sz="1600" cap="none" dirty="0">
                <a:ln w="0"/>
                <a:solidFill>
                  <a:srgbClr val="BE93D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1800" cap="none" dirty="0">
                <a:ln w="0"/>
                <a:solidFill>
                  <a:srgbClr val="71019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How to use it?</a:t>
            </a:r>
            <a:br>
              <a:rPr lang="en-US" sz="1600" cap="none" dirty="0">
                <a:ln w="0"/>
                <a:solidFill>
                  <a:srgbClr val="71019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1600" cap="none" dirty="0">
                <a:ln w="0"/>
                <a:solidFill>
                  <a:srgbClr val="BE93D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Line chart: Display how accident numbers have changed over time.  </a:t>
            </a:r>
            <a:br>
              <a:rPr lang="en-US" sz="1600" cap="none" dirty="0">
                <a:ln w="0"/>
                <a:solidFill>
                  <a:srgbClr val="BE93D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en-US" sz="1600" cap="none" dirty="0">
                <a:ln w="0"/>
                <a:solidFill>
                  <a:srgbClr val="BE93D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Recommendations: Identify periods with increased accidents and suggest preventive measures</a:t>
            </a:r>
            <a:r>
              <a:rPr lang="en-US" sz="1600" dirty="0">
                <a:solidFill>
                  <a:srgbClr val="BE93D4"/>
                </a:solidFill>
              </a:rPr>
              <a:t>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9453FD7-B8AE-1AF1-3787-513D200A69F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675932" y="172970"/>
            <a:ext cx="6211268" cy="2563675"/>
          </a:xfrm>
        </p:spPr>
        <p:txBody>
          <a:bodyPr>
            <a:normAutofit fontScale="25000" lnSpcReduction="20000"/>
          </a:bodyPr>
          <a:lstStyle/>
          <a:p>
            <a:pPr algn="ctr"/>
            <a:r>
              <a:rPr lang="en-US" sz="9600" dirty="0">
                <a:ln w="0"/>
                <a:solidFill>
                  <a:srgbClr val="710193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Road Type Analysis</a:t>
            </a:r>
          </a:p>
          <a:p>
            <a:r>
              <a:rPr lang="en-US" sz="6400" dirty="0">
                <a:solidFill>
                  <a:srgbClr val="710193"/>
                </a:solidFill>
              </a:rPr>
              <a:t>What does it show?</a:t>
            </a:r>
          </a:p>
          <a:p>
            <a:r>
              <a:rPr lang="en-US" sz="5600" dirty="0">
                <a:solidFill>
                  <a:srgbClr val="BE93D4"/>
                </a:solidFill>
              </a:rPr>
              <a:t>- Most dangerous road types:        - Single carriageway.              - Dual carriageway.  </a:t>
            </a:r>
          </a:p>
          <a:p>
            <a:r>
              <a:rPr lang="en-US" sz="5600" dirty="0">
                <a:solidFill>
                  <a:srgbClr val="BE93D4"/>
                </a:solidFill>
              </a:rPr>
              <a:t>  - Roundabouts.       - One-way streets.              - Slip roads.  </a:t>
            </a:r>
          </a:p>
          <a:p>
            <a:r>
              <a:rPr lang="en-US" sz="5600" dirty="0">
                <a:solidFill>
                  <a:srgbClr val="BE93D4"/>
                </a:solidFill>
              </a:rPr>
              <a:t>Number of casualties: 138,992 and 52,843.</a:t>
            </a:r>
          </a:p>
          <a:p>
            <a:r>
              <a:rPr lang="en-US" sz="6400" dirty="0">
                <a:solidFill>
                  <a:srgbClr val="710193"/>
                </a:solidFill>
              </a:rPr>
              <a:t>How to use it?</a:t>
            </a:r>
          </a:p>
          <a:p>
            <a:r>
              <a:rPr lang="en-US" sz="4400" dirty="0">
                <a:solidFill>
                  <a:srgbClr val="BE93D4"/>
                </a:solidFill>
              </a:rPr>
              <a:t>- Chart: Display the distribution of accidents by road type.  </a:t>
            </a:r>
          </a:p>
          <a:p>
            <a:r>
              <a:rPr lang="en-US" sz="4400" dirty="0">
                <a:solidFill>
                  <a:srgbClr val="BE93D4"/>
                </a:solidFill>
              </a:rPr>
              <a:t>- Recommendations: Focus on improving safety for the most dangerous road</a:t>
            </a:r>
          </a:p>
        </p:txBody>
      </p:sp>
      <p:sp>
        <p:nvSpPr>
          <p:cNvPr id="40" name="Slide Number Placeholder 39">
            <a:extLst>
              <a:ext uri="{FF2B5EF4-FFF2-40B4-BE49-F238E27FC236}">
                <a16:creationId xmlns:a16="http://schemas.microsoft.com/office/drawing/2014/main" id="{777CFD4F-8DAC-BC5F-ECC5-447B152622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FCD171-1BB0-2413-2C81-FB0A82546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475" y="2789668"/>
            <a:ext cx="11779046" cy="18365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74BEA6-174F-DB7F-933F-59D317F1C7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475" y="4886553"/>
            <a:ext cx="11779045" cy="179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239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F1F15-46F5-4A2B-AF38-34F3B8027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10193"/>
                </a:solidFill>
              </a:rPr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A4C54-B3B2-4B02-A340-C72E57FEE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hlinkClick r:id="rId3"/>
              </a:rPr>
              <a:t>Linked 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3459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5E6E33BEDDBEE41B7B15A51618A2583" ma:contentTypeVersion="5" ma:contentTypeDescription="Create a new document." ma:contentTypeScope="" ma:versionID="dde757059234a90bd047092895fa5462">
  <xsd:schema xmlns:xsd="http://www.w3.org/2001/XMLSchema" xmlns:xs="http://www.w3.org/2001/XMLSchema" xmlns:p="http://schemas.microsoft.com/office/2006/metadata/properties" xmlns:ns3="bc5f3380-624f-4591-a7c7-5109ee6af92d" targetNamespace="http://schemas.microsoft.com/office/2006/metadata/properties" ma:root="true" ma:fieldsID="0d4e1764784b4eaccb929ee9fd43e7c5" ns3:_="">
    <xsd:import namespace="bc5f3380-624f-4591-a7c7-5109ee6af92d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5f3380-624f-4591-a7c7-5109ee6af92d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3B37DAF-AFAF-4561-A80B-C76198EBD319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schemas.microsoft.com/office/2006/metadata/properties"/>
    <ds:schemaRef ds:uri="http://purl.org/dc/terms/"/>
    <ds:schemaRef ds:uri="bc5f3380-624f-4591-a7c7-5109ee6af92d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5B665E41-66EB-401D-940D-8E7024721BE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94B4AA3-9EFD-4370-8671-9BFB71E78BB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c5f3380-624f-4591-a7c7-5109ee6af92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148</TotalTime>
  <Words>683</Words>
  <Application>Microsoft Office PowerPoint</Application>
  <PresentationFormat>Widescreen</PresentationFormat>
  <Paragraphs>84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Calibri</vt:lpstr>
      <vt:lpstr>Helvetica Neue Medium</vt:lpstr>
      <vt:lpstr>Rockwell</vt:lpstr>
      <vt:lpstr>Rockwell Condensed</vt:lpstr>
      <vt:lpstr>Rockwell Extra Bold</vt:lpstr>
      <vt:lpstr>Wingdings</vt:lpstr>
      <vt:lpstr>Wood Type</vt:lpstr>
      <vt:lpstr>Accident Analysis</vt:lpstr>
      <vt:lpstr>Project Introduction</vt:lpstr>
      <vt:lpstr>Data Cleaning Steps</vt:lpstr>
      <vt:lpstr>Accident Analysis Dashboard Overview</vt:lpstr>
      <vt:lpstr>PowerPoint Presentation</vt:lpstr>
      <vt:lpstr>District Area Analysis :</vt:lpstr>
      <vt:lpstr>Accident Trend Analysis :  What does it show? - Accident trends over time:     - 2019 to 2022: Shows changes in the number of accidents.     - Specific months: January 2019 and October 2022. How to use it? - Line chart: Display how accident numbers have changed over time.   - Recommendations: Identify periods with increased accidents and suggest preventive measures.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ai 4231247</dc:creator>
  <cp:lastModifiedBy>ai 4231247</cp:lastModifiedBy>
  <cp:revision>2</cp:revision>
  <dcterms:created xsi:type="dcterms:W3CDTF">2025-03-21T16:21:50Z</dcterms:created>
  <dcterms:modified xsi:type="dcterms:W3CDTF">2025-03-21T18:50:33Z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0x01010005E6E33BEDDBEE41B7B15A51618A2583</vt:lpwstr>
  </property>
</Properties>
</file>