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8288000" cy="10287000"/>
  <p:notesSz cx="6858000" cy="9144000"/>
  <p:embeddedFontLst>
    <p:embeddedFont>
      <p:font typeface="DM Sans Bold" charset="1" panose="00000000000000000000"/>
      <p:regular r:id="rId20"/>
    </p:embeddedFont>
    <p:embeddedFont>
      <p:font typeface="DM Sans" charset="1" panose="00000000000000000000"/>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37.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38.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39.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1.svg" Type="http://schemas.openxmlformats.org/officeDocument/2006/relationships/image"/><Relationship Id="rId11" Target="../media/image12.png" Type="http://schemas.openxmlformats.org/officeDocument/2006/relationships/image"/><Relationship Id="rId12" Target="../media/image13.svg" Type="http://schemas.openxmlformats.org/officeDocument/2006/relationships/image"/><Relationship Id="rId13" Target="../media/image14.png" Type="http://schemas.openxmlformats.org/officeDocument/2006/relationships/image"/><Relationship Id="rId14" Target="../media/image15.svg" Type="http://schemas.openxmlformats.org/officeDocument/2006/relationships/image"/><Relationship Id="rId15" Target="../media/image16.png" Type="http://schemas.openxmlformats.org/officeDocument/2006/relationships/image"/><Relationship Id="rId16" Target="../media/image17.svg" Type="http://schemas.openxmlformats.org/officeDocument/2006/relationships/image"/><Relationship Id="rId17" Target="../media/image18.png" Type="http://schemas.openxmlformats.org/officeDocument/2006/relationships/image"/><Relationship Id="rId18" Target="../media/image19.svg" Type="http://schemas.openxmlformats.org/officeDocument/2006/relationships/image"/><Relationship Id="rId19" Target="../media/image20.png" Type="http://schemas.openxmlformats.org/officeDocument/2006/relationships/image"/><Relationship Id="rId2" Target="../media/image1.png" Type="http://schemas.openxmlformats.org/officeDocument/2006/relationships/image"/><Relationship Id="rId20" Target="../media/image21.svg" Type="http://schemas.openxmlformats.org/officeDocument/2006/relationships/image"/><Relationship Id="rId21" Target="../media/image22.png" Type="http://schemas.openxmlformats.org/officeDocument/2006/relationships/image"/><Relationship Id="rId22" Target="../media/image23.svg" Type="http://schemas.openxmlformats.org/officeDocument/2006/relationships/image"/><Relationship Id="rId23" Target="../media/image24.png" Type="http://schemas.openxmlformats.org/officeDocument/2006/relationships/image"/><Relationship Id="rId24" Target="../media/image25.svg" Type="http://schemas.openxmlformats.org/officeDocument/2006/relationships/image"/><Relationship Id="rId25" Target="../media/image26.png" Type="http://schemas.openxmlformats.org/officeDocument/2006/relationships/image"/><Relationship Id="rId26" Target="../media/image27.svg" Type="http://schemas.openxmlformats.org/officeDocument/2006/relationships/image"/><Relationship Id="rId27" Target="../media/image28.png" Type="http://schemas.openxmlformats.org/officeDocument/2006/relationships/image"/><Relationship Id="rId28" Target="../media/image29.sv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8.png" Type="http://schemas.openxmlformats.org/officeDocument/2006/relationships/image"/><Relationship Id="rId8" Target="../media/image9.svg" Type="http://schemas.openxmlformats.org/officeDocument/2006/relationships/image"/><Relationship Id="rId9" Target="../media/image10.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8.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30.png" Type="http://schemas.openxmlformats.org/officeDocument/2006/relationships/image"/><Relationship Id="rId6" Target="../media/image31.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media/image10.png" Type="http://schemas.openxmlformats.org/officeDocument/2006/relationships/image"/><Relationship Id="rId12" Target="../media/image11.svg" Type="http://schemas.openxmlformats.org/officeDocument/2006/relationships/image"/><Relationship Id="rId13" Target="../media/image12.png" Type="http://schemas.openxmlformats.org/officeDocument/2006/relationships/image"/><Relationship Id="rId14" Target="../media/image13.svg" Type="http://schemas.openxmlformats.org/officeDocument/2006/relationships/image"/><Relationship Id="rId15" Target="../media/image14.png" Type="http://schemas.openxmlformats.org/officeDocument/2006/relationships/image"/><Relationship Id="rId16" Target="../media/image15.svg" Type="http://schemas.openxmlformats.org/officeDocument/2006/relationships/image"/><Relationship Id="rId17" Target="../media/image16.png" Type="http://schemas.openxmlformats.org/officeDocument/2006/relationships/image"/><Relationship Id="rId18" Target="../media/image17.svg" Type="http://schemas.openxmlformats.org/officeDocument/2006/relationships/image"/><Relationship Id="rId19" Target="../media/image18.png" Type="http://schemas.openxmlformats.org/officeDocument/2006/relationships/image"/><Relationship Id="rId2" Target="../media/image1.png" Type="http://schemas.openxmlformats.org/officeDocument/2006/relationships/image"/><Relationship Id="rId20" Target="../media/image19.svg" Type="http://schemas.openxmlformats.org/officeDocument/2006/relationships/image"/><Relationship Id="rId21" Target="../media/image20.png" Type="http://schemas.openxmlformats.org/officeDocument/2006/relationships/image"/><Relationship Id="rId22" Target="../media/image21.svg" Type="http://schemas.openxmlformats.org/officeDocument/2006/relationships/image"/><Relationship Id="rId23" Target="../media/image22.png" Type="http://schemas.openxmlformats.org/officeDocument/2006/relationships/image"/><Relationship Id="rId24" Target="../media/image23.svg" Type="http://schemas.openxmlformats.org/officeDocument/2006/relationships/image"/><Relationship Id="rId25" Target="../media/image24.png" Type="http://schemas.openxmlformats.org/officeDocument/2006/relationships/image"/><Relationship Id="rId26" Target="../media/image25.svg" Type="http://schemas.openxmlformats.org/officeDocument/2006/relationships/image"/><Relationship Id="rId27" Target="../media/image26.png" Type="http://schemas.openxmlformats.org/officeDocument/2006/relationships/image"/><Relationship Id="rId28" Target="../media/image27.svg" Type="http://schemas.openxmlformats.org/officeDocument/2006/relationships/image"/><Relationship Id="rId29" Target="../media/image28.png" Type="http://schemas.openxmlformats.org/officeDocument/2006/relationships/image"/><Relationship Id="rId3" Target="../media/image2.png" Type="http://schemas.openxmlformats.org/officeDocument/2006/relationships/image"/><Relationship Id="rId30" Target="../media/image29.svg" Type="http://schemas.openxmlformats.org/officeDocument/2006/relationships/image"/><Relationship Id="rId31" Target="../media/image3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3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3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3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36.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TextBox 17" id="17"/>
          <p:cNvSpPr txBox="true"/>
          <p:nvPr/>
        </p:nvSpPr>
        <p:spPr>
          <a:xfrm rot="0">
            <a:off x="287488" y="147468"/>
            <a:ext cx="17713025" cy="7830120"/>
          </a:xfrm>
          <a:prstGeom prst="rect">
            <a:avLst/>
          </a:prstGeom>
        </p:spPr>
        <p:txBody>
          <a:bodyPr anchor="t" rtlCol="false" tIns="0" lIns="0" bIns="0" rIns="0">
            <a:spAutoFit/>
          </a:bodyPr>
          <a:lstStyle/>
          <a:p>
            <a:pPr algn="ctr">
              <a:lnSpc>
                <a:spcPts val="12218"/>
              </a:lnSpc>
            </a:pPr>
            <a:r>
              <a:rPr lang="en-US" sz="12998" b="true">
                <a:solidFill>
                  <a:srgbClr val="000000"/>
                </a:solidFill>
                <a:latin typeface="DM Sans Bold"/>
                <a:ea typeface="DM Sans Bold"/>
                <a:cs typeface="DM Sans Bold"/>
                <a:sym typeface="DM Sans Bold"/>
              </a:rPr>
              <a:t>Internet Speeds and Smart City Development</a:t>
            </a:r>
          </a:p>
          <a:p>
            <a:pPr algn="ctr">
              <a:lnSpc>
                <a:spcPts val="12218"/>
              </a:lnSpc>
            </a:pPr>
          </a:p>
          <a:p>
            <a:pPr algn="ctr">
              <a:lnSpc>
                <a:spcPts val="12218"/>
              </a:lnSpc>
            </a:pPr>
          </a:p>
        </p:txBody>
      </p:sp>
      <p:sp>
        <p:nvSpPr>
          <p:cNvPr name="TextBox 18" id="18"/>
          <p:cNvSpPr txBox="true"/>
          <p:nvPr/>
        </p:nvSpPr>
        <p:spPr>
          <a:xfrm rot="0">
            <a:off x="5100419" y="5092141"/>
            <a:ext cx="8459795" cy="4997626"/>
          </a:xfrm>
          <a:prstGeom prst="rect">
            <a:avLst/>
          </a:prstGeom>
        </p:spPr>
        <p:txBody>
          <a:bodyPr anchor="t" rtlCol="false" tIns="0" lIns="0" bIns="0" rIns="0">
            <a:spAutoFit/>
          </a:bodyPr>
          <a:lstStyle/>
          <a:p>
            <a:pPr algn="ctr">
              <a:lnSpc>
                <a:spcPts val="4381"/>
              </a:lnSpc>
            </a:pPr>
            <a:r>
              <a:rPr lang="en-US" b="true" sz="4381" spc="-87">
                <a:solidFill>
                  <a:srgbClr val="000000"/>
                </a:solidFill>
                <a:latin typeface="DM Sans Bold"/>
                <a:ea typeface="DM Sans Bold"/>
                <a:cs typeface="DM Sans Bold"/>
                <a:sym typeface="DM Sans Bold"/>
              </a:rPr>
              <a:t>Presented to Mohamed Nagy</a:t>
            </a:r>
          </a:p>
          <a:p>
            <a:pPr algn="ctr">
              <a:lnSpc>
                <a:spcPts val="4381"/>
              </a:lnSpc>
            </a:pPr>
            <a:r>
              <a:rPr lang="en-US" b="true" sz="4381" spc="-87">
                <a:solidFill>
                  <a:srgbClr val="000000"/>
                </a:solidFill>
                <a:latin typeface="DM Sans Bold"/>
                <a:ea typeface="DM Sans Bold"/>
                <a:cs typeface="DM Sans Bold"/>
                <a:sym typeface="DM Sans Bold"/>
              </a:rPr>
              <a:t>Prepared by:</a:t>
            </a:r>
          </a:p>
          <a:p>
            <a:pPr algn="ctr">
              <a:lnSpc>
                <a:spcPts val="4381"/>
              </a:lnSpc>
            </a:pPr>
            <a:r>
              <a:rPr lang="en-US" b="true" sz="4381" spc="-87">
                <a:solidFill>
                  <a:srgbClr val="000000"/>
                </a:solidFill>
                <a:latin typeface="DM Sans Bold"/>
                <a:ea typeface="DM Sans Bold"/>
                <a:cs typeface="DM Sans Bold"/>
                <a:sym typeface="DM Sans Bold"/>
              </a:rPr>
              <a:t>Shahd Rafat Gamil                       221001378</a:t>
            </a:r>
          </a:p>
          <a:p>
            <a:pPr algn="ctr">
              <a:lnSpc>
                <a:spcPts val="4381"/>
              </a:lnSpc>
            </a:pPr>
            <a:r>
              <a:rPr lang="en-US" b="true" sz="4381" spc="-87">
                <a:solidFill>
                  <a:srgbClr val="000000"/>
                </a:solidFill>
                <a:latin typeface="DM Sans Bold"/>
                <a:ea typeface="DM Sans Bold"/>
                <a:cs typeface="DM Sans Bold"/>
                <a:sym typeface="DM Sans Bold"/>
              </a:rPr>
              <a:t>Judy Ahmed Mahmoud                221001698</a:t>
            </a:r>
          </a:p>
          <a:p>
            <a:pPr algn="ctr">
              <a:lnSpc>
                <a:spcPts val="4381"/>
              </a:lnSpc>
            </a:pPr>
            <a:r>
              <a:rPr lang="en-US" b="true" sz="4381" spc="-87">
                <a:solidFill>
                  <a:srgbClr val="000000"/>
                </a:solidFill>
                <a:latin typeface="DM Sans Bold"/>
                <a:ea typeface="DM Sans Bold"/>
                <a:cs typeface="DM Sans Bold"/>
                <a:sym typeface="DM Sans Bold"/>
              </a:rPr>
              <a:t>Fatma Mohamed Osaman          221001709</a:t>
            </a:r>
          </a:p>
          <a:p>
            <a:pPr algn="ctr">
              <a:lnSpc>
                <a:spcPts val="4381"/>
              </a:lnSpc>
            </a:pPr>
          </a:p>
        </p:txBody>
      </p:sp>
      <p:sp>
        <p:nvSpPr>
          <p:cNvPr name="Freeform 19" id="19"/>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078075" y="1267971"/>
            <a:ext cx="4208573" cy="4247184"/>
          </a:xfrm>
          <a:custGeom>
            <a:avLst/>
            <a:gdLst/>
            <a:ahLst/>
            <a:cxnLst/>
            <a:rect r="r" b="b" t="t" l="l"/>
            <a:pathLst>
              <a:path h="4247184" w="4208573">
                <a:moveTo>
                  <a:pt x="0" y="0"/>
                </a:moveTo>
                <a:lnTo>
                  <a:pt x="4208574" y="0"/>
                </a:lnTo>
                <a:lnTo>
                  <a:pt x="4208574"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7955911" y="1680760"/>
            <a:ext cx="10332089" cy="7813679"/>
          </a:xfrm>
          <a:custGeom>
            <a:avLst/>
            <a:gdLst/>
            <a:ahLst/>
            <a:cxnLst/>
            <a:rect r="r" b="b" t="t" l="l"/>
            <a:pathLst>
              <a:path h="7813679" w="10332089">
                <a:moveTo>
                  <a:pt x="0" y="0"/>
                </a:moveTo>
                <a:lnTo>
                  <a:pt x="10332089" y="0"/>
                </a:lnTo>
                <a:lnTo>
                  <a:pt x="10332089" y="7813679"/>
                </a:lnTo>
                <a:lnTo>
                  <a:pt x="0" y="7813679"/>
                </a:lnTo>
                <a:lnTo>
                  <a:pt x="0" y="0"/>
                </a:lnTo>
                <a:close/>
              </a:path>
            </a:pathLst>
          </a:custGeom>
          <a:blipFill>
            <a:blip r:embed="rId5"/>
            <a:stretch>
              <a:fillRect l="-1052" t="-3503" r="-5241" b="0"/>
            </a:stretch>
          </a:blipFill>
        </p:spPr>
      </p:sp>
      <p:sp>
        <p:nvSpPr>
          <p:cNvPr name="TextBox 5" id="5"/>
          <p:cNvSpPr txBox="true"/>
          <p:nvPr/>
        </p:nvSpPr>
        <p:spPr>
          <a:xfrm rot="0">
            <a:off x="451184" y="222126"/>
            <a:ext cx="8092094" cy="22821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Hypothesis Testing</a:t>
            </a:r>
          </a:p>
        </p:txBody>
      </p:sp>
      <p:sp>
        <p:nvSpPr>
          <p:cNvPr name="TextBox 6" id="6"/>
          <p:cNvSpPr txBox="true"/>
          <p:nvPr/>
        </p:nvSpPr>
        <p:spPr>
          <a:xfrm rot="0">
            <a:off x="451184" y="3073438"/>
            <a:ext cx="7504727" cy="6162675"/>
          </a:xfrm>
          <a:prstGeom prst="rect">
            <a:avLst/>
          </a:prstGeom>
        </p:spPr>
        <p:txBody>
          <a:bodyPr anchor="t" rtlCol="false" tIns="0" lIns="0" bIns="0" rIns="0">
            <a:spAutoFit/>
          </a:bodyPr>
          <a:lstStyle/>
          <a:p>
            <a:pPr algn="l">
              <a:lnSpc>
                <a:spcPts val="4050"/>
              </a:lnSpc>
            </a:pPr>
            <a:r>
              <a:rPr lang="en-US" sz="3000" spc="179">
                <a:solidFill>
                  <a:srgbClr val="000000"/>
                </a:solidFill>
                <a:latin typeface="DM Sans"/>
                <a:ea typeface="DM Sans"/>
                <a:cs typeface="DM Sans"/>
                <a:sym typeface="DM Sans"/>
              </a:rPr>
              <a:t>The p-value obtained from hypothesis testing was 0.002, which is significantly lower than the threshold (α = 0.05). This result led to the rejection of the null hypothesis, affirming a significant relationship between internet speeds and urban activity levels in the UAE.</a:t>
            </a:r>
          </a:p>
          <a:p>
            <a:pPr algn="l">
              <a:lnSpc>
                <a:spcPts val="4050"/>
              </a:lnSpc>
            </a:pPr>
            <a:r>
              <a:rPr lang="en-US" sz="3000" spc="179">
                <a:solidFill>
                  <a:srgbClr val="000000"/>
                </a:solidFill>
                <a:latin typeface="DM Sans"/>
                <a:ea typeface="DM Sans"/>
                <a:cs typeface="DM Sans"/>
                <a:sym typeface="DM Sans"/>
              </a:rPr>
              <a:t>o  Null Hypothesis: No significant correlation exists between internet speeds and urban activity in the UAE.</a:t>
            </a:r>
          </a:p>
          <a:p>
            <a:pPr algn="l" marL="0" indent="0" lvl="0">
              <a:lnSpc>
                <a:spcPts val="4050"/>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078075" y="1267971"/>
            <a:ext cx="4208573" cy="4247184"/>
          </a:xfrm>
          <a:custGeom>
            <a:avLst/>
            <a:gdLst/>
            <a:ahLst/>
            <a:cxnLst/>
            <a:rect r="r" b="b" t="t" l="l"/>
            <a:pathLst>
              <a:path h="4247184" w="4208573">
                <a:moveTo>
                  <a:pt x="0" y="0"/>
                </a:moveTo>
                <a:lnTo>
                  <a:pt x="4208574" y="0"/>
                </a:lnTo>
                <a:lnTo>
                  <a:pt x="4208574"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2985390" y="3926433"/>
            <a:ext cx="11301259" cy="5537617"/>
          </a:xfrm>
          <a:custGeom>
            <a:avLst/>
            <a:gdLst/>
            <a:ahLst/>
            <a:cxnLst/>
            <a:rect r="r" b="b" t="t" l="l"/>
            <a:pathLst>
              <a:path h="5537617" w="11301259">
                <a:moveTo>
                  <a:pt x="0" y="0"/>
                </a:moveTo>
                <a:lnTo>
                  <a:pt x="11301259" y="0"/>
                </a:lnTo>
                <a:lnTo>
                  <a:pt x="11301259" y="5537617"/>
                </a:lnTo>
                <a:lnTo>
                  <a:pt x="0" y="5537617"/>
                </a:lnTo>
                <a:lnTo>
                  <a:pt x="0" y="0"/>
                </a:lnTo>
                <a:close/>
              </a:path>
            </a:pathLst>
          </a:custGeom>
          <a:blipFill>
            <a:blip r:embed="rId5"/>
            <a:stretch>
              <a:fillRect l="0" t="0" r="0" b="0"/>
            </a:stretch>
          </a:blipFill>
        </p:spPr>
      </p:sp>
      <p:sp>
        <p:nvSpPr>
          <p:cNvPr name="TextBox 5" id="5"/>
          <p:cNvSpPr txBox="true"/>
          <p:nvPr/>
        </p:nvSpPr>
        <p:spPr>
          <a:xfrm rot="0">
            <a:off x="451184" y="222126"/>
            <a:ext cx="8092094" cy="22821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Hypothesis Testing</a:t>
            </a:r>
          </a:p>
        </p:txBody>
      </p:sp>
      <p:sp>
        <p:nvSpPr>
          <p:cNvPr name="TextBox 6" id="6"/>
          <p:cNvSpPr txBox="true"/>
          <p:nvPr/>
        </p:nvSpPr>
        <p:spPr>
          <a:xfrm rot="0">
            <a:off x="5000696" y="1856371"/>
            <a:ext cx="7504727" cy="2562225"/>
          </a:xfrm>
          <a:prstGeom prst="rect">
            <a:avLst/>
          </a:prstGeom>
        </p:spPr>
        <p:txBody>
          <a:bodyPr anchor="t" rtlCol="false" tIns="0" lIns="0" bIns="0" rIns="0">
            <a:spAutoFit/>
          </a:bodyPr>
          <a:lstStyle/>
          <a:p>
            <a:pPr algn="l">
              <a:lnSpc>
                <a:spcPts val="4050"/>
              </a:lnSpc>
            </a:pPr>
            <a:r>
              <a:rPr lang="en-US" sz="3000" spc="179">
                <a:solidFill>
                  <a:srgbClr val="000000"/>
                </a:solidFill>
                <a:latin typeface="DM Sans"/>
                <a:ea typeface="DM Sans"/>
                <a:cs typeface="DM Sans"/>
                <a:sym typeface="DM Sans"/>
              </a:rPr>
              <a:t>o  Alternative Hypothesis: Internet speeds are significantly correlated with urban activity in the UAE.</a:t>
            </a:r>
          </a:p>
          <a:p>
            <a:pPr algn="l">
              <a:lnSpc>
                <a:spcPts val="4050"/>
              </a:lnSpc>
            </a:pPr>
          </a:p>
          <a:p>
            <a:pPr algn="l" marL="0" indent="0" lvl="0">
              <a:lnSpc>
                <a:spcPts val="4050"/>
              </a:lnSpc>
              <a:spcBef>
                <a:spcPct val="0"/>
              </a:spcBef>
            </a:pP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078075" y="1267971"/>
            <a:ext cx="4208573" cy="4247184"/>
          </a:xfrm>
          <a:custGeom>
            <a:avLst/>
            <a:gdLst/>
            <a:ahLst/>
            <a:cxnLst/>
            <a:rect r="r" b="b" t="t" l="l"/>
            <a:pathLst>
              <a:path h="4247184" w="4208573">
                <a:moveTo>
                  <a:pt x="0" y="0"/>
                </a:moveTo>
                <a:lnTo>
                  <a:pt x="4208574" y="0"/>
                </a:lnTo>
                <a:lnTo>
                  <a:pt x="4208574"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5445066" y="3014852"/>
            <a:ext cx="13474593" cy="7272148"/>
          </a:xfrm>
          <a:custGeom>
            <a:avLst/>
            <a:gdLst/>
            <a:ahLst/>
            <a:cxnLst/>
            <a:rect r="r" b="b" t="t" l="l"/>
            <a:pathLst>
              <a:path h="7272148" w="13474593">
                <a:moveTo>
                  <a:pt x="0" y="0"/>
                </a:moveTo>
                <a:lnTo>
                  <a:pt x="13474592" y="0"/>
                </a:lnTo>
                <a:lnTo>
                  <a:pt x="13474592" y="7272148"/>
                </a:lnTo>
                <a:lnTo>
                  <a:pt x="0" y="7272148"/>
                </a:lnTo>
                <a:lnTo>
                  <a:pt x="0" y="0"/>
                </a:lnTo>
                <a:close/>
              </a:path>
            </a:pathLst>
          </a:custGeom>
          <a:blipFill>
            <a:blip r:embed="rId5"/>
            <a:stretch>
              <a:fillRect l="-460" t="0" r="-460" b="-3784"/>
            </a:stretch>
          </a:blipFill>
        </p:spPr>
      </p:sp>
      <p:sp>
        <p:nvSpPr>
          <p:cNvPr name="TextBox 5" id="5"/>
          <p:cNvSpPr txBox="true"/>
          <p:nvPr/>
        </p:nvSpPr>
        <p:spPr>
          <a:xfrm rot="0">
            <a:off x="8136315" y="540881"/>
            <a:ext cx="8092094" cy="22821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predication model</a:t>
            </a:r>
          </a:p>
        </p:txBody>
      </p:sp>
      <p:sp>
        <p:nvSpPr>
          <p:cNvPr name="TextBox 6" id="6"/>
          <p:cNvSpPr txBox="true"/>
          <p:nvPr/>
        </p:nvSpPr>
        <p:spPr>
          <a:xfrm rot="0">
            <a:off x="231822" y="653125"/>
            <a:ext cx="5638766" cy="5438775"/>
          </a:xfrm>
          <a:prstGeom prst="rect">
            <a:avLst/>
          </a:prstGeom>
        </p:spPr>
        <p:txBody>
          <a:bodyPr anchor="t" rtlCol="false" tIns="0" lIns="0" bIns="0" rIns="0">
            <a:spAutoFit/>
          </a:bodyPr>
          <a:lstStyle/>
          <a:p>
            <a:pPr algn="l">
              <a:lnSpc>
                <a:spcPts val="3374"/>
              </a:lnSpc>
            </a:pPr>
            <a:r>
              <a:rPr lang="en-US" sz="2499" spc="149">
                <a:solidFill>
                  <a:srgbClr val="000000"/>
                </a:solidFill>
                <a:latin typeface="DM Sans"/>
                <a:ea typeface="DM Sans"/>
                <a:cs typeface="DM Sans"/>
                <a:sym typeface="DM Sans"/>
              </a:rPr>
              <a:t>The Random Forest regression model achieved an R² of 0.85, indicating strong predictive accuracy in estimating internet speeds based on radiance levels and urban activity. This highlights the importance of nighttime light radiance and urban infrastructure in shaping internet performance across the UAE.</a:t>
            </a:r>
          </a:p>
          <a:p>
            <a:pPr algn="l">
              <a:lnSpc>
                <a:spcPts val="3374"/>
              </a:lnSpc>
            </a:pPr>
          </a:p>
          <a:p>
            <a:pPr algn="l">
              <a:lnSpc>
                <a:spcPts val="3374"/>
              </a:lnSpc>
            </a:pPr>
          </a:p>
          <a:p>
            <a:pPr algn="l" marL="0" indent="0" lvl="0">
              <a:lnSpc>
                <a:spcPts val="3374"/>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078075" y="1267971"/>
            <a:ext cx="4208573" cy="4247184"/>
          </a:xfrm>
          <a:custGeom>
            <a:avLst/>
            <a:gdLst/>
            <a:ahLst/>
            <a:cxnLst/>
            <a:rect r="r" b="b" t="t" l="l"/>
            <a:pathLst>
              <a:path h="4247184" w="4208573">
                <a:moveTo>
                  <a:pt x="0" y="0"/>
                </a:moveTo>
                <a:lnTo>
                  <a:pt x="4208574" y="0"/>
                </a:lnTo>
                <a:lnTo>
                  <a:pt x="4208574"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4" id="4"/>
          <p:cNvSpPr txBox="true"/>
          <p:nvPr/>
        </p:nvSpPr>
        <p:spPr>
          <a:xfrm rot="0">
            <a:off x="5317412" y="774576"/>
            <a:ext cx="8092094" cy="11772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conclusion</a:t>
            </a:r>
          </a:p>
        </p:txBody>
      </p:sp>
      <p:sp>
        <p:nvSpPr>
          <p:cNvPr name="TextBox 5" id="5"/>
          <p:cNvSpPr txBox="true"/>
          <p:nvPr/>
        </p:nvSpPr>
        <p:spPr>
          <a:xfrm rot="0">
            <a:off x="872871" y="2976419"/>
            <a:ext cx="16386429" cy="5648325"/>
          </a:xfrm>
          <a:prstGeom prst="rect">
            <a:avLst/>
          </a:prstGeom>
        </p:spPr>
        <p:txBody>
          <a:bodyPr anchor="t" rtlCol="false" tIns="0" lIns="0" bIns="0" rIns="0">
            <a:spAutoFit/>
          </a:bodyPr>
          <a:lstStyle/>
          <a:p>
            <a:pPr algn="l">
              <a:lnSpc>
                <a:spcPts val="4050"/>
              </a:lnSpc>
            </a:pPr>
            <a:r>
              <a:rPr lang="en-US" sz="3000" spc="179">
                <a:solidFill>
                  <a:srgbClr val="000000"/>
                </a:solidFill>
                <a:latin typeface="DM Sans"/>
                <a:ea typeface="DM Sans"/>
                <a:cs typeface="DM Sans"/>
                <a:sym typeface="DM Sans"/>
              </a:rPr>
              <a:t>This analysis emphasizes the critical role of internet infrastructure in the development of smart cities in the UAE. It reveals a direct correlation between internet performance and urban activity, particularly through nighttime radiance. Areas with advanced infrastructure show consistently higher internet speeds, as indicated by elevated radiance levels. The prediction model demonstrates how radiance data can be used to forecast internet performance. The findings suggest prioritizing investments in emerging urban areas to support smart city growth, utilizing predictive models and radiance data for effective infrastructure planning and equitable internet access.</a:t>
            </a:r>
          </a:p>
          <a:p>
            <a:pPr algn="l">
              <a:lnSpc>
                <a:spcPts val="4050"/>
              </a:lnSpc>
            </a:pPr>
          </a:p>
          <a:p>
            <a:pPr algn="l" marL="0" indent="0" lvl="0">
              <a:lnSpc>
                <a:spcPts val="4050"/>
              </a:lnSpc>
              <a:spcBef>
                <a:spcPct val="0"/>
              </a:spcBef>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6" id="6"/>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TextBox 16" id="16"/>
          <p:cNvSpPr txBox="true"/>
          <p:nvPr/>
        </p:nvSpPr>
        <p:spPr>
          <a:xfrm rot="0">
            <a:off x="3688802" y="3019867"/>
            <a:ext cx="10910396" cy="3364511"/>
          </a:xfrm>
          <a:prstGeom prst="rect">
            <a:avLst/>
          </a:prstGeom>
        </p:spPr>
        <p:txBody>
          <a:bodyPr anchor="t" rtlCol="false" tIns="0" lIns="0" bIns="0" rIns="0">
            <a:spAutoFit/>
          </a:bodyPr>
          <a:lstStyle/>
          <a:p>
            <a:pPr algn="ctr">
              <a:lnSpc>
                <a:spcPts val="12699"/>
              </a:lnSpc>
            </a:pPr>
            <a:r>
              <a:rPr lang="en-US" b="true" sz="14597">
                <a:solidFill>
                  <a:srgbClr val="000000"/>
                </a:solidFill>
                <a:latin typeface="DM Sans Bold"/>
                <a:ea typeface="DM Sans Bold"/>
                <a:cs typeface="DM Sans Bold"/>
                <a:sym typeface="DM Sans Bold"/>
              </a:rPr>
              <a:t>Thank you very much!</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TextBox 3" id="3"/>
          <p:cNvSpPr txBox="true"/>
          <p:nvPr/>
        </p:nvSpPr>
        <p:spPr>
          <a:xfrm rot="0">
            <a:off x="1446994" y="4052848"/>
            <a:ext cx="7459753" cy="22821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Project requirmnent</a:t>
            </a:r>
          </a:p>
        </p:txBody>
      </p:sp>
      <p:grpSp>
        <p:nvGrpSpPr>
          <p:cNvPr name="Group 4" id="4"/>
          <p:cNvGrpSpPr/>
          <p:nvPr/>
        </p:nvGrpSpPr>
        <p:grpSpPr>
          <a:xfrm rot="0">
            <a:off x="9975489" y="1170261"/>
            <a:ext cx="6998061" cy="2561528"/>
            <a:chOff x="0" y="0"/>
            <a:chExt cx="2342659" cy="857492"/>
          </a:xfrm>
        </p:grpSpPr>
        <p:sp>
          <p:nvSpPr>
            <p:cNvPr name="Freeform 5" id="5"/>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6" id="6"/>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7" id="7"/>
          <p:cNvSpPr txBox="true"/>
          <p:nvPr/>
        </p:nvSpPr>
        <p:spPr>
          <a:xfrm rot="0">
            <a:off x="10201895" y="2018300"/>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01.</a:t>
            </a:r>
          </a:p>
        </p:txBody>
      </p:sp>
      <p:grpSp>
        <p:nvGrpSpPr>
          <p:cNvPr name="Group 8" id="8"/>
          <p:cNvGrpSpPr/>
          <p:nvPr/>
        </p:nvGrpSpPr>
        <p:grpSpPr>
          <a:xfrm rot="0">
            <a:off x="9975489" y="3862348"/>
            <a:ext cx="6998061" cy="2561528"/>
            <a:chOff x="0" y="0"/>
            <a:chExt cx="2342659" cy="857492"/>
          </a:xfrm>
        </p:grpSpPr>
        <p:sp>
          <p:nvSpPr>
            <p:cNvPr name="Freeform 9" id="9"/>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0" id="10"/>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grpSp>
        <p:nvGrpSpPr>
          <p:cNvPr name="Group 11" id="11"/>
          <p:cNvGrpSpPr/>
          <p:nvPr/>
        </p:nvGrpSpPr>
        <p:grpSpPr>
          <a:xfrm rot="0">
            <a:off x="9975489" y="6557226"/>
            <a:ext cx="6998061" cy="2561528"/>
            <a:chOff x="0" y="0"/>
            <a:chExt cx="2342659" cy="857492"/>
          </a:xfrm>
        </p:grpSpPr>
        <p:sp>
          <p:nvSpPr>
            <p:cNvPr name="Freeform 12" id="12"/>
            <p:cNvSpPr/>
            <p:nvPr/>
          </p:nvSpPr>
          <p:spPr>
            <a:xfrm flipH="false" flipV="false" rot="0">
              <a:off x="0" y="0"/>
              <a:ext cx="2342659" cy="857492"/>
            </a:xfrm>
            <a:custGeom>
              <a:avLst/>
              <a:gdLst/>
              <a:ahLst/>
              <a:cxnLst/>
              <a:rect r="r" b="b" t="t" l="l"/>
              <a:pathLst>
                <a:path h="857492" w="2342659">
                  <a:moveTo>
                    <a:pt x="16594" y="0"/>
                  </a:moveTo>
                  <a:lnTo>
                    <a:pt x="2326064" y="0"/>
                  </a:lnTo>
                  <a:cubicBezTo>
                    <a:pt x="2335229" y="0"/>
                    <a:pt x="2342659" y="7430"/>
                    <a:pt x="2342659" y="16594"/>
                  </a:cubicBezTo>
                  <a:lnTo>
                    <a:pt x="2342659" y="840898"/>
                  </a:lnTo>
                  <a:cubicBezTo>
                    <a:pt x="2342659" y="845299"/>
                    <a:pt x="2340910" y="849520"/>
                    <a:pt x="2337798" y="852632"/>
                  </a:cubicBezTo>
                  <a:cubicBezTo>
                    <a:pt x="2334686" y="855744"/>
                    <a:pt x="2330465" y="857492"/>
                    <a:pt x="2326064" y="857492"/>
                  </a:cubicBezTo>
                  <a:lnTo>
                    <a:pt x="16594" y="857492"/>
                  </a:lnTo>
                  <a:cubicBezTo>
                    <a:pt x="7430" y="857492"/>
                    <a:pt x="0" y="850063"/>
                    <a:pt x="0" y="840898"/>
                  </a:cubicBezTo>
                  <a:lnTo>
                    <a:pt x="0" y="16594"/>
                  </a:lnTo>
                  <a:cubicBezTo>
                    <a:pt x="0" y="7430"/>
                    <a:pt x="7430" y="0"/>
                    <a:pt x="16594" y="0"/>
                  </a:cubicBezTo>
                  <a:close/>
                </a:path>
              </a:pathLst>
            </a:custGeom>
            <a:solidFill>
              <a:srgbClr val="8AB7E2"/>
            </a:solidFill>
          </p:spPr>
        </p:sp>
        <p:sp>
          <p:nvSpPr>
            <p:cNvPr name="TextBox 13" id="13"/>
            <p:cNvSpPr txBox="true"/>
            <p:nvPr/>
          </p:nvSpPr>
          <p:spPr>
            <a:xfrm>
              <a:off x="0" y="85725"/>
              <a:ext cx="2342659" cy="771767"/>
            </a:xfrm>
            <a:prstGeom prst="rect">
              <a:avLst/>
            </a:prstGeom>
          </p:spPr>
          <p:txBody>
            <a:bodyPr anchor="ctr" rtlCol="false" tIns="50800" lIns="50800" bIns="50800" rIns="50800"/>
            <a:lstStyle/>
            <a:p>
              <a:pPr algn="ctr">
                <a:lnSpc>
                  <a:spcPts val="1925"/>
                </a:lnSpc>
              </a:pPr>
            </a:p>
          </p:txBody>
        </p:sp>
      </p:grpSp>
      <p:sp>
        <p:nvSpPr>
          <p:cNvPr name="TextBox 14" id="14"/>
          <p:cNvSpPr txBox="true"/>
          <p:nvPr/>
        </p:nvSpPr>
        <p:spPr>
          <a:xfrm rot="0">
            <a:off x="10201895" y="4717783"/>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02.</a:t>
            </a:r>
          </a:p>
        </p:txBody>
      </p:sp>
      <p:sp>
        <p:nvSpPr>
          <p:cNvPr name="TextBox 15" id="15"/>
          <p:cNvSpPr txBox="true"/>
          <p:nvPr/>
        </p:nvSpPr>
        <p:spPr>
          <a:xfrm rot="0">
            <a:off x="10201895" y="7317924"/>
            <a:ext cx="1578952" cy="1034423"/>
          </a:xfrm>
          <a:prstGeom prst="rect">
            <a:avLst/>
          </a:prstGeom>
        </p:spPr>
        <p:txBody>
          <a:bodyPr anchor="t" rtlCol="false" tIns="0" lIns="0" bIns="0" rIns="0">
            <a:spAutoFit/>
          </a:bodyPr>
          <a:lstStyle/>
          <a:p>
            <a:pPr algn="l">
              <a:lnSpc>
                <a:spcPts val="7680"/>
              </a:lnSpc>
            </a:pPr>
            <a:r>
              <a:rPr lang="en-US" sz="8000" spc="-656">
                <a:solidFill>
                  <a:srgbClr val="000000"/>
                </a:solidFill>
                <a:latin typeface="DM Sans"/>
                <a:ea typeface="DM Sans"/>
                <a:cs typeface="DM Sans"/>
                <a:sym typeface="DM Sans"/>
              </a:rPr>
              <a:t>03.</a:t>
            </a:r>
          </a:p>
        </p:txBody>
      </p:sp>
      <p:sp>
        <p:nvSpPr>
          <p:cNvPr name="TextBox 16" id="16"/>
          <p:cNvSpPr txBox="true"/>
          <p:nvPr/>
        </p:nvSpPr>
        <p:spPr>
          <a:xfrm rot="0">
            <a:off x="11281149" y="1519198"/>
            <a:ext cx="5619947" cy="1533525"/>
          </a:xfrm>
          <a:prstGeom prst="rect">
            <a:avLst/>
          </a:prstGeom>
        </p:spPr>
        <p:txBody>
          <a:bodyPr anchor="t" rtlCol="false" tIns="0" lIns="0" bIns="0" rIns="0">
            <a:spAutoFit/>
          </a:bodyPr>
          <a:lstStyle/>
          <a:p>
            <a:pPr algn="just" marL="0" indent="0" lvl="0">
              <a:lnSpc>
                <a:spcPts val="4050"/>
              </a:lnSpc>
              <a:spcBef>
                <a:spcPct val="0"/>
              </a:spcBef>
            </a:pPr>
            <a:r>
              <a:rPr lang="en-US" sz="3000" spc="48">
                <a:solidFill>
                  <a:srgbClr val="000000"/>
                </a:solidFill>
                <a:latin typeface="DM Sans"/>
                <a:ea typeface="DM Sans"/>
                <a:cs typeface="DM Sans"/>
                <a:sym typeface="DM Sans"/>
              </a:rPr>
              <a:t>download dataset ookla and viris and integraion between them </a:t>
            </a:r>
          </a:p>
        </p:txBody>
      </p:sp>
      <p:sp>
        <p:nvSpPr>
          <p:cNvPr name="TextBox 17" id="17"/>
          <p:cNvSpPr txBox="true"/>
          <p:nvPr/>
        </p:nvSpPr>
        <p:spPr>
          <a:xfrm rot="0">
            <a:off x="12218908" y="3814723"/>
            <a:ext cx="4132127" cy="2562225"/>
          </a:xfrm>
          <a:prstGeom prst="rect">
            <a:avLst/>
          </a:prstGeom>
        </p:spPr>
        <p:txBody>
          <a:bodyPr anchor="t" rtlCol="false" tIns="0" lIns="0" bIns="0" rIns="0">
            <a:spAutoFit/>
          </a:bodyPr>
          <a:lstStyle/>
          <a:p>
            <a:pPr algn="just">
              <a:lnSpc>
                <a:spcPts val="4050"/>
              </a:lnSpc>
            </a:pPr>
            <a:r>
              <a:rPr lang="en-US" sz="3000" spc="48">
                <a:solidFill>
                  <a:srgbClr val="000000"/>
                </a:solidFill>
                <a:latin typeface="DM Sans"/>
                <a:ea typeface="DM Sans"/>
                <a:cs typeface="DM Sans"/>
                <a:sym typeface="DM Sans"/>
              </a:rPr>
              <a:t>EDA VISULIZATION </a:t>
            </a:r>
          </a:p>
          <a:p>
            <a:pPr algn="just" marL="0" indent="0" lvl="0">
              <a:lnSpc>
                <a:spcPts val="4050"/>
              </a:lnSpc>
              <a:spcBef>
                <a:spcPct val="0"/>
              </a:spcBef>
            </a:pPr>
            <a:r>
              <a:rPr lang="en-US" sz="3000" spc="48">
                <a:solidFill>
                  <a:srgbClr val="000000"/>
                </a:solidFill>
                <a:latin typeface="DM Sans"/>
                <a:ea typeface="DM Sans"/>
                <a:cs typeface="DM Sans"/>
                <a:sym typeface="DM Sans"/>
              </a:rPr>
              <a:t>HEATMAP,Scatter plot,barchart, geospatialoverlay, time series plot</a:t>
            </a:r>
          </a:p>
        </p:txBody>
      </p:sp>
      <p:sp>
        <p:nvSpPr>
          <p:cNvPr name="TextBox 18" id="18"/>
          <p:cNvSpPr txBox="true"/>
          <p:nvPr/>
        </p:nvSpPr>
        <p:spPr>
          <a:xfrm rot="0">
            <a:off x="12025059" y="7333164"/>
            <a:ext cx="4132127" cy="504825"/>
          </a:xfrm>
          <a:prstGeom prst="rect">
            <a:avLst/>
          </a:prstGeom>
        </p:spPr>
        <p:txBody>
          <a:bodyPr anchor="t" rtlCol="false" tIns="0" lIns="0" bIns="0" rIns="0">
            <a:spAutoFit/>
          </a:bodyPr>
          <a:lstStyle/>
          <a:p>
            <a:pPr algn="just" marL="0" indent="0" lvl="0">
              <a:lnSpc>
                <a:spcPts val="4050"/>
              </a:lnSpc>
              <a:spcBef>
                <a:spcPct val="0"/>
              </a:spcBef>
            </a:pPr>
            <a:r>
              <a:rPr lang="en-US" sz="3000" spc="48">
                <a:solidFill>
                  <a:srgbClr val="000000"/>
                </a:solidFill>
                <a:latin typeface="DM Sans"/>
                <a:ea typeface="DM Sans"/>
                <a:cs typeface="DM Sans"/>
                <a:sym typeface="DM Sans"/>
              </a:rPr>
              <a:t>Hypothenis testing</a:t>
            </a:r>
          </a:p>
        </p:txBody>
      </p:sp>
      <p:sp>
        <p:nvSpPr>
          <p:cNvPr name="Freeform 19" id="19"/>
          <p:cNvSpPr/>
          <p:nvPr/>
        </p:nvSpPr>
        <p:spPr>
          <a:xfrm flipH="false" flipV="false" rot="0">
            <a:off x="-848571" y="8919661"/>
            <a:ext cx="3870946" cy="950141"/>
          </a:xfrm>
          <a:custGeom>
            <a:avLst/>
            <a:gdLst/>
            <a:ahLst/>
            <a:cxnLst/>
            <a:rect r="r" b="b" t="t" l="l"/>
            <a:pathLst>
              <a:path h="950141" w="3870946">
                <a:moveTo>
                  <a:pt x="0" y="0"/>
                </a:moveTo>
                <a:lnTo>
                  <a:pt x="3870946" y="0"/>
                </a:lnTo>
                <a:lnTo>
                  <a:pt x="3870946" y="950141"/>
                </a:lnTo>
                <a:lnTo>
                  <a:pt x="0" y="950141"/>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20" id="20"/>
          <p:cNvSpPr/>
          <p:nvPr/>
        </p:nvSpPr>
        <p:spPr>
          <a:xfrm flipH="false" flipV="false" rot="0">
            <a:off x="4472906" y="-2364815"/>
            <a:ext cx="4980952" cy="3731186"/>
          </a:xfrm>
          <a:custGeom>
            <a:avLst/>
            <a:gdLst/>
            <a:ahLst/>
            <a:cxnLst/>
            <a:rect r="r" b="b" t="t" l="l"/>
            <a:pathLst>
              <a:path h="3731186" w="4980952">
                <a:moveTo>
                  <a:pt x="0" y="0"/>
                </a:moveTo>
                <a:lnTo>
                  <a:pt x="4980951" y="0"/>
                </a:lnTo>
                <a:lnTo>
                  <a:pt x="4980951" y="3731186"/>
                </a:lnTo>
                <a:lnTo>
                  <a:pt x="0" y="373118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a:ln cap="sq">
            <a:noFill/>
            <a:prstDash val="solid"/>
            <a:miter/>
          </a:ln>
        </p:spPr>
      </p:sp>
      <p:sp>
        <p:nvSpPr>
          <p:cNvPr name="Freeform 21" id="21"/>
          <p:cNvSpPr/>
          <p:nvPr/>
        </p:nvSpPr>
        <p:spPr>
          <a:xfrm flipH="false" flipV="false" rot="0">
            <a:off x="3431074" y="8919661"/>
            <a:ext cx="2587020" cy="2386526"/>
          </a:xfrm>
          <a:custGeom>
            <a:avLst/>
            <a:gdLst/>
            <a:ahLst/>
            <a:cxnLst/>
            <a:rect r="r" b="b" t="t" l="l"/>
            <a:pathLst>
              <a:path h="2386526" w="2587020">
                <a:moveTo>
                  <a:pt x="0" y="0"/>
                </a:moveTo>
                <a:lnTo>
                  <a:pt x="2587019" y="0"/>
                </a:lnTo>
                <a:lnTo>
                  <a:pt x="2587019" y="2386525"/>
                </a:lnTo>
                <a:lnTo>
                  <a:pt x="0" y="2386525"/>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a:ln cap="sq">
            <a:noFill/>
            <a:prstDash val="solid"/>
            <a:miter/>
          </a:ln>
        </p:spPr>
      </p:sp>
      <p:sp>
        <p:nvSpPr>
          <p:cNvPr name="Freeform 22" id="22"/>
          <p:cNvSpPr/>
          <p:nvPr/>
        </p:nvSpPr>
        <p:spPr>
          <a:xfrm flipH="false" flipV="false" rot="0">
            <a:off x="-848571" y="-744412"/>
            <a:ext cx="2597326" cy="2796583"/>
          </a:xfrm>
          <a:custGeom>
            <a:avLst/>
            <a:gdLst/>
            <a:ahLst/>
            <a:cxnLst/>
            <a:rect r="r" b="b" t="t" l="l"/>
            <a:pathLst>
              <a:path h="2796583" w="2597326">
                <a:moveTo>
                  <a:pt x="0" y="0"/>
                </a:moveTo>
                <a:lnTo>
                  <a:pt x="2597327" y="0"/>
                </a:lnTo>
                <a:lnTo>
                  <a:pt x="2597327" y="2796583"/>
                </a:lnTo>
                <a:lnTo>
                  <a:pt x="0" y="2796583"/>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TextBox 23" id="23"/>
          <p:cNvSpPr txBox="true"/>
          <p:nvPr/>
        </p:nvSpPr>
        <p:spPr>
          <a:xfrm rot="0">
            <a:off x="12218908" y="7963723"/>
            <a:ext cx="4132127" cy="504825"/>
          </a:xfrm>
          <a:prstGeom prst="rect">
            <a:avLst/>
          </a:prstGeom>
        </p:spPr>
        <p:txBody>
          <a:bodyPr anchor="t" rtlCol="false" tIns="0" lIns="0" bIns="0" rIns="0">
            <a:spAutoFit/>
          </a:bodyPr>
          <a:lstStyle/>
          <a:p>
            <a:pPr algn="just" marL="0" indent="0" lvl="0">
              <a:lnSpc>
                <a:spcPts val="4050"/>
              </a:lnSpc>
              <a:spcBef>
                <a:spcPct val="0"/>
              </a:spcBef>
            </a:pPr>
            <a:r>
              <a:rPr lang="en-US" sz="3000" spc="48">
                <a:solidFill>
                  <a:srgbClr val="000000"/>
                </a:solidFill>
                <a:latin typeface="DM Sans"/>
                <a:ea typeface="DM Sans"/>
                <a:cs typeface="DM Sans"/>
                <a:sym typeface="DM Sans"/>
              </a:rPr>
              <a:t>predication model</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078075" y="1267971"/>
            <a:ext cx="4208573" cy="4247184"/>
          </a:xfrm>
          <a:custGeom>
            <a:avLst/>
            <a:gdLst/>
            <a:ahLst/>
            <a:cxnLst/>
            <a:rect r="r" b="b" t="t" l="l"/>
            <a:pathLst>
              <a:path h="4247184" w="4208573">
                <a:moveTo>
                  <a:pt x="0" y="0"/>
                </a:moveTo>
                <a:lnTo>
                  <a:pt x="4208574" y="0"/>
                </a:lnTo>
                <a:lnTo>
                  <a:pt x="4208574"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10857087" y="1879538"/>
            <a:ext cx="5956731" cy="6527925"/>
          </a:xfrm>
          <a:custGeom>
            <a:avLst/>
            <a:gdLst/>
            <a:ahLst/>
            <a:cxnLst/>
            <a:rect r="r" b="b" t="t" l="l"/>
            <a:pathLst>
              <a:path h="6527925" w="5956731">
                <a:moveTo>
                  <a:pt x="0" y="0"/>
                </a:moveTo>
                <a:lnTo>
                  <a:pt x="5956731" y="0"/>
                </a:lnTo>
                <a:lnTo>
                  <a:pt x="5956731" y="6527924"/>
                </a:lnTo>
                <a:lnTo>
                  <a:pt x="0" y="652792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5" id="5"/>
          <p:cNvSpPr txBox="true"/>
          <p:nvPr/>
        </p:nvSpPr>
        <p:spPr>
          <a:xfrm rot="0">
            <a:off x="1302106" y="1708206"/>
            <a:ext cx="8092094" cy="22821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Introduction </a:t>
            </a:r>
          </a:p>
          <a:p>
            <a:pPr algn="l">
              <a:lnSpc>
                <a:spcPts val="8730"/>
              </a:lnSpc>
            </a:pPr>
          </a:p>
        </p:txBody>
      </p:sp>
      <p:sp>
        <p:nvSpPr>
          <p:cNvPr name="TextBox 6" id="6"/>
          <p:cNvSpPr txBox="true"/>
          <p:nvPr/>
        </p:nvSpPr>
        <p:spPr>
          <a:xfrm rot="0">
            <a:off x="451184" y="3609975"/>
            <a:ext cx="10953083" cy="5648325"/>
          </a:xfrm>
          <a:prstGeom prst="rect">
            <a:avLst/>
          </a:prstGeom>
        </p:spPr>
        <p:txBody>
          <a:bodyPr anchor="t" rtlCol="false" tIns="0" lIns="0" bIns="0" rIns="0">
            <a:spAutoFit/>
          </a:bodyPr>
          <a:lstStyle/>
          <a:p>
            <a:pPr algn="l">
              <a:lnSpc>
                <a:spcPts val="4050"/>
              </a:lnSpc>
            </a:pPr>
            <a:r>
              <a:rPr lang="en-US" sz="3000" spc="179">
                <a:solidFill>
                  <a:srgbClr val="000000"/>
                </a:solidFill>
                <a:latin typeface="DM Sans"/>
                <a:ea typeface="DM Sans"/>
                <a:cs typeface="DM Sans"/>
                <a:sym typeface="DM Sans"/>
              </a:rPr>
              <a:t>As cities in the UAE evolve into smart cities, characterized by digital connectivity and efficient infrastructure, internet speeds play a pivotal role in enabling smart features. Nighttime light radiance, a measurable indicator of urban activity and infrastructure, provides a unique lens to examine these dynamics. This study aims to uncover patterns and correlations between radiance levels and internet speeds in the UAE, offering insights into the alignment of urban planning and digital connectivity.</a:t>
            </a:r>
          </a:p>
          <a:p>
            <a:pPr algn="l" marL="0" indent="0" lvl="0">
              <a:lnSpc>
                <a:spcPts val="4050"/>
              </a:lnSpc>
              <a:spcBef>
                <a:spcPct val="0"/>
              </a:spcBef>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078075" y="1267971"/>
            <a:ext cx="4208573" cy="4247184"/>
          </a:xfrm>
          <a:custGeom>
            <a:avLst/>
            <a:gdLst/>
            <a:ahLst/>
            <a:cxnLst/>
            <a:rect r="r" b="b" t="t" l="l"/>
            <a:pathLst>
              <a:path h="4247184" w="4208573">
                <a:moveTo>
                  <a:pt x="0" y="0"/>
                </a:moveTo>
                <a:lnTo>
                  <a:pt x="4208574" y="0"/>
                </a:lnTo>
                <a:lnTo>
                  <a:pt x="4208574"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TextBox 4" id="4"/>
          <p:cNvSpPr txBox="true"/>
          <p:nvPr/>
        </p:nvSpPr>
        <p:spPr>
          <a:xfrm rot="0">
            <a:off x="451184" y="222126"/>
            <a:ext cx="8092094" cy="22821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data set sources:</a:t>
            </a:r>
          </a:p>
        </p:txBody>
      </p:sp>
      <p:sp>
        <p:nvSpPr>
          <p:cNvPr name="TextBox 5" id="5"/>
          <p:cNvSpPr txBox="true"/>
          <p:nvPr/>
        </p:nvSpPr>
        <p:spPr>
          <a:xfrm rot="0">
            <a:off x="1551315" y="3095625"/>
            <a:ext cx="16205873" cy="6162675"/>
          </a:xfrm>
          <a:prstGeom prst="rect">
            <a:avLst/>
          </a:prstGeom>
        </p:spPr>
        <p:txBody>
          <a:bodyPr anchor="t" rtlCol="false" tIns="0" lIns="0" bIns="0" rIns="0">
            <a:spAutoFit/>
          </a:bodyPr>
          <a:lstStyle/>
          <a:p>
            <a:pPr algn="l">
              <a:lnSpc>
                <a:spcPts val="4050"/>
              </a:lnSpc>
            </a:pPr>
            <a:r>
              <a:rPr lang="en-US" sz="3000" spc="179">
                <a:solidFill>
                  <a:srgbClr val="000000"/>
                </a:solidFill>
                <a:latin typeface="DM Sans"/>
                <a:ea typeface="DM Sans"/>
                <a:cs typeface="DM Sans"/>
                <a:sym typeface="DM Sans"/>
              </a:rPr>
              <a:t>Data Sources</a:t>
            </a:r>
          </a:p>
          <a:p>
            <a:pPr algn="l" marL="647700" indent="-323850" lvl="1">
              <a:lnSpc>
                <a:spcPts val="4050"/>
              </a:lnSpc>
              <a:buFont typeface="Arial"/>
              <a:buChar char="•"/>
            </a:pPr>
            <a:r>
              <a:rPr lang="en-US" sz="3000" spc="179">
                <a:solidFill>
                  <a:srgbClr val="000000"/>
                </a:solidFill>
                <a:latin typeface="DM Sans"/>
                <a:ea typeface="DM Sans"/>
                <a:cs typeface="DM Sans"/>
                <a:sym typeface="DM Sans"/>
              </a:rPr>
              <a:t>N</a:t>
            </a:r>
            <a:r>
              <a:rPr lang="en-US" sz="3000" spc="179">
                <a:solidFill>
                  <a:srgbClr val="000000"/>
                </a:solidFill>
                <a:latin typeface="DM Sans"/>
                <a:ea typeface="DM Sans"/>
                <a:cs typeface="DM Sans"/>
                <a:sym typeface="DM Sans"/>
              </a:rPr>
              <a:t>ighttime Light Radiance: Satellite-based radiance data to measure urban activity in the UAE.</a:t>
            </a:r>
          </a:p>
          <a:p>
            <a:pPr algn="l" marL="647700" indent="-323850" lvl="1">
              <a:lnSpc>
                <a:spcPts val="4050"/>
              </a:lnSpc>
              <a:buFont typeface="Arial"/>
              <a:buChar char="•"/>
            </a:pPr>
            <a:r>
              <a:rPr lang="en-US" sz="3000" spc="179">
                <a:solidFill>
                  <a:srgbClr val="000000"/>
                </a:solidFill>
                <a:latin typeface="DM Sans"/>
                <a:ea typeface="DM Sans"/>
                <a:cs typeface="DM Sans"/>
                <a:sym typeface="DM Sans"/>
              </a:rPr>
              <a:t>https://eogdata.mines.edu/nighttime_light/annual/v20/2021/</a:t>
            </a:r>
          </a:p>
          <a:p>
            <a:pPr algn="l">
              <a:lnSpc>
                <a:spcPts val="4050"/>
              </a:lnSpc>
            </a:pPr>
          </a:p>
          <a:p>
            <a:pPr algn="l" marL="647700" indent="-323850" lvl="1">
              <a:lnSpc>
                <a:spcPts val="4050"/>
              </a:lnSpc>
              <a:buFont typeface="Arial"/>
              <a:buChar char="•"/>
            </a:pPr>
            <a:r>
              <a:rPr lang="en-US" sz="3000" spc="179">
                <a:solidFill>
                  <a:srgbClr val="000000"/>
                </a:solidFill>
                <a:latin typeface="DM Sans"/>
                <a:ea typeface="DM Sans"/>
                <a:cs typeface="DM Sans"/>
                <a:sym typeface="DM Sans"/>
              </a:rPr>
              <a:t>Internet Speed Data: Regional internet performance metrics for Q4 2021.</a:t>
            </a:r>
          </a:p>
          <a:p>
            <a:pPr algn="l" marL="647700" indent="-323850" lvl="1">
              <a:lnSpc>
                <a:spcPts val="4050"/>
              </a:lnSpc>
              <a:buFont typeface="Arial"/>
              <a:buChar char="•"/>
            </a:pPr>
            <a:r>
              <a:rPr lang="en-US" sz="3000" spc="179">
                <a:solidFill>
                  <a:srgbClr val="000000"/>
                </a:solidFill>
                <a:latin typeface="DM Sans"/>
                <a:ea typeface="DM Sans"/>
                <a:cs typeface="DM Sans"/>
                <a:sym typeface="DM Sans"/>
              </a:rPr>
              <a:t>https://www.geoboundaries.org/countryDownloads.html</a:t>
            </a:r>
          </a:p>
          <a:p>
            <a:pPr algn="l" marL="647700" indent="-323850" lvl="1">
              <a:lnSpc>
                <a:spcPts val="4050"/>
              </a:lnSpc>
              <a:buFont typeface="Arial"/>
              <a:buChar char="•"/>
            </a:pPr>
            <a:r>
              <a:rPr lang="en-US" sz="3000" spc="179">
                <a:solidFill>
                  <a:srgbClr val="000000"/>
                </a:solidFill>
                <a:latin typeface="DM Sans"/>
                <a:ea typeface="DM Sans"/>
                <a:cs typeface="DM Sans"/>
                <a:sym typeface="DM Sans"/>
              </a:rPr>
              <a:t>https://ookla-open-data.s3-us-west-2.amazonaws.com/shapefiles/performance</a:t>
            </a:r>
          </a:p>
          <a:p>
            <a:pPr algn="l">
              <a:lnSpc>
                <a:spcPts val="4050"/>
              </a:lnSpc>
            </a:pPr>
          </a:p>
          <a:p>
            <a:pPr algn="l">
              <a:lnSpc>
                <a:spcPts val="4050"/>
              </a:lnSpc>
            </a:pPr>
          </a:p>
          <a:p>
            <a:pPr algn="l" marL="0" indent="0" lvl="0">
              <a:lnSpc>
                <a:spcPts val="4050"/>
              </a:lnSpc>
              <a:spcBef>
                <a:spcPct val="0"/>
              </a:spcBef>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2329398" y="8614893"/>
            <a:ext cx="4899948" cy="3344214"/>
          </a:xfrm>
          <a:custGeom>
            <a:avLst/>
            <a:gdLst/>
            <a:ahLst/>
            <a:cxnLst/>
            <a:rect r="r" b="b" t="t" l="l"/>
            <a:pathLst>
              <a:path h="3344214" w="4899948">
                <a:moveTo>
                  <a:pt x="0" y="0"/>
                </a:moveTo>
                <a:lnTo>
                  <a:pt x="4899947" y="0"/>
                </a:lnTo>
                <a:lnTo>
                  <a:pt x="4899947" y="3344214"/>
                </a:lnTo>
                <a:lnTo>
                  <a:pt x="0" y="334421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6030709" y="9258300"/>
            <a:ext cx="3059829" cy="751049"/>
          </a:xfrm>
          <a:custGeom>
            <a:avLst/>
            <a:gdLst/>
            <a:ahLst/>
            <a:cxnLst/>
            <a:rect r="r" b="b" t="t" l="l"/>
            <a:pathLst>
              <a:path h="751049" w="3059829">
                <a:moveTo>
                  <a:pt x="0" y="0"/>
                </a:moveTo>
                <a:lnTo>
                  <a:pt x="3059829" y="0"/>
                </a:lnTo>
                <a:lnTo>
                  <a:pt x="3059829" y="751049"/>
                </a:lnTo>
                <a:lnTo>
                  <a:pt x="0" y="751049"/>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236705" y="6409875"/>
            <a:ext cx="724985" cy="920616"/>
          </a:xfrm>
          <a:custGeom>
            <a:avLst/>
            <a:gdLst/>
            <a:ahLst/>
            <a:cxnLst/>
            <a:rect r="r" b="b" t="t" l="l"/>
            <a:pathLst>
              <a:path h="920616" w="724985">
                <a:moveTo>
                  <a:pt x="0" y="0"/>
                </a:moveTo>
                <a:lnTo>
                  <a:pt x="724986" y="0"/>
                </a:lnTo>
                <a:lnTo>
                  <a:pt x="724986"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14215205" y="8540136"/>
            <a:ext cx="4602314" cy="3618569"/>
          </a:xfrm>
          <a:custGeom>
            <a:avLst/>
            <a:gdLst/>
            <a:ahLst/>
            <a:cxnLst/>
            <a:rect r="r" b="b" t="t" l="l"/>
            <a:pathLst>
              <a:path h="3618569" w="4602314">
                <a:moveTo>
                  <a:pt x="0" y="0"/>
                </a:moveTo>
                <a:lnTo>
                  <a:pt x="4602314" y="0"/>
                </a:lnTo>
                <a:lnTo>
                  <a:pt x="4602314" y="3618570"/>
                </a:lnTo>
                <a:lnTo>
                  <a:pt x="0" y="361857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a:ln cap="sq">
            <a:noFill/>
            <a:prstDash val="solid"/>
            <a:miter/>
          </a:ln>
        </p:spPr>
      </p:sp>
      <p:sp>
        <p:nvSpPr>
          <p:cNvPr name="Freeform 7" id="7"/>
          <p:cNvSpPr/>
          <p:nvPr/>
        </p:nvSpPr>
        <p:spPr>
          <a:xfrm flipH="false" flipV="false" rot="0">
            <a:off x="-674156" y="-1072630"/>
            <a:ext cx="4899948" cy="3068592"/>
          </a:xfrm>
          <a:custGeom>
            <a:avLst/>
            <a:gdLst/>
            <a:ahLst/>
            <a:cxnLst/>
            <a:rect r="r" b="b" t="t" l="l"/>
            <a:pathLst>
              <a:path h="3068592" w="4899948">
                <a:moveTo>
                  <a:pt x="0" y="0"/>
                </a:moveTo>
                <a:lnTo>
                  <a:pt x="4899948" y="0"/>
                </a:lnTo>
                <a:lnTo>
                  <a:pt x="4899948" y="3068592"/>
                </a:lnTo>
                <a:lnTo>
                  <a:pt x="0" y="306859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a:ln cap="sq">
            <a:noFill/>
            <a:prstDash val="solid"/>
            <a:miter/>
          </a:ln>
        </p:spPr>
      </p:sp>
      <p:sp>
        <p:nvSpPr>
          <p:cNvPr name="Freeform 8" id="8"/>
          <p:cNvSpPr/>
          <p:nvPr/>
        </p:nvSpPr>
        <p:spPr>
          <a:xfrm flipH="false" flipV="false" rot="0">
            <a:off x="12686214" y="-2578193"/>
            <a:ext cx="4292424" cy="3870986"/>
          </a:xfrm>
          <a:custGeom>
            <a:avLst/>
            <a:gdLst/>
            <a:ahLst/>
            <a:cxnLst/>
            <a:rect r="r" b="b" t="t" l="l"/>
            <a:pathLst>
              <a:path h="3870986" w="4292424">
                <a:moveTo>
                  <a:pt x="0" y="0"/>
                </a:moveTo>
                <a:lnTo>
                  <a:pt x="4292424" y="0"/>
                </a:lnTo>
                <a:lnTo>
                  <a:pt x="4292424" y="3870986"/>
                </a:lnTo>
                <a:lnTo>
                  <a:pt x="0" y="3870986"/>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a:ln cap="sq">
            <a:noFill/>
            <a:prstDash val="solid"/>
            <a:miter/>
          </a:ln>
        </p:spPr>
      </p:sp>
      <p:sp>
        <p:nvSpPr>
          <p:cNvPr name="Freeform 9" id="9"/>
          <p:cNvSpPr/>
          <p:nvPr/>
        </p:nvSpPr>
        <p:spPr>
          <a:xfrm flipH="false" flipV="false" rot="0">
            <a:off x="10138935" y="9258300"/>
            <a:ext cx="4076270" cy="2863579"/>
          </a:xfrm>
          <a:custGeom>
            <a:avLst/>
            <a:gdLst/>
            <a:ahLst/>
            <a:cxnLst/>
            <a:rect r="r" b="b" t="t" l="l"/>
            <a:pathLst>
              <a:path h="2863579" w="4076270">
                <a:moveTo>
                  <a:pt x="0" y="0"/>
                </a:moveTo>
                <a:lnTo>
                  <a:pt x="4076270" y="0"/>
                </a:lnTo>
                <a:lnTo>
                  <a:pt x="4076270" y="2863579"/>
                </a:lnTo>
                <a:lnTo>
                  <a:pt x="0" y="2863579"/>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a:ln cap="sq">
            <a:noFill/>
            <a:prstDash val="solid"/>
            <a:miter/>
          </a:ln>
        </p:spPr>
      </p:sp>
      <p:sp>
        <p:nvSpPr>
          <p:cNvPr name="Freeform 10" id="10"/>
          <p:cNvSpPr/>
          <p:nvPr/>
        </p:nvSpPr>
        <p:spPr>
          <a:xfrm flipH="false" flipV="false" rot="0">
            <a:off x="7409323" y="-2700100"/>
            <a:ext cx="5493058" cy="4114800"/>
          </a:xfrm>
          <a:custGeom>
            <a:avLst/>
            <a:gdLst/>
            <a:ahLst/>
            <a:cxnLst/>
            <a:rect r="r" b="b" t="t" l="l"/>
            <a:pathLst>
              <a:path h="4114800" w="5493058">
                <a:moveTo>
                  <a:pt x="0" y="0"/>
                </a:moveTo>
                <a:lnTo>
                  <a:pt x="5493058" y="0"/>
                </a:lnTo>
                <a:lnTo>
                  <a:pt x="5493058" y="4114800"/>
                </a:lnTo>
                <a:lnTo>
                  <a:pt x="0" y="4114800"/>
                </a:lnTo>
                <a:lnTo>
                  <a:pt x="0" y="0"/>
                </a:lnTo>
                <a:close/>
              </a:path>
            </a:pathLst>
          </a:custGeom>
          <a:blipFill>
            <a:blip r:embed="rId17">
              <a:extLst>
                <a:ext uri="{96DAC541-7B7A-43D3-8B79-37D633B846F1}">
                  <asvg:svgBlip xmlns:asvg="http://schemas.microsoft.com/office/drawing/2016/SVG/main" r:embed="rId18"/>
                </a:ext>
              </a:extLst>
            </a:blip>
            <a:stretch>
              <a:fillRect l="0" t="0" r="0" b="0"/>
            </a:stretch>
          </a:blipFill>
          <a:ln cap="sq">
            <a:noFill/>
            <a:prstDash val="solid"/>
            <a:miter/>
          </a:ln>
        </p:spPr>
      </p:sp>
      <p:sp>
        <p:nvSpPr>
          <p:cNvPr name="Freeform 11" id="11"/>
          <p:cNvSpPr/>
          <p:nvPr/>
        </p:nvSpPr>
        <p:spPr>
          <a:xfrm flipH="false" flipV="false" rot="4747568">
            <a:off x="-2972342" y="3665317"/>
            <a:ext cx="4896097" cy="2735694"/>
          </a:xfrm>
          <a:custGeom>
            <a:avLst/>
            <a:gdLst/>
            <a:ahLst/>
            <a:cxnLst/>
            <a:rect r="r" b="b" t="t" l="l"/>
            <a:pathLst>
              <a:path h="2735694" w="4896097">
                <a:moveTo>
                  <a:pt x="0" y="0"/>
                </a:moveTo>
                <a:lnTo>
                  <a:pt x="4896097" y="0"/>
                </a:lnTo>
                <a:lnTo>
                  <a:pt x="4896097" y="2735694"/>
                </a:lnTo>
                <a:lnTo>
                  <a:pt x="0" y="2735694"/>
                </a:lnTo>
                <a:lnTo>
                  <a:pt x="0" y="0"/>
                </a:lnTo>
                <a:close/>
              </a:path>
            </a:pathLst>
          </a:custGeom>
          <a:blipFill>
            <a:blip r:embed="rId19">
              <a:extLst>
                <a:ext uri="{96DAC541-7B7A-43D3-8B79-37D633B846F1}">
                  <asvg:svgBlip xmlns:asvg="http://schemas.microsoft.com/office/drawing/2016/SVG/main" r:embed="rId20"/>
                </a:ext>
              </a:extLst>
            </a:blip>
            <a:stretch>
              <a:fillRect l="0" t="0" r="0" b="0"/>
            </a:stretch>
          </a:blipFill>
          <a:ln cap="sq">
            <a:noFill/>
            <a:prstDash val="solid"/>
            <a:miter/>
          </a:ln>
        </p:spPr>
      </p:sp>
      <p:sp>
        <p:nvSpPr>
          <p:cNvPr name="Freeform 12" id="12"/>
          <p:cNvSpPr/>
          <p:nvPr/>
        </p:nvSpPr>
        <p:spPr>
          <a:xfrm flipH="false" flipV="false" rot="0">
            <a:off x="4831481" y="-1626507"/>
            <a:ext cx="2892762" cy="2919301"/>
          </a:xfrm>
          <a:custGeom>
            <a:avLst/>
            <a:gdLst/>
            <a:ahLst/>
            <a:cxnLst/>
            <a:rect r="r" b="b" t="t" l="l"/>
            <a:pathLst>
              <a:path h="2919301" w="2892762">
                <a:moveTo>
                  <a:pt x="0" y="0"/>
                </a:moveTo>
                <a:lnTo>
                  <a:pt x="2892761" y="0"/>
                </a:lnTo>
                <a:lnTo>
                  <a:pt x="2892761" y="2919300"/>
                </a:lnTo>
                <a:lnTo>
                  <a:pt x="0" y="2919300"/>
                </a:lnTo>
                <a:lnTo>
                  <a:pt x="0" y="0"/>
                </a:lnTo>
                <a:close/>
              </a:path>
            </a:pathLst>
          </a:custGeom>
          <a:blipFill>
            <a:blip r:embed="rId21">
              <a:extLst>
                <a:ext uri="{96DAC541-7B7A-43D3-8B79-37D633B846F1}">
                  <asvg:svgBlip xmlns:asvg="http://schemas.microsoft.com/office/drawing/2016/SVG/main" r:embed="rId22"/>
                </a:ext>
              </a:extLst>
            </a:blip>
            <a:stretch>
              <a:fillRect l="0" t="0" r="0" b="0"/>
            </a:stretch>
          </a:blipFill>
          <a:ln cap="sq">
            <a:noFill/>
            <a:prstDash val="solid"/>
            <a:miter/>
          </a:ln>
        </p:spPr>
      </p:sp>
      <p:sp>
        <p:nvSpPr>
          <p:cNvPr name="Freeform 13" id="13"/>
          <p:cNvSpPr/>
          <p:nvPr/>
        </p:nvSpPr>
        <p:spPr>
          <a:xfrm flipH="false" flipV="false" rot="0">
            <a:off x="17259300" y="2262342"/>
            <a:ext cx="3575541" cy="3575541"/>
          </a:xfrm>
          <a:custGeom>
            <a:avLst/>
            <a:gdLst/>
            <a:ahLst/>
            <a:cxnLst/>
            <a:rect r="r" b="b" t="t" l="l"/>
            <a:pathLst>
              <a:path h="3575541" w="3575541">
                <a:moveTo>
                  <a:pt x="0" y="0"/>
                </a:moveTo>
                <a:lnTo>
                  <a:pt x="3575541" y="0"/>
                </a:lnTo>
                <a:lnTo>
                  <a:pt x="3575541" y="3575541"/>
                </a:lnTo>
                <a:lnTo>
                  <a:pt x="0" y="3575541"/>
                </a:lnTo>
                <a:lnTo>
                  <a:pt x="0" y="0"/>
                </a:lnTo>
                <a:close/>
              </a:path>
            </a:pathLst>
          </a:custGeom>
          <a:blipFill>
            <a:blip r:embed="rId23">
              <a:extLst>
                <a:ext uri="{96DAC541-7B7A-43D3-8B79-37D633B846F1}">
                  <asvg:svgBlip xmlns:asvg="http://schemas.microsoft.com/office/drawing/2016/SVG/main" r:embed="rId24"/>
                </a:ext>
              </a:extLst>
            </a:blip>
            <a:stretch>
              <a:fillRect l="0" t="0" r="0" b="0"/>
            </a:stretch>
          </a:blipFill>
          <a:ln cap="sq">
            <a:noFill/>
            <a:prstDash val="solid"/>
            <a:miter/>
          </a:ln>
        </p:spPr>
      </p:sp>
      <p:sp>
        <p:nvSpPr>
          <p:cNvPr name="Freeform 14" id="14"/>
          <p:cNvSpPr/>
          <p:nvPr/>
        </p:nvSpPr>
        <p:spPr>
          <a:xfrm flipH="false" flipV="false" rot="0">
            <a:off x="2570549" y="9093737"/>
            <a:ext cx="2587020" cy="2386526"/>
          </a:xfrm>
          <a:custGeom>
            <a:avLst/>
            <a:gdLst/>
            <a:ahLst/>
            <a:cxnLst/>
            <a:rect r="r" b="b" t="t" l="l"/>
            <a:pathLst>
              <a:path h="2386526" w="2587020">
                <a:moveTo>
                  <a:pt x="0" y="0"/>
                </a:moveTo>
                <a:lnTo>
                  <a:pt x="2587020" y="0"/>
                </a:lnTo>
                <a:lnTo>
                  <a:pt x="2587020" y="2386526"/>
                </a:lnTo>
                <a:lnTo>
                  <a:pt x="0" y="2386526"/>
                </a:lnTo>
                <a:lnTo>
                  <a:pt x="0" y="0"/>
                </a:lnTo>
                <a:close/>
              </a:path>
            </a:pathLst>
          </a:custGeom>
          <a:blipFill>
            <a:blip r:embed="rId25">
              <a:extLst>
                <a:ext uri="{96DAC541-7B7A-43D3-8B79-37D633B846F1}">
                  <asvg:svgBlip xmlns:asvg="http://schemas.microsoft.com/office/drawing/2016/SVG/main" r:embed="rId26"/>
                </a:ext>
              </a:extLst>
            </a:blip>
            <a:stretch>
              <a:fillRect l="0" t="0" r="0" b="0"/>
            </a:stretch>
          </a:blipFill>
          <a:ln cap="sq">
            <a:noFill/>
            <a:prstDash val="solid"/>
            <a:miter/>
          </a:ln>
        </p:spPr>
      </p:sp>
      <p:sp>
        <p:nvSpPr>
          <p:cNvPr name="Freeform 15" id="15"/>
          <p:cNvSpPr/>
          <p:nvPr/>
        </p:nvSpPr>
        <p:spPr>
          <a:xfrm flipH="false" flipV="false" rot="-5282649">
            <a:off x="16440369" y="6970869"/>
            <a:ext cx="3382987" cy="1154444"/>
          </a:xfrm>
          <a:custGeom>
            <a:avLst/>
            <a:gdLst/>
            <a:ahLst/>
            <a:cxnLst/>
            <a:rect r="r" b="b" t="t" l="l"/>
            <a:pathLst>
              <a:path h="1154444" w="3382987">
                <a:moveTo>
                  <a:pt x="0" y="0"/>
                </a:moveTo>
                <a:lnTo>
                  <a:pt x="3382987" y="0"/>
                </a:lnTo>
                <a:lnTo>
                  <a:pt x="3382987" y="1154445"/>
                </a:lnTo>
                <a:lnTo>
                  <a:pt x="0" y="1154445"/>
                </a:lnTo>
                <a:lnTo>
                  <a:pt x="0" y="0"/>
                </a:lnTo>
                <a:close/>
              </a:path>
            </a:pathLst>
          </a:custGeom>
          <a:blipFill>
            <a:blip r:embed="rId27">
              <a:extLst>
                <a:ext uri="{96DAC541-7B7A-43D3-8B79-37D633B846F1}">
                  <asvg:svgBlip xmlns:asvg="http://schemas.microsoft.com/office/drawing/2016/SVG/main" r:embed="rId28"/>
                </a:ext>
              </a:extLst>
            </a:blip>
            <a:stretch>
              <a:fillRect l="0" t="0" r="0" b="0"/>
            </a:stretch>
          </a:blipFill>
          <a:ln cap="sq">
            <a:noFill/>
            <a:prstDash val="solid"/>
            <a:miter/>
          </a:ln>
        </p:spPr>
      </p:sp>
      <p:sp>
        <p:nvSpPr>
          <p:cNvPr name="Freeform 16" id="16"/>
          <p:cNvSpPr/>
          <p:nvPr/>
        </p:nvSpPr>
        <p:spPr>
          <a:xfrm flipH="false" flipV="false" rot="0">
            <a:off x="16978638" y="-642644"/>
            <a:ext cx="3104522" cy="3342688"/>
          </a:xfrm>
          <a:custGeom>
            <a:avLst/>
            <a:gdLst/>
            <a:ahLst/>
            <a:cxnLst/>
            <a:rect r="r" b="b" t="t" l="l"/>
            <a:pathLst>
              <a:path h="3342688" w="3104522">
                <a:moveTo>
                  <a:pt x="0" y="0"/>
                </a:moveTo>
                <a:lnTo>
                  <a:pt x="3104522" y="0"/>
                </a:lnTo>
                <a:lnTo>
                  <a:pt x="3104522" y="3342688"/>
                </a:lnTo>
                <a:lnTo>
                  <a:pt x="0" y="3342688"/>
                </a:lnTo>
                <a:lnTo>
                  <a:pt x="0" y="0"/>
                </a:lnTo>
                <a:close/>
              </a:path>
            </a:pathLst>
          </a:custGeom>
          <a:blipFill>
            <a:blip r:embed="rId29">
              <a:extLst>
                <a:ext uri="{96DAC541-7B7A-43D3-8B79-37D633B846F1}">
                  <asvg:svgBlip xmlns:asvg="http://schemas.microsoft.com/office/drawing/2016/SVG/main" r:embed="rId30"/>
                </a:ext>
              </a:extLst>
            </a:blip>
            <a:stretch>
              <a:fillRect l="0" t="0" r="0" b="0"/>
            </a:stretch>
          </a:blipFill>
          <a:ln cap="sq">
            <a:noFill/>
            <a:prstDash val="solid"/>
            <a:miter/>
          </a:ln>
        </p:spPr>
      </p:sp>
      <p:sp>
        <p:nvSpPr>
          <p:cNvPr name="Freeform 17" id="17"/>
          <p:cNvSpPr/>
          <p:nvPr/>
        </p:nvSpPr>
        <p:spPr>
          <a:xfrm flipH="false" flipV="false" rot="0">
            <a:off x="4737926" y="2576219"/>
            <a:ext cx="724985" cy="920616"/>
          </a:xfrm>
          <a:custGeom>
            <a:avLst/>
            <a:gdLst/>
            <a:ahLst/>
            <a:cxnLst/>
            <a:rect r="r" b="b" t="t" l="l"/>
            <a:pathLst>
              <a:path h="920616" w="724985">
                <a:moveTo>
                  <a:pt x="0" y="0"/>
                </a:moveTo>
                <a:lnTo>
                  <a:pt x="724985" y="0"/>
                </a:lnTo>
                <a:lnTo>
                  <a:pt x="724985" y="920616"/>
                </a:lnTo>
                <a:lnTo>
                  <a:pt x="0" y="92061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2747925" y="1414700"/>
            <a:ext cx="13768437" cy="8594649"/>
          </a:xfrm>
          <a:custGeom>
            <a:avLst/>
            <a:gdLst/>
            <a:ahLst/>
            <a:cxnLst/>
            <a:rect r="r" b="b" t="t" l="l"/>
            <a:pathLst>
              <a:path h="8594649" w="13768437">
                <a:moveTo>
                  <a:pt x="0" y="0"/>
                </a:moveTo>
                <a:lnTo>
                  <a:pt x="13768437" y="0"/>
                </a:lnTo>
                <a:lnTo>
                  <a:pt x="13768437" y="8594649"/>
                </a:lnTo>
                <a:lnTo>
                  <a:pt x="0" y="8594649"/>
                </a:lnTo>
                <a:lnTo>
                  <a:pt x="0" y="0"/>
                </a:lnTo>
                <a:close/>
              </a:path>
            </a:pathLst>
          </a:custGeom>
          <a:blipFill>
            <a:blip r:embed="rId31"/>
            <a:stretch>
              <a:fillRect l="-5412" t="-10822" r="-6230" b="-366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078075" y="1267971"/>
            <a:ext cx="4208573" cy="4247184"/>
          </a:xfrm>
          <a:custGeom>
            <a:avLst/>
            <a:gdLst/>
            <a:ahLst/>
            <a:cxnLst/>
            <a:rect r="r" b="b" t="t" l="l"/>
            <a:pathLst>
              <a:path h="4247184" w="4208573">
                <a:moveTo>
                  <a:pt x="0" y="0"/>
                </a:moveTo>
                <a:lnTo>
                  <a:pt x="4208574" y="0"/>
                </a:lnTo>
                <a:lnTo>
                  <a:pt x="4208574"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8543278" y="2321019"/>
            <a:ext cx="9925208" cy="5615984"/>
          </a:xfrm>
          <a:custGeom>
            <a:avLst/>
            <a:gdLst/>
            <a:ahLst/>
            <a:cxnLst/>
            <a:rect r="r" b="b" t="t" l="l"/>
            <a:pathLst>
              <a:path h="5615984" w="9925208">
                <a:moveTo>
                  <a:pt x="0" y="0"/>
                </a:moveTo>
                <a:lnTo>
                  <a:pt x="9925207" y="0"/>
                </a:lnTo>
                <a:lnTo>
                  <a:pt x="9925207" y="5615984"/>
                </a:lnTo>
                <a:lnTo>
                  <a:pt x="0" y="5615984"/>
                </a:lnTo>
                <a:lnTo>
                  <a:pt x="0" y="0"/>
                </a:lnTo>
                <a:close/>
              </a:path>
            </a:pathLst>
          </a:custGeom>
          <a:blipFill>
            <a:blip r:embed="rId5"/>
            <a:stretch>
              <a:fillRect l="0" t="0" r="0" b="-515"/>
            </a:stretch>
          </a:blipFill>
        </p:spPr>
      </p:sp>
      <p:sp>
        <p:nvSpPr>
          <p:cNvPr name="TextBox 5" id="5"/>
          <p:cNvSpPr txBox="true"/>
          <p:nvPr/>
        </p:nvSpPr>
        <p:spPr>
          <a:xfrm rot="0">
            <a:off x="451184" y="774576"/>
            <a:ext cx="8092094" cy="11772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heat map</a:t>
            </a:r>
          </a:p>
        </p:txBody>
      </p:sp>
      <p:sp>
        <p:nvSpPr>
          <p:cNvPr name="TextBox 6" id="6"/>
          <p:cNvSpPr txBox="true"/>
          <p:nvPr/>
        </p:nvSpPr>
        <p:spPr>
          <a:xfrm rot="0">
            <a:off x="451184" y="2754682"/>
            <a:ext cx="8092094" cy="7191375"/>
          </a:xfrm>
          <a:prstGeom prst="rect">
            <a:avLst/>
          </a:prstGeom>
        </p:spPr>
        <p:txBody>
          <a:bodyPr anchor="t" rtlCol="false" tIns="0" lIns="0" bIns="0" rIns="0">
            <a:spAutoFit/>
          </a:bodyPr>
          <a:lstStyle/>
          <a:p>
            <a:pPr algn="l">
              <a:lnSpc>
                <a:spcPts val="4050"/>
              </a:lnSpc>
            </a:pPr>
            <a:r>
              <a:rPr lang="en-US" sz="3000" spc="179">
                <a:solidFill>
                  <a:srgbClr val="000000"/>
                </a:solidFill>
                <a:latin typeface="DM Sans"/>
                <a:ea typeface="DM Sans"/>
                <a:cs typeface="DM Sans"/>
                <a:sym typeface="DM Sans"/>
              </a:rPr>
              <a:t>Exploratory Data Analysis (EDA):</a:t>
            </a:r>
          </a:p>
          <a:p>
            <a:pPr algn="l">
              <a:lnSpc>
                <a:spcPts val="4050"/>
              </a:lnSpc>
            </a:pPr>
            <a:r>
              <a:rPr lang="en-US" sz="3000" spc="179">
                <a:solidFill>
                  <a:srgbClr val="000000"/>
                </a:solidFill>
                <a:latin typeface="DM Sans"/>
                <a:ea typeface="DM Sans"/>
                <a:cs typeface="DM Sans"/>
                <a:sym typeface="DM Sans"/>
              </a:rPr>
              <a:t>Heatmap: Display regions in the UAE with high radiance and corresponding internet speed, it revealed that regions with high radiance levels, such as Dubai and Abu Dhabi, also exhibit superior internet speeds, highlighting the strong correlation between urban activity and internet performance. These areas, being centers of economic and technological development, show advanced infrastructure that supports high-speed internet connectivity</a:t>
            </a:r>
          </a:p>
          <a:p>
            <a:pPr algn="l" marL="0" indent="0" lvl="0">
              <a:lnSpc>
                <a:spcPts val="4050"/>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078075" y="1267971"/>
            <a:ext cx="4208573" cy="4247184"/>
          </a:xfrm>
          <a:custGeom>
            <a:avLst/>
            <a:gdLst/>
            <a:ahLst/>
            <a:cxnLst/>
            <a:rect r="r" b="b" t="t" l="l"/>
            <a:pathLst>
              <a:path h="4247184" w="4208573">
                <a:moveTo>
                  <a:pt x="0" y="0"/>
                </a:moveTo>
                <a:lnTo>
                  <a:pt x="4208574" y="0"/>
                </a:lnTo>
                <a:lnTo>
                  <a:pt x="4208574"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8274705" y="2802307"/>
            <a:ext cx="11301259" cy="4901921"/>
          </a:xfrm>
          <a:custGeom>
            <a:avLst/>
            <a:gdLst/>
            <a:ahLst/>
            <a:cxnLst/>
            <a:rect r="r" b="b" t="t" l="l"/>
            <a:pathLst>
              <a:path h="4901921" w="11301259">
                <a:moveTo>
                  <a:pt x="0" y="0"/>
                </a:moveTo>
                <a:lnTo>
                  <a:pt x="11301259" y="0"/>
                </a:lnTo>
                <a:lnTo>
                  <a:pt x="11301259" y="4901921"/>
                </a:lnTo>
                <a:lnTo>
                  <a:pt x="0" y="4901921"/>
                </a:lnTo>
                <a:lnTo>
                  <a:pt x="0" y="0"/>
                </a:lnTo>
                <a:close/>
              </a:path>
            </a:pathLst>
          </a:custGeom>
          <a:blipFill>
            <a:blip r:embed="rId5"/>
            <a:stretch>
              <a:fillRect l="0" t="0" r="0" b="0"/>
            </a:stretch>
          </a:blipFill>
        </p:spPr>
      </p:sp>
      <p:sp>
        <p:nvSpPr>
          <p:cNvPr name="TextBox 5" id="5"/>
          <p:cNvSpPr txBox="true"/>
          <p:nvPr/>
        </p:nvSpPr>
        <p:spPr>
          <a:xfrm rot="0">
            <a:off x="451184" y="774576"/>
            <a:ext cx="8092094" cy="11772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scatter plot</a:t>
            </a:r>
          </a:p>
        </p:txBody>
      </p:sp>
      <p:sp>
        <p:nvSpPr>
          <p:cNvPr name="TextBox 6" id="6"/>
          <p:cNvSpPr txBox="true"/>
          <p:nvPr/>
        </p:nvSpPr>
        <p:spPr>
          <a:xfrm rot="0">
            <a:off x="451184" y="3073438"/>
            <a:ext cx="7773338" cy="5648325"/>
          </a:xfrm>
          <a:prstGeom prst="rect">
            <a:avLst/>
          </a:prstGeom>
        </p:spPr>
        <p:txBody>
          <a:bodyPr anchor="t" rtlCol="false" tIns="0" lIns="0" bIns="0" rIns="0">
            <a:spAutoFit/>
          </a:bodyPr>
          <a:lstStyle/>
          <a:p>
            <a:pPr algn="l">
              <a:lnSpc>
                <a:spcPts val="4050"/>
              </a:lnSpc>
            </a:pPr>
            <a:r>
              <a:rPr lang="en-US" sz="3000" spc="179">
                <a:solidFill>
                  <a:srgbClr val="000000"/>
                </a:solidFill>
                <a:latin typeface="DM Sans"/>
                <a:ea typeface="DM Sans"/>
                <a:cs typeface="DM Sans"/>
                <a:sym typeface="DM Sans"/>
              </a:rPr>
              <a:t>1.Scatter Plot: Correlation analysis between radiance intensity and internet speeds, it displayed a clear positive correlation (ρ = 0.68) between radiance intensity and internet speeds. This result supports the hypothesis that areas with more intense urban activity, as measured by nighttime radiance, tend to have better internet infrastructure.</a:t>
            </a:r>
          </a:p>
          <a:p>
            <a:pPr algn="l" marL="0" indent="0" lvl="0">
              <a:lnSpc>
                <a:spcPts val="4050"/>
              </a:lnSpc>
              <a:spcBef>
                <a:spcPct val="0"/>
              </a:spcBef>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078075" y="1267971"/>
            <a:ext cx="4208573" cy="4247184"/>
          </a:xfrm>
          <a:custGeom>
            <a:avLst/>
            <a:gdLst/>
            <a:ahLst/>
            <a:cxnLst/>
            <a:rect r="r" b="b" t="t" l="l"/>
            <a:pathLst>
              <a:path h="4247184" w="4208573">
                <a:moveTo>
                  <a:pt x="0" y="0"/>
                </a:moveTo>
                <a:lnTo>
                  <a:pt x="4208574" y="0"/>
                </a:lnTo>
                <a:lnTo>
                  <a:pt x="4208574"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7421161" y="3121063"/>
            <a:ext cx="11269679" cy="6077067"/>
          </a:xfrm>
          <a:custGeom>
            <a:avLst/>
            <a:gdLst/>
            <a:ahLst/>
            <a:cxnLst/>
            <a:rect r="r" b="b" t="t" l="l"/>
            <a:pathLst>
              <a:path h="6077067" w="11269679">
                <a:moveTo>
                  <a:pt x="0" y="0"/>
                </a:moveTo>
                <a:lnTo>
                  <a:pt x="11269679" y="0"/>
                </a:lnTo>
                <a:lnTo>
                  <a:pt x="11269679" y="6077067"/>
                </a:lnTo>
                <a:lnTo>
                  <a:pt x="0" y="6077067"/>
                </a:lnTo>
                <a:lnTo>
                  <a:pt x="0" y="0"/>
                </a:lnTo>
                <a:close/>
              </a:path>
            </a:pathLst>
          </a:custGeom>
          <a:blipFill>
            <a:blip r:embed="rId5"/>
            <a:stretch>
              <a:fillRect l="0" t="0" r="0" b="0"/>
            </a:stretch>
          </a:blipFill>
        </p:spPr>
      </p:sp>
      <p:sp>
        <p:nvSpPr>
          <p:cNvPr name="TextBox 5" id="5"/>
          <p:cNvSpPr txBox="true"/>
          <p:nvPr/>
        </p:nvSpPr>
        <p:spPr>
          <a:xfrm rot="0">
            <a:off x="451184" y="774576"/>
            <a:ext cx="8092094" cy="11772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bar chart</a:t>
            </a:r>
          </a:p>
        </p:txBody>
      </p:sp>
      <p:sp>
        <p:nvSpPr>
          <p:cNvPr name="TextBox 6" id="6"/>
          <p:cNvSpPr txBox="true"/>
          <p:nvPr/>
        </p:nvSpPr>
        <p:spPr>
          <a:xfrm rot="0">
            <a:off x="451184" y="3073438"/>
            <a:ext cx="7773338" cy="5648325"/>
          </a:xfrm>
          <a:prstGeom prst="rect">
            <a:avLst/>
          </a:prstGeom>
        </p:spPr>
        <p:txBody>
          <a:bodyPr anchor="t" rtlCol="false" tIns="0" lIns="0" bIns="0" rIns="0">
            <a:spAutoFit/>
          </a:bodyPr>
          <a:lstStyle/>
          <a:p>
            <a:pPr algn="l" marL="0" indent="0" lvl="0">
              <a:lnSpc>
                <a:spcPts val="4050"/>
              </a:lnSpc>
              <a:spcBef>
                <a:spcPct val="0"/>
              </a:spcBef>
            </a:pPr>
            <a:r>
              <a:rPr lang="en-US" sz="3000" spc="179">
                <a:solidFill>
                  <a:srgbClr val="000000"/>
                </a:solidFill>
                <a:latin typeface="DM Sans"/>
                <a:ea typeface="DM Sans"/>
                <a:cs typeface="DM Sans"/>
                <a:sym typeface="DM Sans"/>
              </a:rPr>
              <a:t>Bar Chart: Comparison of internet speeds, there is a noticeable disparity emerged in the comparison of internet speeds across cities. Cities categorized as "high radiance" had internet speeds approximately 1.5 times faster than those in "low radiance" regions, suggesting that the level of urban activity is directly related to the quality of internet infrastructure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5400000">
            <a:off x="4000500" y="-4000500"/>
            <a:ext cx="10287000" cy="18288000"/>
          </a:xfrm>
          <a:custGeom>
            <a:avLst/>
            <a:gdLst/>
            <a:ahLst/>
            <a:cxnLst/>
            <a:rect r="r" b="b" t="t" l="l"/>
            <a:pathLst>
              <a:path h="18288000" w="10287000">
                <a:moveTo>
                  <a:pt x="10287000" y="0"/>
                </a:moveTo>
                <a:lnTo>
                  <a:pt x="10287000" y="18288000"/>
                </a:lnTo>
                <a:lnTo>
                  <a:pt x="0" y="18288000"/>
                </a:lnTo>
                <a:lnTo>
                  <a:pt x="0" y="0"/>
                </a:lnTo>
                <a:lnTo>
                  <a:pt x="10287000" y="0"/>
                </a:lnTo>
                <a:close/>
              </a:path>
            </a:pathLst>
          </a:custGeom>
          <a:blipFill>
            <a:blip r:embed="rId2"/>
            <a:stretch>
              <a:fillRect l="-71867" t="-3631" r="-74156" b="-2747"/>
            </a:stretch>
          </a:blipFill>
        </p:spPr>
      </p:sp>
      <p:sp>
        <p:nvSpPr>
          <p:cNvPr name="Freeform 3" id="3"/>
          <p:cNvSpPr/>
          <p:nvPr/>
        </p:nvSpPr>
        <p:spPr>
          <a:xfrm flipH="false" flipV="false" rot="0">
            <a:off x="10078075" y="1267971"/>
            <a:ext cx="4208573" cy="4247184"/>
          </a:xfrm>
          <a:custGeom>
            <a:avLst/>
            <a:gdLst/>
            <a:ahLst/>
            <a:cxnLst/>
            <a:rect r="r" b="b" t="t" l="l"/>
            <a:pathLst>
              <a:path h="4247184" w="4208573">
                <a:moveTo>
                  <a:pt x="0" y="0"/>
                </a:moveTo>
                <a:lnTo>
                  <a:pt x="4208574" y="0"/>
                </a:lnTo>
                <a:lnTo>
                  <a:pt x="4208574" y="4247184"/>
                </a:lnTo>
                <a:lnTo>
                  <a:pt x="0" y="4247184"/>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a:ln cap="sq">
            <a:noFill/>
            <a:prstDash val="solid"/>
            <a:miter/>
          </a:ln>
        </p:spPr>
      </p:sp>
      <p:sp>
        <p:nvSpPr>
          <p:cNvPr name="Freeform 4" id="4"/>
          <p:cNvSpPr/>
          <p:nvPr/>
        </p:nvSpPr>
        <p:spPr>
          <a:xfrm flipH="false" flipV="false" rot="0">
            <a:off x="7596830" y="2844343"/>
            <a:ext cx="10691170" cy="7200604"/>
          </a:xfrm>
          <a:custGeom>
            <a:avLst/>
            <a:gdLst/>
            <a:ahLst/>
            <a:cxnLst/>
            <a:rect r="r" b="b" t="t" l="l"/>
            <a:pathLst>
              <a:path h="7200604" w="10691170">
                <a:moveTo>
                  <a:pt x="0" y="0"/>
                </a:moveTo>
                <a:lnTo>
                  <a:pt x="10691170" y="0"/>
                </a:lnTo>
                <a:lnTo>
                  <a:pt x="10691170" y="7200603"/>
                </a:lnTo>
                <a:lnTo>
                  <a:pt x="0" y="7200603"/>
                </a:lnTo>
                <a:lnTo>
                  <a:pt x="0" y="0"/>
                </a:lnTo>
                <a:close/>
              </a:path>
            </a:pathLst>
          </a:custGeom>
          <a:blipFill>
            <a:blip r:embed="rId5"/>
            <a:stretch>
              <a:fillRect l="0" t="-1556" r="-4434" b="-2513"/>
            </a:stretch>
          </a:blipFill>
        </p:spPr>
      </p:sp>
      <p:sp>
        <p:nvSpPr>
          <p:cNvPr name="TextBox 5" id="5"/>
          <p:cNvSpPr txBox="true"/>
          <p:nvPr/>
        </p:nvSpPr>
        <p:spPr>
          <a:xfrm rot="0">
            <a:off x="451184" y="222126"/>
            <a:ext cx="8092094" cy="2282190"/>
          </a:xfrm>
          <a:prstGeom prst="rect">
            <a:avLst/>
          </a:prstGeom>
        </p:spPr>
        <p:txBody>
          <a:bodyPr anchor="t" rtlCol="false" tIns="0" lIns="0" bIns="0" rIns="0">
            <a:spAutoFit/>
          </a:bodyPr>
          <a:lstStyle/>
          <a:p>
            <a:pPr algn="l">
              <a:lnSpc>
                <a:spcPts val="8730"/>
              </a:lnSpc>
            </a:pPr>
            <a:r>
              <a:rPr lang="en-US" sz="9000" b="true">
                <a:solidFill>
                  <a:srgbClr val="000000"/>
                </a:solidFill>
                <a:latin typeface="DM Sans Bold"/>
                <a:ea typeface="DM Sans Bold"/>
                <a:cs typeface="DM Sans Bold"/>
                <a:sym typeface="DM Sans Bold"/>
              </a:rPr>
              <a:t>Geospatial Overlay</a:t>
            </a:r>
          </a:p>
        </p:txBody>
      </p:sp>
      <p:sp>
        <p:nvSpPr>
          <p:cNvPr name="TextBox 6" id="6"/>
          <p:cNvSpPr txBox="true"/>
          <p:nvPr/>
        </p:nvSpPr>
        <p:spPr>
          <a:xfrm rot="0">
            <a:off x="451184" y="3073438"/>
            <a:ext cx="7145646" cy="6162675"/>
          </a:xfrm>
          <a:prstGeom prst="rect">
            <a:avLst/>
          </a:prstGeom>
        </p:spPr>
        <p:txBody>
          <a:bodyPr anchor="t" rtlCol="false" tIns="0" lIns="0" bIns="0" rIns="0">
            <a:spAutoFit/>
          </a:bodyPr>
          <a:lstStyle/>
          <a:p>
            <a:pPr algn="l">
              <a:lnSpc>
                <a:spcPts val="4050"/>
              </a:lnSpc>
            </a:pPr>
            <a:r>
              <a:rPr lang="en-US" sz="3000" spc="179">
                <a:solidFill>
                  <a:srgbClr val="000000"/>
                </a:solidFill>
                <a:latin typeface="DM Sans"/>
                <a:ea typeface="DM Sans"/>
                <a:cs typeface="DM Sans"/>
                <a:sym typeface="DM Sans"/>
              </a:rPr>
              <a:t>1.Geospatial Overlay: Mapping smart city regions with internet performance metrics, it confirmed that smart city regions with robust infrastructure, like Dubai Silicon Oasis and Masdar City, displayed significant overlaps with areas of high internet performance, reinforcing the idea that smart city development drives improved internet connectivity.</a:t>
            </a:r>
          </a:p>
          <a:p>
            <a:pPr algn="l" marL="0" indent="0" lvl="0">
              <a:lnSpc>
                <a:spcPts val="4050"/>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DAGbZ2z4dVo</dc:identifier>
  <dcterms:modified xsi:type="dcterms:W3CDTF">2011-08-01T06:04:30Z</dcterms:modified>
  <cp:revision>1</cp:revision>
  <dc:title>Blue Doodle Project Presentation</dc:title>
</cp:coreProperties>
</file>