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79" r:id="rId3"/>
    <p:sldId id="308" r:id="rId4"/>
    <p:sldId id="309" r:id="rId5"/>
    <p:sldId id="310" r:id="rId6"/>
    <p:sldId id="311" r:id="rId7"/>
    <p:sldId id="312" r:id="rId8"/>
    <p:sldId id="395" r:id="rId9"/>
    <p:sldId id="402" r:id="rId10"/>
    <p:sldId id="406" r:id="rId11"/>
    <p:sldId id="404" r:id="rId12"/>
    <p:sldId id="405" r:id="rId13"/>
    <p:sldId id="407" r:id="rId14"/>
    <p:sldId id="313" r:id="rId15"/>
    <p:sldId id="314" r:id="rId16"/>
    <p:sldId id="31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cookiepro.com/blog/cross-site-tracking-deep-dive/"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p>
            <a:pPr algn="ctr"/>
            <a:r>
              <a:rPr lang="en-US" altLang="ar-DZ" sz="8800" b="1" dirty="0">
                <a:solidFill>
                  <a:schemeClr val="accent2"/>
                </a:solidFill>
                <a:effectLst>
                  <a:outerShdw blurRad="38100" dist="38100" dir="2700000" algn="tl">
                    <a:srgbClr val="000000">
                      <a:alpha val="43137"/>
                    </a:srgbClr>
                  </a:outerShdw>
                </a:effectLst>
                <a:latin typeface="Castellar" panose="020A0402060406010301" charset="0"/>
                <a:ea typeface="Microsoft JhengHei Light" panose="020B0304030504040204" charset="-120"/>
                <a:cs typeface="Castellar" panose="020A0402060406010301" charset="0"/>
                <a:sym typeface="+mn-ea"/>
              </a:rPr>
              <a:t>Security</a:t>
            </a:r>
            <a:endParaRPr lang="en-US" altLang="ar-DZ" sz="8800" b="1" dirty="0">
              <a:solidFill>
                <a:schemeClr val="accent2"/>
              </a:solidFill>
              <a:effectLst>
                <a:outerShdw blurRad="38100" dist="38100" dir="2700000" algn="tl">
                  <a:srgbClr val="000000">
                    <a:alpha val="43137"/>
                  </a:srgbClr>
                </a:outerShdw>
              </a:effectLst>
              <a:latin typeface="Castellar" panose="020A0402060406010301" charset="0"/>
              <a:ea typeface="Microsoft JhengHei Light" panose="020B0304030504040204" charset="-120"/>
              <a:cs typeface="Castellar" panose="020A0402060406010301" charset="0"/>
              <a:sym typeface="+mn-ea"/>
            </a:endParaRPr>
          </a:p>
        </p:txBody>
      </p:sp>
      <p:pic>
        <p:nvPicPr>
          <p:cNvPr id="12" name="Content Placeholder 11" descr="istockphoto-1289956604-170667a"/>
          <p:cNvPicPr>
            <a:picLocks noChangeAspect="1"/>
          </p:cNvPicPr>
          <p:nvPr>
            <p:ph sz="half" idx="2"/>
          </p:nvPr>
        </p:nvPicPr>
        <p:blipFill>
          <a:blip r:embed="rId1"/>
          <a:stretch>
            <a:fillRect/>
          </a:stretch>
        </p:blipFill>
        <p:spPr>
          <a:xfrm>
            <a:off x="2046605" y="2186305"/>
            <a:ext cx="8099425" cy="43173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2" name="Text Box 1"/>
          <p:cNvSpPr txBox="1"/>
          <p:nvPr/>
        </p:nvSpPr>
        <p:spPr>
          <a:xfrm>
            <a:off x="399415" y="266700"/>
            <a:ext cx="11342370" cy="6400800"/>
          </a:xfrm>
          <a:prstGeom prst="rect">
            <a:avLst/>
          </a:prstGeom>
          <a:noFill/>
        </p:spPr>
        <p:txBody>
          <a:bodyPr wrap="square" rtlCol="0" anchor="t">
            <a:spAutoFit/>
          </a:bodyPr>
          <a:p>
            <a:r>
              <a:rPr lang="en-US" sz="3000" b="1">
                <a:sym typeface="+mn-ea"/>
              </a:rPr>
              <a:t>(2) Remote Attacks Needing No User Action</a:t>
            </a:r>
            <a:endParaRPr lang="en-US" sz="3000" b="1">
              <a:solidFill>
                <a:schemeClr val="accent5"/>
              </a:solidFill>
              <a:sym typeface="+mn-ea"/>
            </a:endParaRPr>
          </a:p>
          <a:p>
            <a:r>
              <a:rPr lang="en-US" sz="2500" b="1">
                <a:solidFill>
                  <a:schemeClr val="tx1"/>
                </a:solidFill>
                <a:sym typeface="+mn-ea"/>
              </a:rPr>
              <a:t> Denial-of-Service Attack</a:t>
            </a:r>
            <a:r>
              <a:rPr lang="ar-EG" altLang="en-US" sz="2500" b="1">
                <a:solidFill>
                  <a:schemeClr val="tx1"/>
                </a:solidFill>
                <a:sym typeface="+mn-ea"/>
              </a:rPr>
              <a:t> : </a:t>
            </a:r>
            <a:endParaRPr lang="ar-EG" altLang="en-US" sz="2500" b="1">
              <a:solidFill>
                <a:schemeClr val="tx1"/>
              </a:solidFill>
              <a:sym typeface="+mn-ea"/>
            </a:endParaRPr>
          </a:p>
          <a:p>
            <a:r>
              <a:rPr lang="ar-EG" altLang="en-US" sz="2500">
                <a:solidFill>
                  <a:schemeClr val="tx1"/>
                </a:solidFill>
                <a:sym typeface="+mn-ea"/>
              </a:rPr>
              <a:t>With a denial-of-service attack, cybercriminals prevent a computer system from fulfilling legitimate requests by excessively increasing traffic on networks and servers. The system becomes enable, preventing the organization from carrying out important functions.</a:t>
            </a:r>
            <a:endParaRPr lang="ar-EG" altLang="en-US" sz="2500">
              <a:solidFill>
                <a:schemeClr val="tx1"/>
              </a:solidFill>
              <a:sym typeface="+mn-ea"/>
            </a:endParaRPr>
          </a:p>
          <a:p>
            <a:endParaRPr lang="en-US" sz="2500" b="1">
              <a:solidFill>
                <a:schemeClr val="tx1"/>
              </a:solidFill>
            </a:endParaRPr>
          </a:p>
          <a:p>
            <a:r>
              <a:rPr lang="en-US" sz="3000" b="1">
                <a:sym typeface="+mn-ea"/>
              </a:rPr>
              <a:t>(3) Attacks by a Programmer Developing a System</a:t>
            </a:r>
            <a:endParaRPr lang="en-US" sz="2500" b="1"/>
          </a:p>
          <a:p>
            <a:r>
              <a:rPr lang="en-US" sz="2500">
                <a:sym typeface="+mn-ea"/>
              </a:rPr>
              <a:t>Trojan Horse: Software programs that hide in other computer programs and reveal their designed behavior only when they are activated.</a:t>
            </a:r>
            <a:endParaRPr lang="en-US" sz="2500"/>
          </a:p>
          <a:p>
            <a:r>
              <a:rPr lang="en-US" sz="2500">
                <a:sym typeface="+mn-ea"/>
              </a:rPr>
              <a:t>Back Door:  Typically a password, known only to the attacker, that allows him or her to access a computer system at will, without having to go through any security procedures (also called a trap door).</a:t>
            </a:r>
            <a:endParaRPr lang="en-US" sz="2500"/>
          </a:p>
          <a:p>
            <a:r>
              <a:rPr lang="en-US" sz="2500">
                <a:sym typeface="+mn-ea"/>
              </a:rPr>
              <a:t>Logic Bomb: Segment of computer code that is embedded within an organization’s existing computer programs and is designed to activate and perform a destructive action at a certain time or date.</a:t>
            </a:r>
            <a:endParaRPr lang="en-US" sz="2500"/>
          </a:p>
        </p:txBody>
      </p:sp>
      <p:sp>
        <p:nvSpPr>
          <p:cNvPr id="3" name="Text Box 2"/>
          <p:cNvSpPr txBox="1"/>
          <p:nvPr/>
        </p:nvSpPr>
        <p:spPr>
          <a:xfrm>
            <a:off x="1823720" y="300355"/>
            <a:ext cx="2540000" cy="368300"/>
          </a:xfrm>
          <a:prstGeom prst="rect">
            <a:avLst/>
          </a:prstGeom>
          <a:noFill/>
        </p:spPr>
        <p:txBody>
          <a:bodyPr wrap="square" rtlCol="0" anchor="t">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100" name="Text Box 99"/>
          <p:cNvSpPr txBox="1"/>
          <p:nvPr/>
        </p:nvSpPr>
        <p:spPr>
          <a:xfrm>
            <a:off x="392430" y="314325"/>
            <a:ext cx="9288145" cy="4892675"/>
          </a:xfrm>
          <a:prstGeom prst="rect">
            <a:avLst/>
          </a:prstGeom>
          <a:noFill/>
          <a:ln w="9525">
            <a:noFill/>
          </a:ln>
        </p:spPr>
        <p:txBody>
          <a:bodyPr wrap="square">
            <a:spAutoFit/>
          </a:bodyPr>
          <a:p>
            <a:pPr indent="0"/>
            <a:r>
              <a:rPr lang="en-US" sz="2600" b="1">
                <a:solidFill>
                  <a:srgbClr val="7030A0"/>
                </a:solidFill>
                <a:latin typeface="Source Sans Pro" charset="0"/>
              </a:rPr>
              <a:t>Supervisory Control and Data Acquisition (SCADA) Attacks</a:t>
            </a:r>
            <a:r>
              <a:rPr lang="ar-EG" altLang="en-US" sz="2600" b="1">
                <a:solidFill>
                  <a:srgbClr val="7030A0"/>
                </a:solidFill>
                <a:latin typeface="Source Sans Pro" charset="0"/>
              </a:rPr>
              <a:t> </a:t>
            </a:r>
            <a:r>
              <a:rPr lang="ar-EG" altLang="en-US" sz="2600" b="1">
                <a:solidFill>
                  <a:schemeClr val="accent5"/>
                </a:solidFill>
                <a:latin typeface="Source Sans Pro" charset="0"/>
              </a:rPr>
              <a:t>: </a:t>
            </a:r>
            <a:r>
              <a:rPr lang="en-US" sz="2600" b="0">
                <a:solidFill>
                  <a:srgbClr val="333333"/>
                </a:solidFill>
                <a:latin typeface="Source Sans Pro" charset="0"/>
              </a:rPr>
              <a:t>SCADA refers to a large-scale, distributed measurement and control system. </a:t>
            </a:r>
            <a:r>
              <a:rPr lang="en-US" sz="2600" b="0">
                <a:solidFill>
                  <a:srgbClr val="1A1D28"/>
                </a:solidFill>
                <a:latin typeface="Source Sans Pro" charset="0"/>
              </a:rPr>
              <a:t>SCADA is responsible for acquiring real-time data from a physical system and managing the physical system or </a:t>
            </a:r>
            <a:r>
              <a:rPr lang="en-US" sz="2600" b="0">
                <a:solidFill>
                  <a:srgbClr val="1A1D28"/>
                </a:solidFill>
                <a:latin typeface="Source Sans Pro" charset="0"/>
              </a:rPr>
              <a:t>presenting the data to humans, who monitor and manage the system and </a:t>
            </a:r>
            <a:r>
              <a:rPr lang="en-US" sz="2600" b="0">
                <a:solidFill>
                  <a:srgbClr val="333333"/>
                </a:solidFill>
                <a:latin typeface="Source Sans Pro" charset="0"/>
              </a:rPr>
              <a:t>provide a link between the physical world and the electronic world.</a:t>
            </a:r>
            <a:r>
              <a:rPr lang="en-US" sz="2600" b="0">
                <a:solidFill>
                  <a:srgbClr val="1A1D28"/>
                </a:solidFill>
                <a:latin typeface="Source Sans Pro" charset="0"/>
              </a:rPr>
              <a:t>If attackers gain access to the network, they can cause considerable damage, such as disrupting the power grid over a large area or upsetting the operations of a large chemical or nuclear plant.</a:t>
            </a:r>
            <a:endParaRPr lang="en-US" sz="2600" b="1">
              <a:solidFill>
                <a:srgbClr val="333333"/>
              </a:solidFill>
              <a:latin typeface="Source Sans Pro" charset="0"/>
            </a:endParaRPr>
          </a:p>
          <a:p>
            <a:pPr indent="0"/>
            <a:endParaRPr lang="en-US" sz="2600"/>
          </a:p>
        </p:txBody>
      </p:sp>
      <p:pic>
        <p:nvPicPr>
          <p:cNvPr id="2" name="Picture 1" descr="photo-1627645835237-0743e52b991f"/>
          <p:cNvPicPr>
            <a:picLocks noChangeAspect="1"/>
          </p:cNvPicPr>
          <p:nvPr/>
        </p:nvPicPr>
        <p:blipFill>
          <a:blip r:embed="rId1"/>
          <a:stretch>
            <a:fillRect/>
          </a:stretch>
        </p:blipFill>
        <p:spPr>
          <a:xfrm>
            <a:off x="9366885" y="2044065"/>
            <a:ext cx="2703830" cy="41643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2" name="Text Box 1"/>
          <p:cNvSpPr txBox="1"/>
          <p:nvPr/>
        </p:nvSpPr>
        <p:spPr>
          <a:xfrm>
            <a:off x="420370" y="295910"/>
            <a:ext cx="11108055" cy="6247130"/>
          </a:xfrm>
          <a:prstGeom prst="rect">
            <a:avLst/>
          </a:prstGeom>
          <a:noFill/>
        </p:spPr>
        <p:txBody>
          <a:bodyPr wrap="square" rtlCol="0" anchor="t">
            <a:spAutoFit/>
          </a:bodyPr>
          <a:p>
            <a:r>
              <a:rPr lang="en-US" sz="2500" b="1">
                <a:solidFill>
                  <a:srgbClr val="303545"/>
                </a:solidFill>
                <a:latin typeface="Calibri" panose="020F0502020204030204" charset="0"/>
                <a:cs typeface="Calibri" panose="020F0502020204030204" charset="0"/>
                <a:sym typeface="+mn-ea"/>
              </a:rPr>
              <a:t> Cookies (tracking cookies):</a:t>
            </a:r>
            <a:r>
              <a:rPr lang="en-US" sz="2500" b="1">
                <a:solidFill>
                  <a:srgbClr val="0C0C0C"/>
                </a:solidFill>
                <a:latin typeface="Calibri" panose="020F0502020204030204" charset="0"/>
                <a:cs typeface="Calibri" panose="020F0502020204030204" charset="0"/>
                <a:sym typeface="+mn-ea"/>
              </a:rPr>
              <a:t> </a:t>
            </a:r>
            <a:r>
              <a:rPr lang="en-US" sz="2500">
                <a:solidFill>
                  <a:srgbClr val="0C0C0C"/>
                </a:solidFill>
                <a:latin typeface="Calibri" panose="020F0502020204030204" charset="0"/>
                <a:cs typeface="Calibri" panose="020F0502020204030204" charset="0"/>
                <a:sym typeface="+mn-ea"/>
              </a:rPr>
              <a:t>Cookies are text files with small pieces of data — like a username and password — that are used to identify your computer as you use a computer network. Specific cookies known as HTTP cookies are used to identify specific users and improve your web browsing experience.Data stored in a cookie is created by the server upon your connection. This data is labeled with an ID unique to you and your computer.When the cookie is exchanged between your computer and the network server, the server reads the ID and knows what information to specifically serve to you</a:t>
            </a:r>
            <a:r>
              <a:rPr lang="en-US" sz="2500">
                <a:solidFill>
                  <a:srgbClr val="8F8F8F"/>
                </a:solidFill>
                <a:latin typeface="Calibri" panose="020F0502020204030204" charset="0"/>
                <a:cs typeface="Calibri" panose="020F0502020204030204" charset="0"/>
                <a:sym typeface="+mn-ea"/>
              </a:rPr>
              <a:t>.</a:t>
            </a:r>
            <a:r>
              <a:rPr lang="en-US" sz="2500">
                <a:solidFill>
                  <a:srgbClr val="2D3033"/>
                </a:solidFill>
                <a:latin typeface="Calibri" panose="020F0502020204030204" charset="0"/>
                <a:cs typeface="Calibri" panose="020F0502020204030204" charset="0"/>
                <a:sym typeface="+mn-ea"/>
              </a:rPr>
              <a:t>_</a:t>
            </a:r>
            <a:r>
              <a:rPr lang="en-US" sz="2500" b="1">
                <a:solidFill>
                  <a:srgbClr val="2D3033"/>
                </a:solidFill>
                <a:latin typeface="Calibri" panose="020F0502020204030204" charset="0"/>
                <a:cs typeface="Calibri" panose="020F0502020204030204" charset="0"/>
                <a:sym typeface="+mn-ea"/>
              </a:rPr>
              <a:t>Tracking cookies</a:t>
            </a:r>
            <a:r>
              <a:rPr lang="en-US" sz="2500">
                <a:solidFill>
                  <a:srgbClr val="2D3033"/>
                </a:solidFill>
                <a:latin typeface="Calibri" panose="020F0502020204030204" charset="0"/>
                <a:cs typeface="Calibri" panose="020F0502020204030204" charset="0"/>
                <a:sym typeface="+mn-ea"/>
              </a:rPr>
              <a:t> are a sample of text dropped onto a browser while viewing a website. This text collects data from a user such as their activity on a website, browsing history, geographic location, purchase trends, and more. Tracking cookies are unique which they can follow a user </a:t>
            </a:r>
            <a:r>
              <a:rPr lang="en-US" sz="2500" u="sng">
                <a:solidFill>
                  <a:srgbClr val="0563C1"/>
                </a:solidFill>
                <a:latin typeface="Calibri" panose="020F0502020204030204" charset="0"/>
                <a:cs typeface="Calibri" panose="020F0502020204030204" charset="0"/>
                <a:sym typeface="+mn-ea"/>
                <a:hlinkClick r:id="rId1"/>
              </a:rPr>
              <a:t>across multiple sites or services</a:t>
            </a:r>
            <a:r>
              <a:rPr lang="en-US" sz="2500">
                <a:solidFill>
                  <a:srgbClr val="2D3033"/>
                </a:solidFill>
                <a:latin typeface="Calibri" panose="020F0502020204030204" charset="0"/>
                <a:cs typeface="Calibri" panose="020F0502020204030204" charset="0"/>
                <a:sym typeface="+mn-ea"/>
              </a:rPr>
              <a:t> and continue to stack data. The information gathered is often used for direct marketing purposes such as targeted ads, but tracking cookies do carry criticism as some fear the amount of data collected can be intrusive.</a:t>
            </a:r>
            <a:endParaRPr lang="en-US" sz="2500">
              <a:latin typeface="Calibri" panose="020F0502020204030204" charset="0"/>
              <a:cs typeface="Calibri" panose="020F0502020204030204" charset="0"/>
              <a:sym typeface="+mn-ea"/>
            </a:endParaRPr>
          </a:p>
          <a:p>
            <a:endParaRPr lang="en-US" sz="2500">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990600"/>
            <a:ext cx="10341610" cy="228600"/>
          </a:xfrm>
        </p:spPr>
        <p:txBody>
          <a:bodyPr>
            <a:normAutofit fontScale="90000"/>
          </a:bodyPr>
          <a:p>
            <a:pPr lvl="0"/>
            <a:r>
              <a:rPr lang="ar-DZ" b="1" dirty="0">
                <a:solidFill>
                  <a:schemeClr val="accent5"/>
                </a:solidFill>
                <a:effectLst>
                  <a:outerShdw blurRad="38100" dist="38100" dir="2700000" algn="tl">
                    <a:srgbClr val="000000">
                      <a:alpha val="43137"/>
                    </a:srgbClr>
                  </a:outerShdw>
                </a:effectLst>
              </a:rPr>
              <a:t>How to protect yourself </a:t>
            </a:r>
            <a:r>
              <a:rPr lang="en-US" b="1" dirty="0" smtClean="0">
                <a:solidFill>
                  <a:schemeClr val="accent5"/>
                </a:solidFill>
                <a:effectLst>
                  <a:outerShdw blurRad="38100" dist="38100" dir="2700000" algn="tl">
                    <a:srgbClr val="000000">
                      <a:alpha val="43137"/>
                    </a:srgbClr>
                  </a:outerShdw>
                </a:effectLst>
              </a:rPr>
              <a:t> </a:t>
            </a:r>
            <a:r>
              <a:rPr lang="ar-DZ" b="1" dirty="0" smtClean="0">
                <a:solidFill>
                  <a:schemeClr val="accent5"/>
                </a:solidFill>
                <a:effectLst>
                  <a:outerShdw blurRad="38100" dist="38100" dir="2700000" algn="tl">
                    <a:srgbClr val="000000">
                      <a:alpha val="43137"/>
                    </a:srgbClr>
                  </a:outerShdw>
                </a:effectLst>
              </a:rPr>
              <a:t>from </a:t>
            </a:r>
            <a:r>
              <a:rPr lang="ar-DZ" b="1" dirty="0">
                <a:solidFill>
                  <a:schemeClr val="accent5"/>
                </a:solidFill>
                <a:effectLst>
                  <a:outerShdw blurRad="38100" dist="38100" dir="2700000" algn="tl">
                    <a:srgbClr val="000000">
                      <a:alpha val="43137"/>
                    </a:srgbClr>
                  </a:outerShdw>
                </a:effectLst>
              </a:rPr>
              <a:t>cyber </a:t>
            </a:r>
            <a:r>
              <a:rPr lang="en-US" b="1" dirty="0">
                <a:solidFill>
                  <a:schemeClr val="accent5"/>
                </a:solidFill>
                <a:effectLst>
                  <a:outerShdw blurRad="38100" dist="38100" dir="2700000" algn="tl">
                    <a:srgbClr val="000000">
                      <a:alpha val="43137"/>
                    </a:srgbClr>
                  </a:outerShdw>
                </a:effectLst>
              </a:rPr>
              <a:t>attacks :</a:t>
            </a:r>
            <a:br>
              <a:rPr lang="en-US" b="1" dirty="0">
                <a:solidFill>
                  <a:schemeClr val="accent5"/>
                </a:solidFill>
                <a:effectLst>
                  <a:outerShdw blurRad="38100" dist="38100" dir="2700000" algn="tl">
                    <a:srgbClr val="000000">
                      <a:alpha val="43137"/>
                    </a:srgbClr>
                  </a:outerShdw>
                </a:effectLst>
              </a:rPr>
            </a:br>
            <a:endParaRPr lang="en-US" b="1" dirty="0">
              <a:solidFill>
                <a:schemeClr val="accent5"/>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65430" y="1427480"/>
            <a:ext cx="10228580" cy="3505200"/>
          </a:xfrm>
        </p:spPr>
        <p:txBody>
          <a:bodyPr>
            <a:normAutofit/>
          </a:bodyPr>
          <a:p>
            <a:pPr marL="0" indent="0">
              <a:buNone/>
            </a:pPr>
            <a:r>
              <a:rPr lang="en-US" sz="2705" i="1" dirty="0" err="1" smtClean="0"/>
              <a:t>Cybersecurity</a:t>
            </a:r>
            <a:r>
              <a:rPr lang="en-US" sz="2705" i="1" dirty="0" smtClean="0"/>
              <a:t> relies on encrypted protocols to encrypt </a:t>
            </a:r>
            <a:r>
              <a:rPr lang="en-US" sz="2705" i="1" dirty="0" err="1" smtClean="0"/>
              <a:t>emails,files,and</a:t>
            </a:r>
            <a:r>
              <a:rPr lang="en-US" sz="2705" i="1" dirty="0" smtClean="0"/>
              <a:t> other important </a:t>
            </a:r>
            <a:r>
              <a:rPr lang="en-US" sz="2705" i="1" dirty="0" err="1" smtClean="0"/>
              <a:t>data.This</a:t>
            </a:r>
            <a:r>
              <a:rPr lang="en-US" sz="2705" i="1" dirty="0" smtClean="0"/>
              <a:t> not only protects the information as it is transmitted, but also protects it from being lost or stolen.</a:t>
            </a:r>
            <a:endParaRPr lang="en-US" sz="2705" i="1" dirty="0" smtClean="0"/>
          </a:p>
          <a:p>
            <a:pPr marL="0" indent="0">
              <a:buNone/>
            </a:pPr>
            <a:r>
              <a:rPr lang="en-US" sz="2705" i="1" dirty="0" smtClean="0"/>
              <a:t>In addition, end-user security software scans computers for malicious software, isolates them, and then removes them from the device.</a:t>
            </a:r>
            <a:endParaRPr lang="en-US" sz="2705" i="1" dirty="0" smtClean="0"/>
          </a:p>
          <a:p>
            <a:endParaRPr lang="en-US" sz="2705" b="1" i="1" dirty="0"/>
          </a:p>
        </p:txBody>
      </p:sp>
      <p:pic>
        <p:nvPicPr>
          <p:cNvPr id="6" name="Picture 5" descr="istockphoto-1279862993-170667a"/>
          <p:cNvPicPr>
            <a:picLocks noChangeAspect="1"/>
          </p:cNvPicPr>
          <p:nvPr/>
        </p:nvPicPr>
        <p:blipFill>
          <a:blip r:embed="rId1"/>
          <a:stretch>
            <a:fillRect/>
          </a:stretch>
        </p:blipFill>
        <p:spPr>
          <a:xfrm>
            <a:off x="3960495" y="4201160"/>
            <a:ext cx="4180840" cy="23469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570" y="1148715"/>
            <a:ext cx="10724515" cy="5274310"/>
          </a:xfrm>
        </p:spPr>
        <p:txBody>
          <a:bodyPr>
            <a:normAutofit/>
          </a:bodyPr>
          <a:p>
            <a:r>
              <a:rPr lang="en-US" sz="2500" dirty="0"/>
              <a:t>Update the applications and operating </a:t>
            </a:r>
            <a:r>
              <a:rPr lang="ar-DZ" sz="2500" dirty="0"/>
              <a:t>s</a:t>
            </a:r>
            <a:r>
              <a:rPr lang="en-US" sz="2500" dirty="0" err="1"/>
              <a:t>ystem</a:t>
            </a:r>
            <a:r>
              <a:rPr lang="en-US" sz="2500" dirty="0"/>
              <a:t>: This means taking advantage of the latest security </a:t>
            </a:r>
            <a:r>
              <a:rPr lang="en-US" sz="2500" dirty="0" smtClean="0"/>
              <a:t>patches</a:t>
            </a:r>
            <a:endParaRPr lang="en-US" sz="2500" dirty="0" smtClean="0"/>
          </a:p>
          <a:p>
            <a:r>
              <a:rPr lang="en-US" sz="2500" dirty="0" smtClean="0"/>
              <a:t>Use </a:t>
            </a:r>
            <a:r>
              <a:rPr lang="en-US" sz="2500" dirty="0"/>
              <a:t>of antivirus software: Security solutions such as </a:t>
            </a:r>
            <a:r>
              <a:rPr lang="en-US" sz="2500" b="1" dirty="0"/>
              <a:t>Kaspersky Total Security </a:t>
            </a:r>
            <a:r>
              <a:rPr lang="en-US" sz="2500" dirty="0"/>
              <a:t>will detect and remove threats. Keep your software up to date for maximum </a:t>
            </a:r>
            <a:r>
              <a:rPr lang="en-US" sz="2500" dirty="0" smtClean="0"/>
              <a:t>protection</a:t>
            </a:r>
            <a:endParaRPr lang="en-US" sz="2500" dirty="0" smtClean="0"/>
          </a:p>
          <a:p>
            <a:r>
              <a:rPr lang="en-US" sz="2500" dirty="0"/>
              <a:t>Use strong passwords: Make sure your passwords are not easy to </a:t>
            </a:r>
            <a:r>
              <a:rPr lang="en-US" sz="2500" dirty="0" smtClean="0"/>
              <a:t>guess</a:t>
            </a:r>
            <a:endParaRPr lang="en-US" sz="2500" dirty="0" smtClean="0"/>
          </a:p>
          <a:p>
            <a:r>
              <a:rPr lang="en-US" sz="2500" dirty="0"/>
              <a:t>Do not open email attachments from senders you do not know: They may be infected with </a:t>
            </a:r>
            <a:r>
              <a:rPr lang="en-US" sz="2500" dirty="0" smtClean="0"/>
              <a:t>malware</a:t>
            </a:r>
            <a:endParaRPr lang="en-US" sz="2500" dirty="0" smtClean="0"/>
          </a:p>
          <a:p>
            <a:r>
              <a:rPr lang="en-US" sz="2500" dirty="0"/>
              <a:t>Don't open any links in emails sent by senders you don't know or on unknown websites: this is a common method of spreading malware.</a:t>
            </a:r>
            <a:endParaRPr lang="en-US" sz="2500" dirty="0"/>
          </a:p>
          <a:p>
            <a:r>
              <a:rPr lang="en-US" sz="2500" dirty="0"/>
              <a:t>Avoid insecure </a:t>
            </a:r>
            <a:r>
              <a:rPr lang="en-US" sz="2500" dirty="0" err="1"/>
              <a:t>WiFi</a:t>
            </a:r>
            <a:r>
              <a:rPr lang="en-US" sz="2500" dirty="0"/>
              <a:t> networks in public: insecure networks expose</a:t>
            </a:r>
            <a:endParaRPr lang="en-US" sz="2500" dirty="0"/>
          </a:p>
          <a:p>
            <a:pPr marL="0" indent="0">
              <a:buNone/>
            </a:pPr>
            <a:r>
              <a:rPr lang="en-US" sz="2500" dirty="0"/>
              <a:t> you to the risk of intermediate attacks</a:t>
            </a:r>
            <a:endParaRPr lang="en-US" sz="2500" dirty="0" smtClean="0"/>
          </a:p>
        </p:txBody>
      </p:sp>
      <p:sp>
        <p:nvSpPr>
          <p:cNvPr id="2" name="Text Box 1"/>
          <p:cNvSpPr txBox="1"/>
          <p:nvPr/>
        </p:nvSpPr>
        <p:spPr>
          <a:xfrm>
            <a:off x="115570" y="133985"/>
            <a:ext cx="11681460" cy="1014730"/>
          </a:xfrm>
          <a:prstGeom prst="rect">
            <a:avLst/>
          </a:prstGeom>
          <a:noFill/>
        </p:spPr>
        <p:txBody>
          <a:bodyPr wrap="square" rtlCol="0" anchor="t">
            <a:spAutoFit/>
          </a:bodyPr>
          <a:p>
            <a:r>
              <a:rPr lang="en-US" sz="3000" b="1" dirty="0" smtClean="0">
                <a:solidFill>
                  <a:schemeClr val="accent5"/>
                </a:solidFill>
                <a:latin typeface="Times New Roman" panose="02020603050405020304" charset="0"/>
                <a:cs typeface="Times New Roman" panose="02020603050405020304" charset="0"/>
                <a:sym typeface="+mn-ea"/>
              </a:rPr>
              <a:t>So here are some of the most important tips that can protect you from a cyber threat:-</a:t>
            </a:r>
            <a:endParaRPr lang="en-US" sz="3000" b="1" dirty="0" smtClean="0">
              <a:solidFill>
                <a:schemeClr val="accent5"/>
              </a:solidFill>
              <a:latin typeface="Times New Roman" panose="02020603050405020304" charset="0"/>
              <a:cs typeface="Times New Roman" panose="02020603050405020304" charset="0"/>
              <a:sym typeface="+mn-ea"/>
            </a:endParaRPr>
          </a:p>
        </p:txBody>
      </p:sp>
      <p:pic>
        <p:nvPicPr>
          <p:cNvPr id="4" name="Picture 3" descr="istockphoto-1299730469-170667a"/>
          <p:cNvPicPr>
            <a:picLocks noChangeAspect="1"/>
          </p:cNvPicPr>
          <p:nvPr/>
        </p:nvPicPr>
        <p:blipFill>
          <a:blip r:embed="rId1"/>
          <a:stretch>
            <a:fillRect/>
          </a:stretch>
        </p:blipFill>
        <p:spPr>
          <a:xfrm>
            <a:off x="9168130" y="4953000"/>
            <a:ext cx="2628900" cy="1682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630" y="584200"/>
            <a:ext cx="11254740" cy="5297805"/>
          </a:xfrm>
        </p:spPr>
        <p:txBody>
          <a:bodyPr/>
          <a:p>
            <a:r>
              <a:rPr lang="en-US" sz="2400" dirty="0" smtClean="0"/>
              <a:t>Verifying removable media use: removable media(such as USP sticks) used by employees to transmit or store information is one of the biggest threats to network security . These media can contain malware that helps hack into a company</a:t>
            </a:r>
            <a:r>
              <a:rPr lang="ar-EG" sz="2400" dirty="0" smtClean="0"/>
              <a:t>’</a:t>
            </a:r>
            <a:r>
              <a:rPr lang="en-US" sz="2400" dirty="0" smtClean="0"/>
              <a:t>s systems.</a:t>
            </a:r>
            <a:endParaRPr lang="en-US" sz="2400" dirty="0" smtClean="0"/>
          </a:p>
          <a:p>
            <a:pPr marL="114300" indent="0">
              <a:buNone/>
            </a:pPr>
            <a:endParaRPr lang="en-US" dirty="0" smtClean="0"/>
          </a:p>
          <a:p>
            <a:r>
              <a:rPr lang="en-US" sz="2400" dirty="0" smtClean="0"/>
              <a:t>Shopping only on safe sites, even with protections against </a:t>
            </a:r>
            <a:r>
              <a:rPr lang="en-US" sz="2400" dirty="0" err="1" smtClean="0"/>
              <a:t>cyberattacks</a:t>
            </a:r>
            <a:r>
              <a:rPr lang="en-US" sz="2400" dirty="0" smtClean="0"/>
              <a:t>, its best to use reliable online shopping platforms, especially those that offer, and discounts that may seem very generous.</a:t>
            </a:r>
            <a:endParaRPr lang="en-US" sz="2400" dirty="0" smtClean="0"/>
          </a:p>
          <a:p>
            <a:endParaRPr lang="en-US" dirty="0"/>
          </a:p>
          <a:p>
            <a:r>
              <a:rPr lang="en-US" sz="2400" dirty="0" smtClean="0"/>
              <a:t>To make </a:t>
            </a:r>
            <a:r>
              <a:rPr lang="en-US" sz="2400" dirty="0" err="1" smtClean="0"/>
              <a:t>accessibilty</a:t>
            </a:r>
            <a:r>
              <a:rPr lang="en-US" sz="2400" dirty="0" smtClean="0"/>
              <a:t> varied, each user or employee should be able to access only information and systems within their purview</a:t>
            </a:r>
            <a:r>
              <a:rPr lang="en-US" dirty="0" smtClean="0"/>
              <a:t>.</a:t>
            </a:r>
            <a:endParaRPr lang="en-US" dirty="0" smtClean="0"/>
          </a:p>
          <a:p>
            <a:pPr marL="114300" indent="0">
              <a:buNone/>
            </a:pPr>
            <a:endParaRPr lang="en-US" dirty="0"/>
          </a:p>
        </p:txBody>
      </p:sp>
      <p:pic>
        <p:nvPicPr>
          <p:cNvPr id="6" name="Picture 5" descr="istockphoto-1296691609-170667a"/>
          <p:cNvPicPr>
            <a:picLocks noChangeAspect="1"/>
          </p:cNvPicPr>
          <p:nvPr/>
        </p:nvPicPr>
        <p:blipFill>
          <a:blip r:embed="rId1"/>
          <a:stretch>
            <a:fillRect/>
          </a:stretch>
        </p:blipFill>
        <p:spPr>
          <a:xfrm>
            <a:off x="6677660" y="4313555"/>
            <a:ext cx="5045710" cy="25444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p>
            <a:pPr algn="l"/>
            <a:r>
              <a:rPr lang="en-US" b="1" dirty="0" smtClean="0">
                <a:solidFill>
                  <a:srgbClr val="0070C0"/>
                </a:solidFill>
              </a:rPr>
              <a:t>Team members:-</a:t>
            </a:r>
            <a:endParaRPr lang="en-US" b="1" dirty="0" smtClean="0">
              <a:solidFill>
                <a:srgbClr val="0070C0"/>
              </a:solidFill>
            </a:endParaRPr>
          </a:p>
        </p:txBody>
      </p:sp>
      <p:sp>
        <p:nvSpPr>
          <p:cNvPr id="4" name="Content Placeholder 3"/>
          <p:cNvSpPr>
            <a:spLocks noGrp="1"/>
          </p:cNvSpPr>
          <p:nvPr>
            <p:ph idx="1"/>
          </p:nvPr>
        </p:nvSpPr>
        <p:spPr/>
        <p:txBody>
          <a:bodyPr>
            <a:normAutofit/>
          </a:bodyPr>
          <a:p>
            <a:pPr algn="r" rtl="1"/>
            <a:r>
              <a:rPr lang="ar-DZ" sz="4000" b="1" dirty="0">
                <a:solidFill>
                  <a:srgbClr val="002060"/>
                </a:solidFill>
              </a:rPr>
              <a:t>شهد محمد مصطفي عبد المجيد </a:t>
            </a:r>
            <a:endParaRPr lang="en-US" sz="4000" b="1" dirty="0">
              <a:solidFill>
                <a:srgbClr val="002060"/>
              </a:solidFill>
            </a:endParaRPr>
          </a:p>
          <a:p>
            <a:pPr lvl="0" algn="r" rtl="1"/>
            <a:r>
              <a:rPr lang="ar-DZ" sz="4000" b="1" dirty="0">
                <a:solidFill>
                  <a:srgbClr val="002060"/>
                </a:solidFill>
              </a:rPr>
              <a:t>رانيا محمد عبد العال سيد </a:t>
            </a:r>
            <a:endParaRPr lang="en-US" sz="4000" b="1" dirty="0">
              <a:solidFill>
                <a:srgbClr val="002060"/>
              </a:solidFill>
            </a:endParaRPr>
          </a:p>
          <a:p>
            <a:pPr lvl="0" algn="r" rtl="1"/>
            <a:r>
              <a:rPr lang="ar-DZ" sz="4000" b="1" dirty="0">
                <a:solidFill>
                  <a:srgbClr val="002060"/>
                </a:solidFill>
              </a:rPr>
              <a:t>سما اسامه فؤاد محمد سيد </a:t>
            </a:r>
            <a:endParaRPr lang="en-US" sz="4000" b="1" dirty="0">
              <a:solidFill>
                <a:srgbClr val="002060"/>
              </a:solidFill>
            </a:endParaRPr>
          </a:p>
          <a:p>
            <a:pPr lvl="0" algn="r" rtl="1"/>
            <a:r>
              <a:rPr lang="ar-DZ" sz="4000" b="1" dirty="0">
                <a:solidFill>
                  <a:srgbClr val="002060"/>
                </a:solidFill>
              </a:rPr>
              <a:t>جهاد عمر عبد العال عبد الكريم </a:t>
            </a:r>
            <a:endParaRPr lang="ar-DZ" sz="4000" b="1" dirty="0">
              <a:solidFill>
                <a:srgbClr val="002060"/>
              </a:solidFill>
            </a:endParaRPr>
          </a:p>
          <a:p>
            <a:pPr lvl="0" algn="r" rtl="1"/>
            <a:r>
              <a:rPr lang="ar-EG" sz="4000" b="1" dirty="0">
                <a:solidFill>
                  <a:srgbClr val="002060"/>
                </a:solidFill>
              </a:rPr>
              <a:t>إيناس رجب عبداللطيف</a:t>
            </a:r>
            <a:endParaRPr lang="en-US" sz="4000" b="1" dirty="0">
              <a:solidFill>
                <a:srgbClr val="002060"/>
              </a:solidFill>
            </a:endParaRPr>
          </a:p>
          <a:p>
            <a:pPr marL="137160" indent="0" algn="r">
              <a:buNone/>
            </a:pPr>
            <a:endParaRPr lang="en-US" sz="4000" b="1"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1160" y="304800"/>
            <a:ext cx="10650855" cy="1143000"/>
          </a:xfrm>
        </p:spPr>
        <p:txBody>
          <a:bodyPr>
            <a:normAutofit fontScale="90000"/>
          </a:bodyPr>
          <a:p>
            <a:pPr algn="ctr"/>
            <a:r>
              <a:rPr lang="ar-EG" altLang="en-US" sz="7000" b="1" dirty="0" smtClean="0">
                <a:solidFill>
                  <a:srgbClr val="002060"/>
                </a:solidFill>
                <a:effectLst>
                  <a:outerShdw blurRad="38100" dist="38100" dir="2700000" algn="tl">
                    <a:srgbClr val="000000">
                      <a:alpha val="43137"/>
                    </a:srgbClr>
                  </a:outerShdw>
                </a:effectLst>
              </a:rPr>
              <a:t> </a:t>
            </a:r>
            <a:r>
              <a:rPr lang="en-US" sz="7000" b="1" dirty="0" smtClean="0">
                <a:solidFill>
                  <a:srgbClr val="002060"/>
                </a:solidFill>
                <a:effectLst>
                  <a:outerShdw blurRad="38100" dist="38100" dir="2700000" algn="tl">
                    <a:srgbClr val="000000">
                      <a:alpha val="43137"/>
                    </a:srgbClr>
                  </a:outerShdw>
                </a:effectLst>
              </a:rPr>
              <a:t>Introduction </a:t>
            </a:r>
            <a:r>
              <a:rPr lang="en-US" b="1" dirty="0" smtClean="0">
                <a:solidFill>
                  <a:srgbClr val="002060"/>
                </a:solidFill>
                <a:effectLst>
                  <a:outerShdw blurRad="38100" dist="38100" dir="2700000" algn="tl">
                    <a:srgbClr val="000000">
                      <a:alpha val="43137"/>
                    </a:srgbClr>
                  </a:outerShdw>
                </a:effectLst>
              </a:rPr>
              <a:t>:</a:t>
            </a:r>
            <a:endParaRPr lang="en-US" b="1" dirty="0" smtClean="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1160" y="3015615"/>
            <a:ext cx="11020425" cy="3357880"/>
          </a:xfrm>
        </p:spPr>
        <p:txBody>
          <a:bodyPr>
            <a:normAutofit/>
          </a:bodyPr>
          <a:p>
            <a:r>
              <a:rPr lang="ar-DZ" sz="3125" i="1" dirty="0">
                <a:latin typeface="Arial" panose="020B0604020202020204" pitchFamily="34" charset="0"/>
                <a:cs typeface="Arial" panose="020B0604020202020204" pitchFamily="34" charset="0"/>
              </a:rPr>
              <a:t>Cybersecurity is the protection of computers, servers, mobile devices, electronic systems, networks, and data from malicious attacks </a:t>
            </a:r>
            <a:r>
              <a:rPr lang="en-US" sz="3125" i="1" dirty="0" smtClean="0">
                <a:latin typeface="Arial" panose="020B0604020202020204" pitchFamily="34" charset="0"/>
                <a:cs typeface="Arial" panose="020B0604020202020204" pitchFamily="34" charset="0"/>
              </a:rPr>
              <a:t>It </a:t>
            </a:r>
            <a:r>
              <a:rPr lang="en-US" sz="3125" i="1" dirty="0">
                <a:latin typeface="Arial" panose="020B0604020202020204" pitchFamily="34" charset="0"/>
                <a:cs typeface="Arial" panose="020B0604020202020204" pitchFamily="34" charset="0"/>
              </a:rPr>
              <a:t>is also known as information technology security or electronic information security. The term is used in various contexts from business to mobile computing, </a:t>
            </a:r>
            <a:endParaRPr lang="en-US" sz="3125" i="1" dirty="0">
              <a:latin typeface="Arial" panose="020B0604020202020204" pitchFamily="34" charset="0"/>
              <a:cs typeface="Arial" panose="020B0604020202020204" pitchFamily="34" charset="0"/>
            </a:endParaRPr>
          </a:p>
          <a:p>
            <a:pPr marL="0" indent="0">
              <a:buNone/>
            </a:pPr>
            <a:r>
              <a:rPr lang="ar-EG" altLang="en-US" sz="3125" i="1" dirty="0">
                <a:latin typeface="Arial" panose="020B0604020202020204" pitchFamily="34" charset="0"/>
                <a:cs typeface="Arial" panose="020B0604020202020204" pitchFamily="34" charset="0"/>
              </a:rPr>
              <a:t>   </a:t>
            </a:r>
            <a:r>
              <a:rPr lang="en-US" sz="3125" i="1" dirty="0">
                <a:latin typeface="Arial" panose="020B0604020202020204" pitchFamily="34" charset="0"/>
                <a:cs typeface="Arial" panose="020B0604020202020204" pitchFamily="34" charset="0"/>
              </a:rPr>
              <a:t>and can</a:t>
            </a:r>
            <a:r>
              <a:rPr lang="ar-EG" altLang="en-US" sz="3125" i="1" dirty="0">
                <a:latin typeface="Arial" panose="020B0604020202020204" pitchFamily="34" charset="0"/>
                <a:cs typeface="Arial" panose="020B0604020202020204" pitchFamily="34" charset="0"/>
              </a:rPr>
              <a:t> </a:t>
            </a:r>
            <a:r>
              <a:rPr lang="en-US" sz="3125" i="1" dirty="0">
                <a:latin typeface="Arial" panose="020B0604020202020204" pitchFamily="34" charset="0"/>
                <a:cs typeface="Arial" panose="020B0604020202020204" pitchFamily="34" charset="0"/>
              </a:rPr>
              <a:t>be divided into several common </a:t>
            </a:r>
            <a:r>
              <a:rPr lang="ar-DZ" sz="3125" i="1" dirty="0">
                <a:latin typeface="Arial" panose="020B0604020202020204" pitchFamily="34" charset="0"/>
                <a:cs typeface="Arial" panose="020B0604020202020204" pitchFamily="34" charset="0"/>
              </a:rPr>
              <a:t>categories:</a:t>
            </a:r>
            <a:r>
              <a:rPr lang="ar-EG" altLang="ar-DZ" sz="3125" i="1" dirty="0">
                <a:latin typeface="Arial" panose="020B0604020202020204" pitchFamily="34" charset="0"/>
                <a:cs typeface="Arial" panose="020B0604020202020204" pitchFamily="34" charset="0"/>
              </a:rPr>
              <a:t> </a:t>
            </a:r>
            <a:endParaRPr lang="en-US" sz="3125" dirty="0">
              <a:latin typeface="Arial" panose="020B0604020202020204" pitchFamily="34" charset="0"/>
              <a:cs typeface="Arial" panose="020B0604020202020204" pitchFamily="34" charset="0"/>
            </a:endParaRPr>
          </a:p>
          <a:p>
            <a:endParaRPr lang="en-US" sz="3125" dirty="0">
              <a:latin typeface="Arial" panose="020B0604020202020204" pitchFamily="34" charset="0"/>
              <a:cs typeface="Arial" panose="020B0604020202020204" pitchFamily="34" charset="0"/>
            </a:endParaRPr>
          </a:p>
        </p:txBody>
      </p:sp>
      <p:pic>
        <p:nvPicPr>
          <p:cNvPr id="6" name="Content Placeholder 3" descr="istockphoto-1300897309-170667a"/>
          <p:cNvPicPr>
            <a:picLocks noChangeAspect="1"/>
          </p:cNvPicPr>
          <p:nvPr/>
        </p:nvPicPr>
        <p:blipFill>
          <a:blip r:embed="rId1"/>
          <a:stretch>
            <a:fillRect/>
          </a:stretch>
        </p:blipFill>
        <p:spPr>
          <a:xfrm>
            <a:off x="316230" y="991870"/>
            <a:ext cx="3097530" cy="19246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6" name="Title 1"/>
          <p:cNvSpPr>
            <a:spLocks noGrp="1"/>
          </p:cNvSpPr>
          <p:nvPr>
            <p:ph idx="1"/>
          </p:nvPr>
        </p:nvSpPr>
        <p:spPr>
          <a:xfrm>
            <a:off x="434975" y="319405"/>
            <a:ext cx="11082020" cy="6400800"/>
          </a:xfrm>
        </p:spPr>
        <p:txBody>
          <a:bodyPr>
            <a:normAutofit/>
          </a:bodyPr>
          <a:p>
            <a:pPr lvl="0"/>
            <a:r>
              <a:rPr lang="en-US" sz="3000" b="1" i="1" dirty="0">
                <a:solidFill>
                  <a:schemeClr val="accent5"/>
                </a:solidFill>
              </a:rPr>
              <a:t>Network </a:t>
            </a:r>
            <a:r>
              <a:rPr lang="ar-DZ" sz="3000" b="1" i="1" dirty="0">
                <a:solidFill>
                  <a:schemeClr val="accent5"/>
                </a:solidFill>
              </a:rPr>
              <a:t>security</a:t>
            </a:r>
            <a:r>
              <a:rPr lang="en-US" altLang="ar-DZ" sz="3000" b="1" i="1" dirty="0">
                <a:solidFill>
                  <a:schemeClr val="accent5"/>
                </a:solidFill>
              </a:rPr>
              <a:t> : </a:t>
            </a:r>
            <a:r>
              <a:rPr lang="en-US" sz="3000" dirty="0"/>
              <a:t>is the practice of protecting a computer network from hackers, whether attackers targeting the network, or from malware looking for vulnerabilities</a:t>
            </a:r>
            <a:r>
              <a:rPr lang="en-US" sz="3000" dirty="0" smtClean="0"/>
              <a:t>.</a:t>
            </a:r>
            <a:endParaRPr lang="en-US" sz="3000" dirty="0"/>
          </a:p>
          <a:p>
            <a:pPr lvl="0"/>
            <a:r>
              <a:rPr lang="ar-DZ" sz="3000" b="1" i="1" dirty="0">
                <a:solidFill>
                  <a:schemeClr val="accent5"/>
                </a:solidFill>
              </a:rPr>
              <a:t>Application </a:t>
            </a:r>
            <a:r>
              <a:rPr lang="en-US" sz="3000" b="1" i="1" dirty="0">
                <a:solidFill>
                  <a:schemeClr val="accent5"/>
                </a:solidFill>
              </a:rPr>
              <a:t>security :</a:t>
            </a:r>
            <a:r>
              <a:rPr lang="en-US" altLang="ar-DZ" sz="3000" b="1" i="1" dirty="0">
                <a:solidFill>
                  <a:srgbClr val="C00000"/>
                </a:solidFill>
              </a:rPr>
              <a:t> </a:t>
            </a:r>
            <a:r>
              <a:rPr lang="ar-DZ" sz="3000" dirty="0"/>
              <a:t>focuses on keeping software and hardware free from threats, and the intrusion of any application that may cause access to the data the application is designed to protect</a:t>
            </a:r>
            <a:r>
              <a:rPr lang="ar-DZ" sz="3000" dirty="0" smtClean="0"/>
              <a:t>.</a:t>
            </a:r>
            <a:endParaRPr lang="en-US" sz="3000" dirty="0"/>
          </a:p>
          <a:p>
            <a:pPr lvl="0"/>
            <a:r>
              <a:rPr lang="ar-DZ" sz="3000" b="1" i="1" dirty="0">
                <a:solidFill>
                  <a:schemeClr val="accent5"/>
                </a:solidFill>
              </a:rPr>
              <a:t>Information </a:t>
            </a:r>
            <a:r>
              <a:rPr lang="en-US" sz="3000" b="1" i="1" dirty="0">
                <a:solidFill>
                  <a:schemeClr val="accent5"/>
                </a:solidFill>
              </a:rPr>
              <a:t>security</a:t>
            </a:r>
            <a:r>
              <a:rPr lang="ar-DZ" sz="3000" b="1" i="1" dirty="0">
                <a:solidFill>
                  <a:schemeClr val="accent5"/>
                </a:solidFill>
              </a:rPr>
              <a:t> :</a:t>
            </a:r>
            <a:r>
              <a:rPr lang="ar-DZ" sz="3000" dirty="0">
                <a:solidFill>
                  <a:schemeClr val="accent5"/>
                </a:solidFill>
              </a:rPr>
              <a:t> </a:t>
            </a:r>
            <a:r>
              <a:rPr lang="ar-DZ" sz="3000" dirty="0"/>
              <a:t>protects the integrity and privacy of data both when it is stored and when it is transmitted</a:t>
            </a:r>
            <a:r>
              <a:rPr lang="ar-DZ" sz="3000" dirty="0" smtClean="0"/>
              <a:t>.</a:t>
            </a:r>
            <a:endParaRPr lang="en-US" sz="3000" dirty="0"/>
          </a:p>
          <a:p>
            <a:pPr lvl="0"/>
            <a:r>
              <a:rPr lang="ar-DZ" sz="3000" b="1" i="1" dirty="0">
                <a:solidFill>
                  <a:schemeClr val="accent5"/>
                </a:solidFill>
              </a:rPr>
              <a:t>Process </a:t>
            </a:r>
            <a:r>
              <a:rPr lang="en-US" sz="3000" b="1" i="1" dirty="0">
                <a:solidFill>
                  <a:schemeClr val="accent5"/>
                </a:solidFill>
              </a:rPr>
              <a:t>security</a:t>
            </a:r>
            <a:r>
              <a:rPr lang="ar-DZ" sz="3000" b="1" i="1" dirty="0">
                <a:solidFill>
                  <a:schemeClr val="accent5"/>
                </a:solidFill>
              </a:rPr>
              <a:t> :</a:t>
            </a:r>
            <a:r>
              <a:rPr lang="ar-DZ" sz="3000" dirty="0"/>
              <a:t> includes processes and decisions related to the processing and protection of data assets. This category includes the permissions that users have when accessing a particular network and the processes that determine how and where data is stored or </a:t>
            </a:r>
            <a:r>
              <a:rPr lang="en-US" sz="3000" dirty="0"/>
              <a:t>shared</a:t>
            </a:r>
            <a:r>
              <a:rPr lang="ar-DZ" sz="3000" dirty="0"/>
              <a:t>. </a:t>
            </a:r>
            <a:endParaRPr lang="en-US" sz="3000" dirty="0"/>
          </a:p>
          <a:p>
            <a:pPr marL="0" indent="0">
              <a:buNone/>
            </a:pPr>
            <a:endParaRPr lang="en-US" sz="3000" dirty="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36955" y="503555"/>
            <a:ext cx="8458200" cy="639762"/>
          </a:xfrm>
        </p:spPr>
        <p:txBody>
          <a:bodyPr>
            <a:normAutofit fontScale="90000"/>
          </a:bodyPr>
          <a:p>
            <a:pPr lvl="0"/>
            <a:r>
              <a:rPr lang="ar-DZ" b="1" dirty="0">
                <a:solidFill>
                  <a:schemeClr val="accent5"/>
                </a:solidFill>
                <a:effectLst>
                  <a:outerShdw blurRad="38100" dist="38100" dir="2700000" algn="tl">
                    <a:srgbClr val="000000">
                      <a:alpha val="43137"/>
                    </a:srgbClr>
                  </a:outerShdw>
                </a:effectLst>
              </a:rPr>
              <a:t>Electronic threat </a:t>
            </a:r>
            <a:r>
              <a:rPr lang="en-US" b="1" dirty="0">
                <a:solidFill>
                  <a:schemeClr val="accent5"/>
                </a:solidFill>
                <a:effectLst>
                  <a:outerShdw blurRad="38100" dist="38100" dir="2700000" algn="tl">
                    <a:srgbClr val="000000">
                      <a:alpha val="43137"/>
                    </a:srgbClr>
                  </a:outerShdw>
                </a:effectLst>
              </a:rPr>
              <a:t>size :</a:t>
            </a:r>
            <a:br>
              <a:rPr lang="en-US" b="1" dirty="0">
                <a:solidFill>
                  <a:schemeClr val="accent5"/>
                </a:solidFill>
              </a:rPr>
            </a:br>
            <a:endParaRPr lang="en-US" b="1" dirty="0">
              <a:solidFill>
                <a:schemeClr val="accent5"/>
              </a:solidFill>
            </a:endParaRPr>
          </a:p>
        </p:txBody>
      </p:sp>
      <p:sp>
        <p:nvSpPr>
          <p:cNvPr id="3" name="Content Placeholder 2"/>
          <p:cNvSpPr>
            <a:spLocks noGrp="1"/>
          </p:cNvSpPr>
          <p:nvPr>
            <p:ph idx="1"/>
          </p:nvPr>
        </p:nvSpPr>
        <p:spPr>
          <a:xfrm>
            <a:off x="240665" y="1143000"/>
            <a:ext cx="10022205" cy="5160010"/>
          </a:xfrm>
        </p:spPr>
        <p:txBody>
          <a:bodyPr>
            <a:normAutofit fontScale="90000"/>
          </a:bodyPr>
          <a:p>
            <a:r>
              <a:rPr lang="ar-DZ" dirty="0"/>
              <a:t>Global cyber threats are evolving at a rapid pace, with an</a:t>
            </a:r>
            <a:endParaRPr lang="ar-DZ" dirty="0"/>
          </a:p>
          <a:p>
            <a:pPr marL="0" indent="0">
              <a:buNone/>
            </a:pPr>
            <a:r>
              <a:rPr lang="ar-DZ" dirty="0"/>
              <a:t> increase in the number of data violations each year</a:t>
            </a:r>
            <a:r>
              <a:rPr lang="en-US" dirty="0"/>
              <a:t>.</a:t>
            </a:r>
            <a:r>
              <a:rPr lang="ar-DZ" dirty="0"/>
              <a:t> </a:t>
            </a:r>
            <a:endParaRPr lang="ar-DZ" dirty="0"/>
          </a:p>
          <a:p>
            <a:pPr marL="0" indent="0">
              <a:buNone/>
            </a:pPr>
            <a:r>
              <a:rPr lang="en-US" dirty="0"/>
              <a:t>A</a:t>
            </a:r>
            <a:r>
              <a:rPr lang="ar-DZ" dirty="0"/>
              <a:t> shocking report by </a:t>
            </a:r>
            <a:r>
              <a:rPr lang="ar-DZ" b="1" dirty="0">
                <a:solidFill>
                  <a:srgbClr val="7030A0"/>
                </a:solidFill>
              </a:rPr>
              <a:t>RiskBased Security</a:t>
            </a:r>
            <a:r>
              <a:rPr lang="ar-DZ" dirty="0">
                <a:solidFill>
                  <a:srgbClr val="C00000"/>
                </a:solidFill>
              </a:rPr>
              <a:t> </a:t>
            </a:r>
            <a:r>
              <a:rPr lang="ar-DZ" dirty="0"/>
              <a:t>showed that as many</a:t>
            </a:r>
            <a:endParaRPr lang="ar-DZ" dirty="0"/>
          </a:p>
          <a:p>
            <a:pPr marL="0" indent="0">
              <a:buNone/>
            </a:pPr>
            <a:r>
              <a:rPr lang="ar-DZ" dirty="0"/>
              <a:t> as </a:t>
            </a:r>
            <a:r>
              <a:rPr lang="ar-DZ" b="1" dirty="0">
                <a:solidFill>
                  <a:srgbClr val="7030A0"/>
                </a:solidFill>
              </a:rPr>
              <a:t>7.9</a:t>
            </a:r>
            <a:r>
              <a:rPr lang="ar-DZ" dirty="0"/>
              <a:t> billion records experienced data breaches during the first</a:t>
            </a:r>
            <a:endParaRPr lang="ar-DZ" dirty="0"/>
          </a:p>
          <a:p>
            <a:pPr marL="0" indent="0">
              <a:buNone/>
            </a:pPr>
            <a:r>
              <a:rPr lang="ar-DZ" dirty="0"/>
              <a:t> nine months of</a:t>
            </a:r>
            <a:r>
              <a:rPr lang="ar-DZ" dirty="0">
                <a:solidFill>
                  <a:srgbClr val="7030A0"/>
                </a:solidFill>
              </a:rPr>
              <a:t> </a:t>
            </a:r>
            <a:r>
              <a:rPr lang="ar-DZ" b="1" dirty="0">
                <a:solidFill>
                  <a:srgbClr val="7030A0"/>
                </a:solidFill>
              </a:rPr>
              <a:t>2019</a:t>
            </a:r>
            <a:r>
              <a:rPr lang="ar-DZ" dirty="0">
                <a:solidFill>
                  <a:srgbClr val="C00000"/>
                </a:solidFill>
              </a:rPr>
              <a:t> </a:t>
            </a:r>
            <a:r>
              <a:rPr lang="ar-DZ" dirty="0"/>
              <a:t>alone.</a:t>
            </a:r>
            <a:r>
              <a:rPr lang="en-US" dirty="0"/>
              <a:t>This number is more </a:t>
            </a:r>
            <a:r>
              <a:rPr lang="ar-DZ" dirty="0"/>
              <a:t>than </a:t>
            </a:r>
            <a:r>
              <a:rPr lang="en-US" dirty="0"/>
              <a:t>double </a:t>
            </a:r>
            <a:endParaRPr lang="en-US" dirty="0"/>
          </a:p>
          <a:p>
            <a:pPr marL="0" indent="0">
              <a:buNone/>
            </a:pPr>
            <a:r>
              <a:rPr lang="en-US" b="1" dirty="0">
                <a:solidFill>
                  <a:srgbClr val="7030A0"/>
                </a:solidFill>
              </a:rPr>
              <a:t>(112%)</a:t>
            </a:r>
            <a:r>
              <a:rPr lang="en-US" dirty="0">
                <a:solidFill>
                  <a:srgbClr val="C00000"/>
                </a:solidFill>
              </a:rPr>
              <a:t> </a:t>
            </a:r>
            <a:r>
              <a:rPr lang="en-US" dirty="0"/>
              <a:t>the number of records broken </a:t>
            </a:r>
            <a:r>
              <a:rPr lang="en-US" dirty="0" smtClean="0"/>
              <a:t>during </a:t>
            </a:r>
            <a:r>
              <a:rPr lang="en-US" dirty="0"/>
              <a:t>the same period in</a:t>
            </a:r>
            <a:r>
              <a:rPr lang="en-US" b="1" dirty="0"/>
              <a:t> </a:t>
            </a:r>
            <a:r>
              <a:rPr lang="en-US" b="1" dirty="0" smtClean="0">
                <a:solidFill>
                  <a:srgbClr val="7030A0"/>
                </a:solidFill>
              </a:rPr>
              <a:t>2018</a:t>
            </a:r>
            <a:endParaRPr lang="en-US" b="1" dirty="0" smtClean="0">
              <a:solidFill>
                <a:srgbClr val="C00000"/>
              </a:solidFill>
            </a:endParaRPr>
          </a:p>
          <a:p>
            <a:pPr marL="0" indent="0">
              <a:buNone/>
            </a:pPr>
            <a:endParaRPr lang="ar-EG" b="1" dirty="0" smtClean="0">
              <a:solidFill>
                <a:srgbClr val="C00000"/>
              </a:solidFill>
            </a:endParaRPr>
          </a:p>
          <a:p>
            <a:pPr>
              <a:buFont typeface="Arial" panose="020B0604020202020204" pitchFamily="34" charset="0"/>
              <a:buChar char="•"/>
            </a:pPr>
            <a:r>
              <a:rPr lang="en-US" dirty="0" smtClean="0"/>
              <a:t>With </a:t>
            </a:r>
            <a:r>
              <a:rPr lang="en-US" dirty="0"/>
              <a:t>the </a:t>
            </a:r>
            <a:r>
              <a:rPr lang="en-US" dirty="0" err="1"/>
              <a:t>cyberthreat</a:t>
            </a:r>
            <a:r>
              <a:rPr lang="en-US" dirty="0"/>
              <a:t> expected to increase, </a:t>
            </a:r>
            <a:r>
              <a:rPr lang="en-US" b="1" i="1" dirty="0"/>
              <a:t>International Data Corporation </a:t>
            </a:r>
            <a:r>
              <a:rPr lang="en-US" dirty="0"/>
              <a:t>predicts that global spending on </a:t>
            </a:r>
            <a:r>
              <a:rPr lang="en-US" dirty="0" err="1"/>
              <a:t>cybersecurity</a:t>
            </a:r>
            <a:r>
              <a:rPr lang="en-US" dirty="0"/>
              <a:t> solutions will reach US </a:t>
            </a:r>
            <a:r>
              <a:rPr lang="en-US" dirty="0">
                <a:solidFill>
                  <a:srgbClr val="7030A0"/>
                </a:solidFill>
              </a:rPr>
              <a:t>$133.7</a:t>
            </a:r>
            <a:r>
              <a:rPr lang="en-US" dirty="0"/>
              <a:t> billion </a:t>
            </a:r>
            <a:r>
              <a:rPr lang="en-US" dirty="0" smtClean="0"/>
              <a:t>b</a:t>
            </a:r>
            <a:r>
              <a:rPr lang="en-US" dirty="0"/>
              <a:t>y </a:t>
            </a:r>
            <a:r>
              <a:rPr lang="ar-DZ" dirty="0" smtClean="0">
                <a:solidFill>
                  <a:srgbClr val="7030A0"/>
                </a:solidFill>
              </a:rPr>
              <a:t>202</a:t>
            </a:r>
            <a:r>
              <a:rPr lang="ar-EG" dirty="0" smtClean="0">
                <a:solidFill>
                  <a:srgbClr val="7030A0"/>
                </a:solidFill>
              </a:rPr>
              <a:t>2</a:t>
            </a:r>
            <a:r>
              <a:rPr lang="en-US" altLang="ar-EG" dirty="0" smtClean="0">
                <a:solidFill>
                  <a:srgbClr val="C00000"/>
                </a:solidFill>
              </a:rPr>
              <a:t> </a:t>
            </a:r>
            <a:r>
              <a:rPr lang="en-US" altLang="ar-DZ" dirty="0" smtClean="0"/>
              <a:t>. </a:t>
            </a:r>
            <a:r>
              <a:rPr lang="en-US" dirty="0" smtClean="0"/>
              <a:t>Governments </a:t>
            </a:r>
            <a:r>
              <a:rPr lang="en-US" dirty="0"/>
              <a:t>around the world have responded to the growing cyber threat by providing guidance to help organizations implement effective cyber security practices. </a:t>
            </a:r>
            <a:endParaRPr lang="en-US" dirty="0"/>
          </a:p>
          <a:p>
            <a:pPr marL="0" indent="0">
              <a:buNone/>
            </a:pPr>
            <a:endParaRPr lang="en-US" dirty="0">
              <a:solidFill>
                <a:srgbClr val="C00000"/>
              </a:solidFill>
            </a:endParaRPr>
          </a:p>
        </p:txBody>
      </p:sp>
      <p:pic>
        <p:nvPicPr>
          <p:cNvPr id="6" name="Content Placeholder 3" descr="istockphoto-1313415001-170667a"/>
          <p:cNvPicPr>
            <a:picLocks noChangeAspect="1"/>
          </p:cNvPicPr>
          <p:nvPr/>
        </p:nvPicPr>
        <p:blipFill>
          <a:blip r:embed="rId1"/>
          <a:stretch>
            <a:fillRect/>
          </a:stretch>
        </p:blipFill>
        <p:spPr>
          <a:xfrm>
            <a:off x="8848725" y="637540"/>
            <a:ext cx="3180715" cy="26117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5755" y="161925"/>
            <a:ext cx="11266805" cy="1143000"/>
          </a:xfrm>
        </p:spPr>
        <p:txBody>
          <a:bodyPr>
            <a:normAutofit fontScale="90000"/>
          </a:bodyPr>
          <a:p>
            <a:r>
              <a:rPr lang="en-US" b="1" dirty="0">
                <a:solidFill>
                  <a:schemeClr val="accent5"/>
                </a:solidFill>
                <a:effectLst>
                  <a:outerShdw blurRad="38100" dist="38100" dir="2700000" algn="tl">
                    <a:srgbClr val="000000">
                      <a:alpha val="43137"/>
                    </a:srgbClr>
                  </a:outerShdw>
                </a:effectLst>
              </a:rPr>
              <a:t>Types of cyber threats</a:t>
            </a:r>
            <a:r>
              <a:rPr lang="ar-DZ" b="1" dirty="0">
                <a:solidFill>
                  <a:schemeClr val="accent5"/>
                </a:solidFill>
                <a:effectLst>
                  <a:outerShdw blurRad="38100" dist="38100" dir="2700000" algn="tl">
                    <a:srgbClr val="000000">
                      <a:alpha val="43137"/>
                    </a:srgbClr>
                  </a:outerShdw>
                </a:effectLst>
              </a:rPr>
              <a:t> </a:t>
            </a:r>
            <a:r>
              <a:rPr lang="en-US" altLang="ar-DZ" b="1" dirty="0">
                <a:solidFill>
                  <a:schemeClr val="accent5"/>
                </a:solidFill>
                <a:effectLst>
                  <a:outerShdw blurRad="38100" dist="38100" dir="2700000" algn="tl">
                    <a:srgbClr val="000000">
                      <a:alpha val="43137"/>
                    </a:srgbClr>
                  </a:outerShdw>
                </a:effectLst>
              </a:rPr>
              <a:t> :</a:t>
            </a:r>
            <a:br>
              <a:rPr lang="en-US" b="1" dirty="0">
                <a:solidFill>
                  <a:schemeClr val="accent5"/>
                </a:solidFill>
              </a:rPr>
            </a:br>
            <a:endParaRPr lang="en-US" b="1" dirty="0">
              <a:solidFill>
                <a:schemeClr val="accent5"/>
              </a:solidFill>
            </a:endParaRPr>
          </a:p>
        </p:txBody>
      </p:sp>
      <p:sp>
        <p:nvSpPr>
          <p:cNvPr id="3" name="Content Placeholder 2"/>
          <p:cNvSpPr>
            <a:spLocks noGrp="1"/>
          </p:cNvSpPr>
          <p:nvPr>
            <p:ph idx="1"/>
          </p:nvPr>
        </p:nvSpPr>
        <p:spPr>
          <a:xfrm>
            <a:off x="325755" y="805815"/>
            <a:ext cx="11608435" cy="5486400"/>
          </a:xfrm>
        </p:spPr>
        <p:txBody>
          <a:bodyPr>
            <a:noAutofit/>
          </a:bodyPr>
          <a:p>
            <a:r>
              <a:rPr lang="en-US" sz="2000" b="1" dirty="0">
                <a:solidFill>
                  <a:srgbClr val="7030A0"/>
                </a:solidFill>
              </a:rPr>
              <a:t>Cybercrime : </a:t>
            </a:r>
            <a:r>
              <a:rPr lang="en-US" sz="2000" dirty="0"/>
              <a:t>involving individual actors or groups targeting </a:t>
            </a:r>
            <a:endParaRPr lang="en-US" sz="2000" dirty="0"/>
          </a:p>
          <a:p>
            <a:pPr marL="0" indent="0">
              <a:buNone/>
            </a:pPr>
            <a:r>
              <a:rPr lang="en-US" sz="2000" dirty="0"/>
              <a:t>     systems for financial gain or to cause malfunctions. </a:t>
            </a:r>
            <a:endParaRPr lang="en-US" sz="2000" dirty="0"/>
          </a:p>
          <a:p>
            <a:r>
              <a:rPr lang="en-US" sz="2000" b="1" dirty="0" smtClean="0">
                <a:solidFill>
                  <a:srgbClr val="7030A0"/>
                </a:solidFill>
              </a:rPr>
              <a:t>Cyber </a:t>
            </a:r>
            <a:r>
              <a:rPr lang="ar-DZ" sz="2000" b="1" dirty="0">
                <a:solidFill>
                  <a:srgbClr val="7030A0"/>
                </a:solidFill>
              </a:rPr>
              <a:t>attacks</a:t>
            </a:r>
            <a:r>
              <a:rPr lang="en-US" altLang="ar-DZ" sz="2000" b="1" dirty="0">
                <a:solidFill>
                  <a:srgbClr val="7030A0"/>
                </a:solidFill>
              </a:rPr>
              <a:t> </a:t>
            </a:r>
            <a:r>
              <a:rPr lang="ar-DZ" sz="2000" b="1" dirty="0"/>
              <a:t>:</a:t>
            </a:r>
            <a:r>
              <a:rPr lang="en-US" altLang="ar-DZ" sz="2000" b="1" dirty="0"/>
              <a:t> </a:t>
            </a:r>
            <a:r>
              <a:rPr lang="en-US" sz="2000" dirty="0"/>
              <a:t>often involve politically motivated gathering of </a:t>
            </a:r>
            <a:r>
              <a:rPr lang="en-US" sz="2000" dirty="0" smtClean="0"/>
              <a:t>information</a:t>
            </a:r>
            <a:endParaRPr lang="en-US" sz="2000" dirty="0" smtClean="0"/>
          </a:p>
          <a:p>
            <a:r>
              <a:rPr lang="en-US" sz="2000" b="1">
                <a:solidFill>
                  <a:srgbClr val="7030A0"/>
                </a:solidFill>
                <a:latin typeface="Source Sans Pro" charset="0"/>
                <a:sym typeface="+mn-ea"/>
              </a:rPr>
              <a:t>Cyberterrorism and Cyberwarfare</a:t>
            </a:r>
            <a:r>
              <a:rPr lang="ar-EG" altLang="en-US" sz="2000" b="1">
                <a:solidFill>
                  <a:srgbClr val="7030A0"/>
                </a:solidFill>
                <a:latin typeface="Source Sans Pro" charset="0"/>
                <a:sym typeface="+mn-ea"/>
              </a:rPr>
              <a:t>  : </a:t>
            </a:r>
            <a:endParaRPr lang="en-US" sz="2000">
              <a:solidFill>
                <a:srgbClr val="7030A0"/>
              </a:solidFill>
              <a:latin typeface="Source Sans Pro" charset="0"/>
              <a:sym typeface="+mn-ea"/>
            </a:endParaRPr>
          </a:p>
          <a:p>
            <a:r>
              <a:rPr lang="en-US" sz="2000">
                <a:solidFill>
                  <a:srgbClr val="333333"/>
                </a:solidFill>
                <a:latin typeface="Source Sans Pro" charset="0"/>
                <a:sym typeface="+mn-ea"/>
              </a:rPr>
              <a:t>Cyberterrorism and cyberwarfare refer to malicious acts in which attackers </a:t>
            </a:r>
            <a:endParaRPr lang="en-US" sz="2000">
              <a:solidFill>
                <a:srgbClr val="333333"/>
              </a:solidFill>
              <a:latin typeface="Source Sans Pro" charset="0"/>
              <a:sym typeface="+mn-ea"/>
            </a:endParaRPr>
          </a:p>
          <a:p>
            <a:pPr marL="0" indent="0">
              <a:buNone/>
            </a:pPr>
            <a:r>
              <a:rPr lang="ar-EG" altLang="en-US" sz="2000">
                <a:solidFill>
                  <a:srgbClr val="333333"/>
                </a:solidFill>
                <a:latin typeface="Source Sans Pro" charset="0"/>
                <a:sym typeface="+mn-ea"/>
              </a:rPr>
              <a:t>  </a:t>
            </a:r>
            <a:r>
              <a:rPr lang="en-US" sz="2000">
                <a:solidFill>
                  <a:srgbClr val="333333"/>
                </a:solidFill>
                <a:latin typeface="Source Sans Pro" charset="0"/>
                <a:sym typeface="+mn-ea"/>
              </a:rPr>
              <a:t>use a target’s computer systems, particularly via the Internet, to cause physical, </a:t>
            </a:r>
            <a:endParaRPr lang="en-US" sz="2000">
              <a:solidFill>
                <a:srgbClr val="333333"/>
              </a:solidFill>
              <a:latin typeface="Source Sans Pro" charset="0"/>
              <a:sym typeface="+mn-ea"/>
            </a:endParaRPr>
          </a:p>
          <a:p>
            <a:pPr marL="0" indent="0">
              <a:buNone/>
            </a:pPr>
            <a:r>
              <a:rPr lang="en-US" sz="2000">
                <a:solidFill>
                  <a:srgbClr val="333333"/>
                </a:solidFill>
                <a:latin typeface="Source Sans Pro" charset="0"/>
                <a:sym typeface="+mn-ea"/>
              </a:rPr>
              <a:t>real-world harm or severe disruption, usually to carry out a political agenda. These </a:t>
            </a:r>
            <a:endParaRPr lang="en-US" sz="2000">
              <a:solidFill>
                <a:srgbClr val="333333"/>
              </a:solidFill>
              <a:latin typeface="Source Sans Pro" charset="0"/>
              <a:sym typeface="+mn-ea"/>
            </a:endParaRPr>
          </a:p>
          <a:p>
            <a:pPr marL="0" indent="0">
              <a:buNone/>
            </a:pPr>
            <a:r>
              <a:rPr lang="en-US" sz="2000">
                <a:solidFill>
                  <a:srgbClr val="333333"/>
                </a:solidFill>
                <a:latin typeface="Source Sans Pro" charset="0"/>
                <a:sym typeface="+mn-ea"/>
              </a:rPr>
              <a:t>actions range from gathering data to attacking critical infrastructure (e.g., via SCADA </a:t>
            </a:r>
            <a:endParaRPr lang="en-US" sz="2000">
              <a:solidFill>
                <a:srgbClr val="333333"/>
              </a:solidFill>
              <a:latin typeface="Source Sans Pro" charset="0"/>
              <a:sym typeface="+mn-ea"/>
            </a:endParaRPr>
          </a:p>
          <a:p>
            <a:pPr marL="0" indent="0">
              <a:buNone/>
            </a:pPr>
            <a:r>
              <a:rPr lang="en-US" sz="2000">
                <a:solidFill>
                  <a:srgbClr val="333333"/>
                </a:solidFill>
                <a:latin typeface="Source Sans Pro" charset="0"/>
                <a:sym typeface="+mn-ea"/>
              </a:rPr>
              <a:t>systems).</a:t>
            </a:r>
            <a:endParaRPr lang="en-US" sz="2000"/>
          </a:p>
          <a:p>
            <a:r>
              <a:rPr lang="en-US" sz="2000" b="1" dirty="0">
                <a:solidFill>
                  <a:srgbClr val="7030A0"/>
                </a:solidFill>
              </a:rPr>
              <a:t>Malware </a:t>
            </a:r>
            <a:r>
              <a:rPr lang="ar-DZ" sz="2000" b="1" dirty="0">
                <a:solidFill>
                  <a:srgbClr val="7030A0"/>
                </a:solidFill>
              </a:rPr>
              <a:t>:</a:t>
            </a:r>
            <a:r>
              <a:rPr lang="en-US" altLang="ar-DZ" sz="2000" b="1" dirty="0"/>
              <a:t> </a:t>
            </a:r>
            <a:r>
              <a:rPr lang="en-US" sz="2000" dirty="0"/>
              <a:t>stands for malicious software, </a:t>
            </a:r>
            <a:r>
              <a:rPr lang="en-US" sz="2000" dirty="0" smtClean="0"/>
              <a:t>and one of the most common electronic threats . </a:t>
            </a:r>
            <a:endParaRPr lang="en-US" sz="2000" dirty="0" smtClean="0"/>
          </a:p>
          <a:p>
            <a:pPr marL="0" indent="0">
              <a:buNone/>
            </a:pPr>
            <a:r>
              <a:rPr lang="ar-EG" altLang="en-US" sz="2000" dirty="0" smtClean="0"/>
              <a:t>  </a:t>
            </a:r>
            <a:r>
              <a:rPr lang="en-US" sz="2000" dirty="0" smtClean="0"/>
              <a:t>Malware often spread through an anonymous email attachment or an apparently legitimate download ,and </a:t>
            </a:r>
            <a:r>
              <a:rPr lang="en-US" sz="2000" dirty="0"/>
              <a:t>this </a:t>
            </a:r>
            <a:endParaRPr lang="en-US" sz="2000" dirty="0"/>
          </a:p>
          <a:p>
            <a:pPr marL="0" indent="0">
              <a:buNone/>
            </a:pPr>
            <a:r>
              <a:rPr lang="en-US" sz="2000" dirty="0"/>
              <a:t>software constitutes one of the most common cyber </a:t>
            </a:r>
            <a:r>
              <a:rPr lang="ar-DZ" sz="2000" dirty="0"/>
              <a:t>threats </a:t>
            </a:r>
            <a:r>
              <a:rPr lang="en-US" sz="2000" dirty="0"/>
              <a:t>like</a:t>
            </a:r>
            <a:r>
              <a:rPr lang="ar-DZ" sz="2000" dirty="0"/>
              <a:t>:</a:t>
            </a:r>
            <a:endParaRPr lang="en-US" sz="2000" dirty="0"/>
          </a:p>
          <a:p>
            <a:pPr lvl="0"/>
            <a:r>
              <a:rPr lang="ar-DZ" sz="2000" b="1" dirty="0" smtClean="0">
                <a:solidFill>
                  <a:srgbClr val="7030A0"/>
                </a:solidFill>
              </a:rPr>
              <a:t>viruses</a:t>
            </a:r>
            <a:r>
              <a:rPr lang="ar-DZ" sz="2000" dirty="0"/>
              <a:t>, </a:t>
            </a:r>
            <a:r>
              <a:rPr lang="en-US" sz="2000" dirty="0"/>
              <a:t>Trojan </a:t>
            </a:r>
            <a:r>
              <a:rPr lang="ar-DZ" sz="2000" dirty="0" smtClean="0"/>
              <a:t>horses</a:t>
            </a:r>
            <a:r>
              <a:rPr lang="en-US" sz="2000" dirty="0" smtClean="0"/>
              <a:t>(A </a:t>
            </a:r>
            <a:r>
              <a:rPr lang="en-US" sz="2000" dirty="0"/>
              <a:t>type of malware that masquerades as </a:t>
            </a:r>
            <a:r>
              <a:rPr lang="ar-DZ" sz="2000" dirty="0" smtClean="0"/>
              <a:t>legi</a:t>
            </a:r>
            <a:r>
              <a:rPr lang="en-US" sz="2000" dirty="0" smtClean="0"/>
              <a:t>t),Spyware</a:t>
            </a:r>
            <a:r>
              <a:rPr lang="ar-DZ" sz="2000" dirty="0"/>
              <a:t>, </a:t>
            </a:r>
            <a:r>
              <a:rPr lang="en-US" sz="2000" dirty="0"/>
              <a:t>Ransom </a:t>
            </a:r>
            <a:r>
              <a:rPr lang="ar-DZ" sz="2000" dirty="0"/>
              <a:t>program, </a:t>
            </a:r>
            <a:r>
              <a:rPr lang="en-US" sz="2000" dirty="0"/>
              <a:t>Supported </a:t>
            </a:r>
            <a:r>
              <a:rPr lang="ar-DZ" sz="2000" dirty="0"/>
              <a:t>ads </a:t>
            </a:r>
            <a:r>
              <a:rPr lang="en-US" sz="2000" dirty="0"/>
              <a:t>and </a:t>
            </a:r>
            <a:endParaRPr lang="en-US" sz="2000" dirty="0"/>
          </a:p>
          <a:p>
            <a:endParaRPr lang="en-US" sz="2000" dirty="0"/>
          </a:p>
        </p:txBody>
      </p:sp>
      <p:pic>
        <p:nvPicPr>
          <p:cNvPr id="6" name="Content Placeholder 3" descr="hhhhhhhhhhhh"/>
          <p:cNvPicPr>
            <a:picLocks noChangeAspect="1"/>
          </p:cNvPicPr>
          <p:nvPr/>
        </p:nvPicPr>
        <p:blipFill>
          <a:blip r:embed="rId1"/>
          <a:stretch>
            <a:fillRect/>
          </a:stretch>
        </p:blipFill>
        <p:spPr>
          <a:xfrm>
            <a:off x="8447405" y="161925"/>
            <a:ext cx="3486150" cy="17202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 y="239395"/>
            <a:ext cx="11689080" cy="6781800"/>
          </a:xfrm>
        </p:spPr>
        <p:txBody>
          <a:bodyPr>
            <a:normAutofit lnSpcReduction="10000"/>
          </a:bodyPr>
          <a:p>
            <a:endParaRPr lang="en-US" sz="2500" b="1" dirty="0" smtClean="0"/>
          </a:p>
          <a:p>
            <a:pPr marL="0" lvl="0" indent="0">
              <a:buNone/>
            </a:pPr>
            <a:r>
              <a:rPr lang="en-US" sz="2500" dirty="0">
                <a:sym typeface="+mn-ea"/>
              </a:rPr>
              <a:t>Phishing (</a:t>
            </a:r>
            <a:r>
              <a:rPr lang="en-US" sz="2500" dirty="0" smtClean="0">
                <a:sym typeface="+mn-ea"/>
              </a:rPr>
              <a:t>is </a:t>
            </a:r>
            <a:r>
              <a:rPr lang="en-US" sz="2500" dirty="0">
                <a:sym typeface="+mn-ea"/>
              </a:rPr>
              <a:t>the process by which cybercriminals target victims by sending emails that appear to have been sent by a legitimate company to obtain sensitive </a:t>
            </a:r>
            <a:r>
              <a:rPr lang="ar-DZ" sz="2500" dirty="0" smtClean="0">
                <a:sym typeface="+mn-ea"/>
              </a:rPr>
              <a:t>information</a:t>
            </a:r>
            <a:r>
              <a:rPr lang="en-US" sz="2500" dirty="0" smtClean="0">
                <a:sym typeface="+mn-ea"/>
              </a:rPr>
              <a:t>).</a:t>
            </a:r>
            <a:endParaRPr lang="en-US" sz="2500" b="1" dirty="0" smtClean="0"/>
          </a:p>
          <a:p>
            <a:endParaRPr lang="en-US" sz="2500" b="1" dirty="0" smtClean="0"/>
          </a:p>
          <a:p>
            <a:r>
              <a:rPr lang="en-US" sz="2500" b="1" dirty="0" smtClean="0"/>
              <a:t>Bitnet networks</a:t>
            </a:r>
            <a:r>
              <a:rPr lang="ar-EG" altLang="en-US" sz="2500" b="1" dirty="0" smtClean="0">
                <a:sym typeface="+mn-ea"/>
              </a:rPr>
              <a:t> </a:t>
            </a:r>
            <a:r>
              <a:rPr lang="en-US" sz="2500" b="1" dirty="0" smtClean="0">
                <a:sym typeface="+mn-ea"/>
              </a:rPr>
              <a:t>:</a:t>
            </a:r>
            <a:r>
              <a:rPr lang="ar-EG" altLang="en-US" sz="2500" b="1" dirty="0" smtClean="0"/>
              <a:t> </a:t>
            </a:r>
            <a:r>
              <a:rPr lang="en-US" sz="2400" b="1" dirty="0" smtClean="0"/>
              <a:t> </a:t>
            </a:r>
            <a:r>
              <a:rPr lang="en-US" sz="2800" dirty="0" smtClean="0"/>
              <a:t>are networks of computers infected with malware used by cybercriminals to perform tasks on the internet without the user</a:t>
            </a:r>
            <a:r>
              <a:rPr lang="ar-EG" sz="2800" dirty="0" smtClean="0"/>
              <a:t>’</a:t>
            </a:r>
            <a:r>
              <a:rPr lang="en-US" sz="2800" dirty="0" smtClean="0"/>
              <a:t>s permission.</a:t>
            </a:r>
            <a:endParaRPr lang="en-US" sz="2800" dirty="0"/>
          </a:p>
          <a:p>
            <a:r>
              <a:rPr lang="en-US" sz="2500" b="1" dirty="0" smtClean="0"/>
              <a:t>A middleman attack</a:t>
            </a:r>
            <a:r>
              <a:rPr lang="ar-EG" altLang="en-US" sz="2500" b="1" dirty="0" smtClean="0"/>
              <a:t> </a:t>
            </a:r>
            <a:r>
              <a:rPr lang="en-US" sz="2500" b="1" dirty="0" smtClean="0"/>
              <a:t>:</a:t>
            </a:r>
            <a:r>
              <a:rPr lang="en-US" sz="3200" b="1" dirty="0" smtClean="0"/>
              <a:t> </a:t>
            </a:r>
            <a:r>
              <a:rPr lang="en-US" sz="2800" dirty="0" smtClean="0"/>
              <a:t>A middle man attack is a type of cyber threat in which a cyber criminal interrupts communications between two people in order to steal data . For example, an attacker may interrupt data that is passed on an insecure Wi-Fi network from the victim</a:t>
            </a:r>
            <a:r>
              <a:rPr lang="ar-EG" sz="2800" dirty="0" smtClean="0"/>
              <a:t>’</a:t>
            </a:r>
            <a:r>
              <a:rPr lang="en-US" sz="2800" dirty="0" smtClean="0"/>
              <a:t>s device to the network.</a:t>
            </a:r>
            <a:endParaRPr lang="en-US" sz="2800" dirty="0" smtClean="0"/>
          </a:p>
          <a:p>
            <a:pPr marL="0" indent="0">
              <a:buNone/>
            </a:pPr>
            <a:endParaRPr lang="en-US" sz="2800" dirty="0"/>
          </a:p>
        </p:txBody>
      </p:sp>
      <p:pic>
        <p:nvPicPr>
          <p:cNvPr id="2" name="Content Placeholder 5" descr="netttttt"/>
          <p:cNvPicPr>
            <a:picLocks noChangeAspect="1"/>
          </p:cNvPicPr>
          <p:nvPr/>
        </p:nvPicPr>
        <p:blipFill>
          <a:blip r:embed="rId1"/>
          <a:stretch>
            <a:fillRect/>
          </a:stretch>
        </p:blipFill>
        <p:spPr>
          <a:xfrm>
            <a:off x="3732530" y="4150360"/>
            <a:ext cx="5466080" cy="2707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608330"/>
            <a:ext cx="10515600" cy="5568950"/>
          </a:xfrm>
        </p:spPr>
        <p:txBody>
          <a:bodyPr>
            <a:noAutofit/>
          </a:bodyPr>
          <a:p>
            <a:pPr marL="0" indent="0"/>
            <a:r>
              <a:rPr lang="ar-EG" altLang="en-US" sz="3000" b="1">
                <a:solidFill>
                  <a:srgbClr val="7030A0"/>
                </a:solidFill>
              </a:rPr>
              <a:t> </a:t>
            </a:r>
            <a:r>
              <a:rPr lang="en-US" sz="3000" b="1">
                <a:solidFill>
                  <a:srgbClr val="7030A0"/>
                </a:solidFill>
              </a:rPr>
              <a:t>Software Attacks</a:t>
            </a:r>
            <a:r>
              <a:rPr lang="ar-EG" altLang="en-US" sz="3000" b="1">
                <a:solidFill>
                  <a:srgbClr val="7030A0"/>
                </a:solidFill>
              </a:rPr>
              <a:t> : </a:t>
            </a:r>
            <a:endParaRPr lang="en-US" sz="2500">
              <a:solidFill>
                <a:srgbClr val="7030A0"/>
              </a:solidFill>
            </a:endParaRPr>
          </a:p>
          <a:p>
            <a:pPr marL="0" indent="0">
              <a:buNone/>
            </a:pPr>
            <a:r>
              <a:rPr lang="en-US" sz="2500" b="1"/>
              <a:t>(1) Remote Attacks Requiring User Action</a:t>
            </a:r>
            <a:endParaRPr lang="en-US" sz="2500" b="1"/>
          </a:p>
          <a:p>
            <a:r>
              <a:rPr lang="en-US" sz="2500" b="1"/>
              <a:t>Virus</a:t>
            </a:r>
            <a:r>
              <a:rPr lang="en-US" sz="2500"/>
              <a:t>: Segment of computer code that performs malicious actions by attaching to another computer program.</a:t>
            </a:r>
            <a:endParaRPr lang="en-US" sz="2500"/>
          </a:p>
          <a:p>
            <a:r>
              <a:rPr lang="en-US" sz="2500" b="1"/>
              <a:t>Worm</a:t>
            </a:r>
            <a:r>
              <a:rPr lang="en-US" sz="2500"/>
              <a:t>: Segment of computer code that performs malicious actions and will replicate, or spread, by itself (without requiring another computer program).</a:t>
            </a:r>
            <a:endParaRPr lang="en-US" sz="2500"/>
          </a:p>
          <a:p>
            <a:r>
              <a:rPr lang="en-US" sz="2500" b="1"/>
              <a:t>Phishing Attack</a:t>
            </a:r>
            <a:r>
              <a:rPr lang="en-US" sz="2500"/>
              <a:t>: Phishing attacks use deception to acquire sensitive personal information by masquerading as official looking e-mails or instant messages.</a:t>
            </a:r>
            <a:endParaRPr lang="en-US" sz="2500"/>
          </a:p>
          <a:p>
            <a:r>
              <a:rPr lang="en-US" sz="2500" b="1"/>
              <a:t>Spear Phishing Attack</a:t>
            </a:r>
            <a:r>
              <a:rPr lang="en-US" sz="2500"/>
              <a:t>: Phishing attacks target large groups of people. In spear phishing attacks, the perpetrators find out as much information about an individual as possible to improve their chances that phishing techniques will be able to obtain sensitive, personal information.</a:t>
            </a:r>
            <a:endParaRPr lang="en-US" sz="2500" b="1"/>
          </a:p>
          <a:p>
            <a:endParaRPr lang="en-US" sz="25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7030A0">
                <a:alpha val="0"/>
                <a:lumMod val="52000"/>
                <a:lumOff val="48000"/>
              </a:srgbClr>
            </a:gs>
          </a:gsLst>
          <a:lin ang="9000000" scaled="0"/>
        </a:gradFill>
        <a:effectLst/>
      </p:bgPr>
    </p:bg>
    <p:spTree>
      <p:nvGrpSpPr>
        <p:cNvPr id="1" name=""/>
        <p:cNvGrpSpPr/>
        <p:nvPr/>
      </p:nvGrpSpPr>
      <p:grpSpPr>
        <a:xfrm>
          <a:off x="0" y="0"/>
          <a:ext cx="0" cy="0"/>
          <a:chOff x="0" y="0"/>
          <a:chExt cx="0" cy="0"/>
        </a:xfrm>
      </p:grpSpPr>
      <p:sp>
        <p:nvSpPr>
          <p:cNvPr id="100" name="Text Box 99"/>
          <p:cNvSpPr txBox="1"/>
          <p:nvPr/>
        </p:nvSpPr>
        <p:spPr>
          <a:xfrm>
            <a:off x="300355" y="507365"/>
            <a:ext cx="11591290" cy="4707890"/>
          </a:xfrm>
          <a:prstGeom prst="rect">
            <a:avLst/>
          </a:prstGeom>
          <a:noFill/>
          <a:ln w="9525">
            <a:noFill/>
          </a:ln>
        </p:spPr>
        <p:txBody>
          <a:bodyPr wrap="square">
            <a:spAutoFit/>
          </a:bodyPr>
          <a:p>
            <a:pPr indent="0"/>
            <a:r>
              <a:rPr lang="en-US" sz="2500" b="1">
                <a:solidFill>
                  <a:srgbClr val="7030A0"/>
                </a:solidFill>
                <a:latin typeface="Source Sans Pro" charset="0"/>
              </a:rPr>
              <a:t>Alien software (or Pest ware)</a:t>
            </a:r>
            <a:r>
              <a:rPr lang="en-US" sz="2500" b="0">
                <a:solidFill>
                  <a:srgbClr val="000000"/>
                </a:solidFill>
                <a:latin typeface="Source Sans Pro" charset="0"/>
              </a:rPr>
              <a:t>Programs installed on a computer without user's consent or knowledge–Uses valuable system resources and may report user activities back to the creator and </a:t>
            </a:r>
            <a:r>
              <a:rPr lang="en-US" sz="2500" b="0">
                <a:solidFill>
                  <a:srgbClr val="303545"/>
                </a:solidFill>
                <a:latin typeface="Source Sans Pro" charset="0"/>
              </a:rPr>
              <a:t>it can enable other parties to track your web surfing habits.</a:t>
            </a:r>
            <a:r>
              <a:rPr lang="en-US" sz="2500" b="1">
                <a:solidFill>
                  <a:srgbClr val="0C0C0C"/>
                </a:solidFill>
                <a:latin typeface="Source Sans Pro" charset="0"/>
              </a:rPr>
              <a:t>. Adware:</a:t>
            </a:r>
            <a:r>
              <a:rPr lang="en-US" sz="2500" b="0">
                <a:solidFill>
                  <a:srgbClr val="0C0C0C"/>
                </a:solidFill>
                <a:latin typeface="Source Sans Pro" charset="0"/>
              </a:rPr>
              <a:t> is a </a:t>
            </a:r>
            <a:r>
              <a:rPr lang="en-US" sz="2500" b="0">
                <a:solidFill>
                  <a:srgbClr val="303545"/>
                </a:solidFill>
                <a:latin typeface="Source Sans Pro" charset="0"/>
              </a:rPr>
              <a:t>vast majority of Pest ware that</a:t>
            </a:r>
            <a:r>
              <a:rPr lang="en-US" sz="2500" b="1">
                <a:solidFill>
                  <a:srgbClr val="303545"/>
                </a:solidFill>
                <a:latin typeface="Source Sans Pro" charset="0"/>
              </a:rPr>
              <a:t> </a:t>
            </a:r>
            <a:r>
              <a:rPr lang="en-US" sz="2500" b="0">
                <a:solidFill>
                  <a:srgbClr val="303545"/>
                </a:solidFill>
                <a:latin typeface="Source Sans Pro" charset="0"/>
              </a:rPr>
              <a:t>d</a:t>
            </a:r>
            <a:r>
              <a:rPr lang="en-US" sz="2500" b="0">
                <a:solidFill>
                  <a:srgbClr val="000000"/>
                </a:solidFill>
                <a:latin typeface="Source Sans Pro" charset="0"/>
              </a:rPr>
              <a:t>isplays pop-up advertisements on computer screens.</a:t>
            </a:r>
            <a:r>
              <a:rPr lang="en-US" sz="2500" b="1">
                <a:solidFill>
                  <a:srgbClr val="0C0C0C"/>
                </a:solidFill>
                <a:latin typeface="Source Sans Pro" charset="0"/>
              </a:rPr>
              <a:t>. Spyware:</a:t>
            </a:r>
            <a:r>
              <a:rPr lang="en-US" sz="2500" b="0">
                <a:solidFill>
                  <a:srgbClr val="0C0C0C"/>
                </a:solidFill>
                <a:latin typeface="Source Sans Pro" charset="0"/>
              </a:rPr>
              <a:t> </a:t>
            </a:r>
            <a:r>
              <a:rPr lang="en-US" sz="2500" b="0">
                <a:solidFill>
                  <a:srgbClr val="000000"/>
                </a:solidFill>
                <a:latin typeface="Source Sans Pro" charset="0"/>
              </a:rPr>
              <a:t>Collects </a:t>
            </a:r>
            <a:r>
              <a:rPr lang="en-US" sz="2500">
                <a:solidFill>
                  <a:srgbClr val="000000"/>
                </a:solidFill>
                <a:latin typeface="Source Sans Pro" charset="0"/>
              </a:rPr>
              <a:t>personal </a:t>
            </a:r>
            <a:r>
              <a:rPr lang="en-US" sz="2500" b="0">
                <a:solidFill>
                  <a:srgbClr val="000000"/>
                </a:solidFill>
                <a:latin typeface="Source Sans Pro" charset="0"/>
              </a:rPr>
              <a:t>information about users without their consent, common type is:</a:t>
            </a:r>
            <a:r>
              <a:rPr lang="en-US" sz="2500" b="0">
                <a:solidFill>
                  <a:srgbClr val="303545"/>
                </a:solidFill>
                <a:latin typeface="Source Sans Pro" charset="0"/>
              </a:rPr>
              <a:t> (keystroke loggers, screen scrapers).</a:t>
            </a:r>
            <a:r>
              <a:rPr lang="en-US" sz="2500" b="1">
                <a:solidFill>
                  <a:srgbClr val="0C0C0C"/>
                </a:solidFill>
                <a:latin typeface="Source Sans Pro" charset="0"/>
              </a:rPr>
              <a:t>.</a:t>
            </a:r>
            <a:r>
              <a:rPr lang="en-US" sz="2500" b="1">
                <a:solidFill>
                  <a:srgbClr val="303545"/>
                </a:solidFill>
                <a:latin typeface="Source Sans Pro" charset="0"/>
              </a:rPr>
              <a:t> </a:t>
            </a:r>
            <a:endParaRPr lang="en-US" sz="2500" b="1">
              <a:solidFill>
                <a:srgbClr val="303545"/>
              </a:solidFill>
              <a:latin typeface="Source Sans Pro" charset="0"/>
            </a:endParaRPr>
          </a:p>
          <a:p>
            <a:pPr indent="0"/>
            <a:r>
              <a:rPr lang="en-US" sz="2500" b="1">
                <a:solidFill>
                  <a:srgbClr val="303545"/>
                </a:solidFill>
                <a:latin typeface="Source Sans Pro" charset="0"/>
              </a:rPr>
              <a:t>Spam ware (spam):</a:t>
            </a:r>
            <a:r>
              <a:rPr lang="en-US" sz="2500" b="0">
                <a:solidFill>
                  <a:srgbClr val="303545"/>
                </a:solidFill>
                <a:latin typeface="Source Sans Pro" charset="0"/>
              </a:rPr>
              <a:t> is pest ware that uses your computer as a launchpad for spammers. Spam is unsolicited email, usually advertising for products and services.</a:t>
            </a:r>
            <a:r>
              <a:rPr lang="en-US" sz="2500" b="1">
                <a:solidFill>
                  <a:srgbClr val="0C0C0C"/>
                </a:solidFill>
                <a:latin typeface="Source Sans Pro" charset="0"/>
              </a:rPr>
              <a:t>.</a:t>
            </a:r>
            <a:endParaRPr lang="en-US" sz="2500" b="1">
              <a:solidFill>
                <a:srgbClr val="0C0C0C"/>
              </a:solidFill>
              <a:latin typeface="Source Sans Pro" charset="0"/>
            </a:endParaRPr>
          </a:p>
          <a:p>
            <a:pPr indent="0"/>
            <a:r>
              <a:rPr lang="en-US" sz="2500" b="0">
                <a:latin typeface="Calibri" panose="020F0502020204030204" charset="0"/>
                <a:cs typeface="Times New Roman" panose="02020603050405020304" charset="0"/>
              </a:rPr>
              <a:t> </a:t>
            </a:r>
            <a:endParaRPr lang="en-US" sz="2500"/>
          </a:p>
        </p:txBody>
      </p:sp>
      <p:pic>
        <p:nvPicPr>
          <p:cNvPr id="3" name="Picture 2" descr="photo-1550751827-4bd374c3f58b"/>
          <p:cNvPicPr>
            <a:picLocks noChangeAspect="1"/>
          </p:cNvPicPr>
          <p:nvPr/>
        </p:nvPicPr>
        <p:blipFill>
          <a:blip r:embed="rId1"/>
          <a:stretch>
            <a:fillRect/>
          </a:stretch>
        </p:blipFill>
        <p:spPr>
          <a:xfrm>
            <a:off x="6708140" y="4361180"/>
            <a:ext cx="3496310" cy="23361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9236</Words>
  <Application>WPS Presentation</Application>
  <PresentationFormat>Widescreen</PresentationFormat>
  <Paragraphs>115</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Castellar</vt:lpstr>
      <vt:lpstr>Microsoft JhengHei Light</vt:lpstr>
      <vt:lpstr>Source Sans Pro</vt:lpstr>
      <vt:lpstr>Calibri</vt:lpstr>
      <vt:lpstr>Times New Roman</vt:lpstr>
      <vt:lpstr>Microsoft YaHei</vt:lpstr>
      <vt:lpstr>Arial Unicode MS</vt:lpstr>
      <vt:lpstr>Calibri Light</vt:lpstr>
      <vt:lpstr>Office Theme</vt:lpstr>
      <vt:lpstr>Security</vt:lpstr>
      <vt:lpstr>Team members:-</vt:lpstr>
      <vt:lpstr> Introduction :</vt:lpstr>
      <vt:lpstr>PowerPoint 演示文稿</vt:lpstr>
      <vt:lpstr>Electronic threat size : </vt:lpstr>
      <vt:lpstr>Types of cyber threats  : </vt:lpstr>
      <vt:lpstr>PowerPoint 演示文稿</vt:lpstr>
      <vt:lpstr>PowerPoint 演示文稿</vt:lpstr>
      <vt:lpstr>PowerPoint 演示文稿</vt:lpstr>
      <vt:lpstr>PowerPoint 演示文稿</vt:lpstr>
      <vt:lpstr>PowerPoint 演示文稿</vt:lpstr>
      <vt:lpstr>PowerPoint 演示文稿</vt:lpstr>
      <vt:lpstr>How to protect yourself  from cyber attacks :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dc:title>
  <dc:creator/>
  <cp:lastModifiedBy>Gehad Omar</cp:lastModifiedBy>
  <cp:revision>13</cp:revision>
  <dcterms:created xsi:type="dcterms:W3CDTF">2022-01-05T22:22:00Z</dcterms:created>
  <dcterms:modified xsi:type="dcterms:W3CDTF">2022-01-14T11:35:51Z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7FE209E9C2D14D94ABA04875DD3CD5E4</vt:lpwstr>
  </property>
  <property fmtid="{D5CDD505-2E9C-101B-9397-08002B2CF9AE}" pid="3" name="KSOProductBuildVer">
    <vt:lpwstr>1033-11.2.0.10443</vt:lpwstr>
  </property>
</Properties>
</file>