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Berkshire Swash" panose="020B0604020202020204" charset="0"/>
      <p:regular r:id="rId13"/>
    </p:embeddedFont>
    <p:embeddedFont>
      <p:font typeface="Calibri" panose="020F0502020204030204" pitchFamily="34" charset="0"/>
      <p:regular r:id="rId14"/>
      <p:bold r:id="rId15"/>
    </p:embeddedFont>
    <p:embeddedFont>
      <p:font typeface="DM Sans" panose="020B0604020202020204" charset="0"/>
      <p:regular r:id="rId16"/>
    </p:embeddedFont>
    <p:embeddedFont>
      <p:font typeface="DM Sans Bold" panose="020B0604020202020204" charset="0"/>
      <p:regular r:id="rId17"/>
    </p:embeddedFont>
    <p:embeddedFont>
      <p:font typeface="Muli Bold" panose="020B0604020202020204" charset="0"/>
      <p:regular r:id="rId18"/>
    </p:embeddedFont>
    <p:embeddedFont>
      <p:font typeface="Muli Bold Bold" panose="020B0604020202020204" charset="0"/>
      <p:regular r:id="rId19"/>
    </p:embeddedFont>
    <p:embeddedFont>
      <p:font typeface="Muli Regular" panose="020B0604020202020204" charset="0"/>
      <p:regular r:id="rId20"/>
    </p:embeddedFont>
    <p:embeddedFont>
      <p:font typeface="Muli Regular Bold" panose="020B0604020202020204" charset="0"/>
      <p:regular r:id="rId21"/>
    </p:embeddedFont>
    <p:embeddedFont>
      <p:font typeface="Open Sans Light" panose="020B0306030504020204" pitchFamily="34" charset="0"/>
      <p:regular r:id="rId22"/>
    </p:embeddedFont>
    <p:embeddedFont>
      <p:font typeface="Telegraf"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3814" y="0"/>
            <a:ext cx="3272831" cy="10287000"/>
            <a:chOff x="0" y="0"/>
            <a:chExt cx="1107106" cy="3479800"/>
          </a:xfrm>
        </p:grpSpPr>
        <p:sp>
          <p:nvSpPr>
            <p:cNvPr id="3" name="Freeform 3"/>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grpSp>
        <p:nvGrpSpPr>
          <p:cNvPr id="4" name="Group 4"/>
          <p:cNvGrpSpPr/>
          <p:nvPr/>
        </p:nvGrpSpPr>
        <p:grpSpPr>
          <a:xfrm>
            <a:off x="10344092" y="2719351"/>
            <a:ext cx="6662490" cy="6538949"/>
            <a:chOff x="0" y="0"/>
            <a:chExt cx="2414096" cy="2369332"/>
          </a:xfrm>
        </p:grpSpPr>
        <p:sp>
          <p:nvSpPr>
            <p:cNvPr id="5" name="Freeform 5"/>
            <p:cNvSpPr/>
            <p:nvPr/>
          </p:nvSpPr>
          <p:spPr>
            <a:xfrm>
              <a:off x="0" y="0"/>
              <a:ext cx="2414096" cy="2369332"/>
            </a:xfrm>
            <a:custGeom>
              <a:avLst/>
              <a:gdLst/>
              <a:ahLst/>
              <a:cxnLst/>
              <a:rect l="l" t="t" r="r" b="b"/>
              <a:pathLst>
                <a:path w="2414096" h="2369332">
                  <a:moveTo>
                    <a:pt x="2289636" y="2369332"/>
                  </a:moveTo>
                  <a:lnTo>
                    <a:pt x="124460" y="2369332"/>
                  </a:lnTo>
                  <a:cubicBezTo>
                    <a:pt x="55880" y="2369332"/>
                    <a:pt x="0" y="2313452"/>
                    <a:pt x="0" y="2244872"/>
                  </a:cubicBezTo>
                  <a:lnTo>
                    <a:pt x="0" y="124460"/>
                  </a:lnTo>
                  <a:cubicBezTo>
                    <a:pt x="0" y="55880"/>
                    <a:pt x="55880" y="0"/>
                    <a:pt x="124460" y="0"/>
                  </a:cubicBezTo>
                  <a:lnTo>
                    <a:pt x="2289636" y="0"/>
                  </a:lnTo>
                  <a:cubicBezTo>
                    <a:pt x="2358216" y="0"/>
                    <a:pt x="2414096" y="55880"/>
                    <a:pt x="2414096" y="124460"/>
                  </a:cubicBezTo>
                  <a:lnTo>
                    <a:pt x="2414096" y="2244872"/>
                  </a:lnTo>
                  <a:cubicBezTo>
                    <a:pt x="2414096" y="2313452"/>
                    <a:pt x="2358216" y="2369332"/>
                    <a:pt x="2289636" y="2369332"/>
                  </a:cubicBezTo>
                  <a:close/>
                </a:path>
              </a:pathLst>
            </a:custGeom>
            <a:solidFill>
              <a:srgbClr val="F4F4F4"/>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sp>
        <p:nvSpPr>
          <p:cNvPr id="7" name="AutoShape 7"/>
          <p:cNvSpPr/>
          <p:nvPr/>
        </p:nvSpPr>
        <p:spPr>
          <a:xfrm>
            <a:off x="3028323" y="1304693"/>
            <a:ext cx="14230977" cy="9525"/>
          </a:xfrm>
          <a:prstGeom prst="rect">
            <a:avLst/>
          </a:prstGeom>
          <a:solidFill>
            <a:srgbClr val="162942"/>
          </a:solidFill>
        </p:spPr>
      </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966191" y="3596891"/>
            <a:ext cx="3418292" cy="4783869"/>
          </a:xfrm>
          <a:prstGeom prst="rect">
            <a:avLst/>
          </a:prstGeom>
        </p:spPr>
      </p:pic>
      <p:sp>
        <p:nvSpPr>
          <p:cNvPr id="9" name="TextBox 9"/>
          <p:cNvSpPr txBox="1"/>
          <p:nvPr/>
        </p:nvSpPr>
        <p:spPr>
          <a:xfrm>
            <a:off x="3028323" y="3341370"/>
            <a:ext cx="8748469" cy="3699510"/>
          </a:xfrm>
          <a:prstGeom prst="rect">
            <a:avLst/>
          </a:prstGeom>
        </p:spPr>
        <p:txBody>
          <a:bodyPr lIns="0" tIns="0" rIns="0" bIns="0" rtlCol="0" anchor="t">
            <a:spAutoFit/>
          </a:bodyPr>
          <a:lstStyle/>
          <a:p>
            <a:pPr>
              <a:lnSpc>
                <a:spcPts val="9680"/>
              </a:lnSpc>
            </a:pPr>
            <a:r>
              <a:rPr lang="en-US" sz="8799">
                <a:solidFill>
                  <a:srgbClr val="000000"/>
                </a:solidFill>
                <a:latin typeface="Muli Bold Bold"/>
              </a:rPr>
              <a:t>Cardiovascular Disease Prediction</a:t>
            </a:r>
          </a:p>
        </p:txBody>
      </p:sp>
      <p:sp>
        <p:nvSpPr>
          <p:cNvPr id="10" name="TextBox 10"/>
          <p:cNvSpPr txBox="1"/>
          <p:nvPr/>
        </p:nvSpPr>
        <p:spPr>
          <a:xfrm>
            <a:off x="3028323" y="8844492"/>
            <a:ext cx="6367360" cy="413808"/>
          </a:xfrm>
          <a:prstGeom prst="rect">
            <a:avLst/>
          </a:prstGeom>
        </p:spPr>
        <p:txBody>
          <a:bodyPr lIns="0" tIns="0" rIns="0" bIns="0" rtlCol="0" anchor="t">
            <a:spAutoFit/>
          </a:bodyPr>
          <a:lstStyle/>
          <a:p>
            <a:pPr>
              <a:lnSpc>
                <a:spcPts val="3360"/>
              </a:lnSpc>
            </a:pPr>
            <a:r>
              <a:rPr lang="en-US" sz="2799">
                <a:solidFill>
                  <a:srgbClr val="162942"/>
                </a:solidFill>
                <a:latin typeface="Muli Regular"/>
              </a:rPr>
              <a:t>Presentation by Shahd Aljabarti</a:t>
            </a:r>
          </a:p>
        </p:txBody>
      </p:sp>
      <p:sp>
        <p:nvSpPr>
          <p:cNvPr id="11" name="TextBox 11"/>
          <p:cNvSpPr txBox="1"/>
          <p:nvPr/>
        </p:nvSpPr>
        <p:spPr>
          <a:xfrm>
            <a:off x="653977" y="9163050"/>
            <a:ext cx="749445" cy="200025"/>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01</a:t>
            </a:r>
          </a:p>
        </p:txBody>
      </p:sp>
      <p:sp>
        <p:nvSpPr>
          <p:cNvPr id="12" name="TextBox 12"/>
          <p:cNvSpPr txBox="1"/>
          <p:nvPr/>
        </p:nvSpPr>
        <p:spPr>
          <a:xfrm>
            <a:off x="12170569" y="774065"/>
            <a:ext cx="5088731" cy="257810"/>
          </a:xfrm>
          <a:prstGeom prst="rect">
            <a:avLst/>
          </a:prstGeom>
        </p:spPr>
        <p:txBody>
          <a:bodyPr lIns="0" tIns="0" rIns="0" bIns="0" rtlCol="0" anchor="t">
            <a:spAutoFit/>
          </a:bodyPr>
          <a:lstStyle/>
          <a:p>
            <a:pPr algn="r">
              <a:lnSpc>
                <a:spcPts val="2240"/>
              </a:lnSpc>
            </a:pPr>
            <a:r>
              <a:rPr lang="en-US" sz="1599" spc="159">
                <a:solidFill>
                  <a:srgbClr val="162942"/>
                </a:solidFill>
                <a:latin typeface="Muli Regular Bold"/>
              </a:rPr>
              <a:t>THURSDAY, 21 OCTOBER - 2021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28323" y="1936185"/>
            <a:ext cx="6628633" cy="1014307"/>
          </a:xfrm>
          <a:prstGeom prst="rect">
            <a:avLst/>
          </a:prstGeom>
        </p:spPr>
        <p:txBody>
          <a:bodyPr lIns="0" tIns="0" rIns="0" bIns="0" rtlCol="0" anchor="t">
            <a:spAutoFit/>
          </a:bodyPr>
          <a:lstStyle/>
          <a:p>
            <a:pPr>
              <a:lnSpc>
                <a:spcPts val="7920"/>
              </a:lnSpc>
            </a:pPr>
            <a:r>
              <a:rPr lang="en-US" sz="7200">
                <a:solidFill>
                  <a:srgbClr val="000000"/>
                </a:solidFill>
                <a:latin typeface="Muli Bold"/>
              </a:rPr>
              <a:t>Conclusion</a:t>
            </a:r>
          </a:p>
        </p:txBody>
      </p:sp>
      <p:sp>
        <p:nvSpPr>
          <p:cNvPr id="3" name="AutoShape 3"/>
          <p:cNvSpPr/>
          <p:nvPr/>
        </p:nvSpPr>
        <p:spPr>
          <a:xfrm>
            <a:off x="3028323" y="1304693"/>
            <a:ext cx="14230977" cy="9525"/>
          </a:xfrm>
          <a:prstGeom prst="rect">
            <a:avLst/>
          </a:prstGeom>
          <a:solidFill>
            <a:srgbClr val="162942"/>
          </a:solidFill>
        </p:spPr>
      </p:sp>
      <p:sp>
        <p:nvSpPr>
          <p:cNvPr id="4" name="TextBox 4"/>
          <p:cNvSpPr txBox="1"/>
          <p:nvPr/>
        </p:nvSpPr>
        <p:spPr>
          <a:xfrm>
            <a:off x="12170569" y="774065"/>
            <a:ext cx="5088731" cy="257810"/>
          </a:xfrm>
          <a:prstGeom prst="rect">
            <a:avLst/>
          </a:prstGeom>
        </p:spPr>
        <p:txBody>
          <a:bodyPr lIns="0" tIns="0" rIns="0" bIns="0" rtlCol="0" anchor="t">
            <a:spAutoFit/>
          </a:bodyPr>
          <a:lstStyle/>
          <a:p>
            <a:pPr algn="r">
              <a:lnSpc>
                <a:spcPts val="2240"/>
              </a:lnSpc>
            </a:pPr>
            <a:r>
              <a:rPr lang="en-US" sz="1599" spc="159">
                <a:solidFill>
                  <a:srgbClr val="162942"/>
                </a:solidFill>
                <a:latin typeface="Muli Regular Bold"/>
              </a:rPr>
              <a:t>CARDIOVASCULAR DISEASE PREDICTION</a:t>
            </a:r>
          </a:p>
        </p:txBody>
      </p:sp>
      <p:grpSp>
        <p:nvGrpSpPr>
          <p:cNvPr id="5" name="Group 5"/>
          <p:cNvGrpSpPr/>
          <p:nvPr/>
        </p:nvGrpSpPr>
        <p:grpSpPr>
          <a:xfrm>
            <a:off x="-1273814" y="0"/>
            <a:ext cx="3272831" cy="10287000"/>
            <a:chOff x="0" y="0"/>
            <a:chExt cx="1107106" cy="3479800"/>
          </a:xfrm>
        </p:grpSpPr>
        <p:sp>
          <p:nvSpPr>
            <p:cNvPr id="6" name="Freeform 6"/>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sp>
        <p:nvSpPr>
          <p:cNvPr id="8" name="TextBox 8"/>
          <p:cNvSpPr txBox="1"/>
          <p:nvPr/>
        </p:nvSpPr>
        <p:spPr>
          <a:xfrm>
            <a:off x="653977" y="9113921"/>
            <a:ext cx="749445" cy="202142"/>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10</a:t>
            </a:r>
          </a:p>
        </p:txBody>
      </p:sp>
      <p:grpSp>
        <p:nvGrpSpPr>
          <p:cNvPr id="9" name="Group 9"/>
          <p:cNvGrpSpPr/>
          <p:nvPr/>
        </p:nvGrpSpPr>
        <p:grpSpPr>
          <a:xfrm>
            <a:off x="3028323" y="3346846"/>
            <a:ext cx="9968539" cy="5911454"/>
            <a:chOff x="0" y="0"/>
            <a:chExt cx="4292868" cy="2545718"/>
          </a:xfrm>
        </p:grpSpPr>
        <p:sp>
          <p:nvSpPr>
            <p:cNvPr id="10" name="Freeform 10"/>
            <p:cNvSpPr/>
            <p:nvPr/>
          </p:nvSpPr>
          <p:spPr>
            <a:xfrm>
              <a:off x="0" y="0"/>
              <a:ext cx="4292868" cy="2545718"/>
            </a:xfrm>
            <a:custGeom>
              <a:avLst/>
              <a:gdLst/>
              <a:ahLst/>
              <a:cxnLst/>
              <a:rect l="l" t="t" r="r" b="b"/>
              <a:pathLst>
                <a:path w="4292868" h="2545718">
                  <a:moveTo>
                    <a:pt x="4168408" y="2545718"/>
                  </a:moveTo>
                  <a:lnTo>
                    <a:pt x="124460" y="2545718"/>
                  </a:lnTo>
                  <a:cubicBezTo>
                    <a:pt x="55880" y="2545718"/>
                    <a:pt x="0" y="2489838"/>
                    <a:pt x="0" y="2421258"/>
                  </a:cubicBezTo>
                  <a:lnTo>
                    <a:pt x="0" y="124460"/>
                  </a:lnTo>
                  <a:cubicBezTo>
                    <a:pt x="0" y="55880"/>
                    <a:pt x="55880" y="0"/>
                    <a:pt x="124460" y="0"/>
                  </a:cubicBezTo>
                  <a:lnTo>
                    <a:pt x="4168408" y="0"/>
                  </a:lnTo>
                  <a:cubicBezTo>
                    <a:pt x="4236988" y="0"/>
                    <a:pt x="4292868" y="55880"/>
                    <a:pt x="4292868" y="124460"/>
                  </a:cubicBezTo>
                  <a:lnTo>
                    <a:pt x="4292868" y="2421258"/>
                  </a:lnTo>
                  <a:cubicBezTo>
                    <a:pt x="4292868" y="2489838"/>
                    <a:pt x="4236988" y="2545718"/>
                    <a:pt x="4168408" y="2545718"/>
                  </a:cubicBezTo>
                  <a:close/>
                </a:path>
              </a:pathLst>
            </a:custGeom>
            <a:solidFill>
              <a:srgbClr val="F4F4F4"/>
            </a:solidFill>
          </p:spPr>
        </p:sp>
      </p:grpSp>
      <p:sp>
        <p:nvSpPr>
          <p:cNvPr id="11" name="TextBox 11"/>
          <p:cNvSpPr txBox="1"/>
          <p:nvPr/>
        </p:nvSpPr>
        <p:spPr>
          <a:xfrm>
            <a:off x="3412955" y="3561635"/>
            <a:ext cx="9127839" cy="5433060"/>
          </a:xfrm>
          <a:prstGeom prst="rect">
            <a:avLst/>
          </a:prstGeom>
        </p:spPr>
        <p:txBody>
          <a:bodyPr lIns="0" tIns="0" rIns="0" bIns="0" rtlCol="0" anchor="t">
            <a:spAutoFit/>
          </a:bodyPr>
          <a:lstStyle/>
          <a:p>
            <a:pPr marL="518160" lvl="1" indent="-259080">
              <a:lnSpc>
                <a:spcPts val="4800"/>
              </a:lnSpc>
              <a:buFont typeface="Arial"/>
              <a:buChar char="•"/>
            </a:pPr>
            <a:r>
              <a:rPr lang="en-US" sz="2400" spc="48">
                <a:solidFill>
                  <a:srgbClr val="000000"/>
                </a:solidFill>
                <a:latin typeface="Muli Regular"/>
              </a:rPr>
              <a:t>In this case, the logistic regression has better performance than random forest classifier.</a:t>
            </a:r>
          </a:p>
          <a:p>
            <a:pPr marL="518160" lvl="1" indent="-259080">
              <a:lnSpc>
                <a:spcPts val="4800"/>
              </a:lnSpc>
              <a:buFont typeface="Arial"/>
              <a:buChar char="•"/>
            </a:pPr>
            <a:r>
              <a:rPr lang="en-US" sz="2400" spc="48">
                <a:solidFill>
                  <a:srgbClr val="000000"/>
                </a:solidFill>
                <a:latin typeface="Muli Regular"/>
              </a:rPr>
              <a:t>The more the blood pressure, BMI, age &amp; cholesterol level increase the greater your risk for developing heart disease or having a heart attack</a:t>
            </a:r>
          </a:p>
          <a:p>
            <a:pPr marL="518160" lvl="1" indent="-259080">
              <a:lnSpc>
                <a:spcPts val="4800"/>
              </a:lnSpc>
              <a:buFont typeface="Arial"/>
              <a:buChar char="•"/>
            </a:pPr>
            <a:r>
              <a:rPr lang="en-US" sz="2400" spc="48">
                <a:solidFill>
                  <a:srgbClr val="000000"/>
                </a:solidFill>
                <a:latin typeface="Muli Regular"/>
              </a:rPr>
              <a:t>After I studied this topic I should advise others to pay attention to their weights, their life styles since the most of bad habits has high impact on the blood pressure so that will directly affects their hearts health. </a:t>
            </a:r>
          </a:p>
        </p:txBody>
      </p:sp>
      <p:grpSp>
        <p:nvGrpSpPr>
          <p:cNvPr id="12" name="Group 12"/>
          <p:cNvGrpSpPr/>
          <p:nvPr/>
        </p:nvGrpSpPr>
        <p:grpSpPr>
          <a:xfrm>
            <a:off x="13482638" y="4414242"/>
            <a:ext cx="3776663" cy="3776663"/>
            <a:chOff x="0" y="0"/>
            <a:chExt cx="5035550" cy="5035550"/>
          </a:xfrm>
        </p:grpSpPr>
        <p:grpSp>
          <p:nvGrpSpPr>
            <p:cNvPr id="13" name="Group 13"/>
            <p:cNvGrpSpPr/>
            <p:nvPr/>
          </p:nvGrpSpPr>
          <p:grpSpPr>
            <a:xfrm rot="5400000">
              <a:off x="2237588" y="4530347"/>
              <a:ext cx="560374" cy="450031"/>
              <a:chOff x="0" y="0"/>
              <a:chExt cx="706752" cy="508000"/>
            </a:xfrm>
          </p:grpSpPr>
          <p:sp>
            <p:nvSpPr>
              <p:cNvPr id="14" name="Freeform 14"/>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15" name="Group 15"/>
            <p:cNvGrpSpPr/>
            <p:nvPr/>
          </p:nvGrpSpPr>
          <p:grpSpPr>
            <a:xfrm rot="5400000">
              <a:off x="2237588" y="55172"/>
              <a:ext cx="560374" cy="450031"/>
              <a:chOff x="0" y="0"/>
              <a:chExt cx="706752" cy="508000"/>
            </a:xfrm>
          </p:grpSpPr>
          <p:sp>
            <p:nvSpPr>
              <p:cNvPr id="16" name="Freeform 16"/>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17" name="Group 17"/>
            <p:cNvGrpSpPr/>
            <p:nvPr/>
          </p:nvGrpSpPr>
          <p:grpSpPr>
            <a:xfrm rot="-10800000">
              <a:off x="0" y="2292759"/>
              <a:ext cx="560374" cy="450031"/>
              <a:chOff x="0" y="0"/>
              <a:chExt cx="706752" cy="508000"/>
            </a:xfrm>
          </p:grpSpPr>
          <p:sp>
            <p:nvSpPr>
              <p:cNvPr id="18" name="Freeform 18"/>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19" name="Group 19"/>
            <p:cNvGrpSpPr/>
            <p:nvPr/>
          </p:nvGrpSpPr>
          <p:grpSpPr>
            <a:xfrm rot="-10800000">
              <a:off x="4475176" y="2292759"/>
              <a:ext cx="560374" cy="450031"/>
              <a:chOff x="0" y="0"/>
              <a:chExt cx="706752" cy="508000"/>
            </a:xfrm>
          </p:grpSpPr>
          <p:sp>
            <p:nvSpPr>
              <p:cNvPr id="20" name="Freeform 20"/>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21" name="Group 21"/>
            <p:cNvGrpSpPr/>
            <p:nvPr/>
          </p:nvGrpSpPr>
          <p:grpSpPr>
            <a:xfrm rot="7314931">
              <a:off x="1054646" y="4192088"/>
              <a:ext cx="560374" cy="450031"/>
              <a:chOff x="0" y="0"/>
              <a:chExt cx="706752" cy="508000"/>
            </a:xfrm>
          </p:grpSpPr>
          <p:sp>
            <p:nvSpPr>
              <p:cNvPr id="22" name="Freeform 22"/>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23" name="Group 23"/>
            <p:cNvGrpSpPr/>
            <p:nvPr/>
          </p:nvGrpSpPr>
          <p:grpSpPr>
            <a:xfrm rot="7314931">
              <a:off x="3420530" y="393431"/>
              <a:ext cx="560374" cy="450031"/>
              <a:chOff x="0" y="0"/>
              <a:chExt cx="706752" cy="508000"/>
            </a:xfrm>
          </p:grpSpPr>
          <p:sp>
            <p:nvSpPr>
              <p:cNvPr id="24" name="Freeform 24"/>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25" name="Group 25"/>
            <p:cNvGrpSpPr/>
            <p:nvPr/>
          </p:nvGrpSpPr>
          <p:grpSpPr>
            <a:xfrm rot="-8885068">
              <a:off x="338260" y="1109818"/>
              <a:ext cx="560374" cy="450031"/>
              <a:chOff x="0" y="0"/>
              <a:chExt cx="706752" cy="508000"/>
            </a:xfrm>
          </p:grpSpPr>
          <p:sp>
            <p:nvSpPr>
              <p:cNvPr id="26" name="Freeform 26"/>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27" name="Group 27"/>
            <p:cNvGrpSpPr/>
            <p:nvPr/>
          </p:nvGrpSpPr>
          <p:grpSpPr>
            <a:xfrm rot="-8885068">
              <a:off x="4136916" y="3475701"/>
              <a:ext cx="560374" cy="450031"/>
              <a:chOff x="0" y="0"/>
              <a:chExt cx="706752" cy="508000"/>
            </a:xfrm>
          </p:grpSpPr>
          <p:sp>
            <p:nvSpPr>
              <p:cNvPr id="28" name="Freeform 28"/>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29" name="Group 29"/>
            <p:cNvGrpSpPr/>
            <p:nvPr/>
          </p:nvGrpSpPr>
          <p:grpSpPr>
            <a:xfrm rot="9043094">
              <a:off x="285908" y="3387174"/>
              <a:ext cx="560374" cy="450031"/>
              <a:chOff x="0" y="0"/>
              <a:chExt cx="706752" cy="508000"/>
            </a:xfrm>
          </p:grpSpPr>
          <p:sp>
            <p:nvSpPr>
              <p:cNvPr id="30" name="Freeform 30"/>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31" name="Group 31"/>
            <p:cNvGrpSpPr/>
            <p:nvPr/>
          </p:nvGrpSpPr>
          <p:grpSpPr>
            <a:xfrm rot="9043094">
              <a:off x="4189268" y="1198345"/>
              <a:ext cx="560374" cy="450031"/>
              <a:chOff x="0" y="0"/>
              <a:chExt cx="706752" cy="508000"/>
            </a:xfrm>
          </p:grpSpPr>
          <p:sp>
            <p:nvSpPr>
              <p:cNvPr id="32" name="Freeform 32"/>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33" name="Group 33"/>
            <p:cNvGrpSpPr/>
            <p:nvPr/>
          </p:nvGrpSpPr>
          <p:grpSpPr>
            <a:xfrm rot="-7156905">
              <a:off x="1143173" y="341079"/>
              <a:ext cx="560374" cy="450031"/>
              <a:chOff x="0" y="0"/>
              <a:chExt cx="706752" cy="508000"/>
            </a:xfrm>
          </p:grpSpPr>
          <p:sp>
            <p:nvSpPr>
              <p:cNvPr id="34" name="Freeform 34"/>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grpSp>
          <p:nvGrpSpPr>
            <p:cNvPr id="35" name="Group 35"/>
            <p:cNvGrpSpPr/>
            <p:nvPr/>
          </p:nvGrpSpPr>
          <p:grpSpPr>
            <a:xfrm rot="-7156905">
              <a:off x="3332003" y="4244439"/>
              <a:ext cx="560374" cy="450031"/>
              <a:chOff x="0" y="0"/>
              <a:chExt cx="706752" cy="508000"/>
            </a:xfrm>
          </p:grpSpPr>
          <p:sp>
            <p:nvSpPr>
              <p:cNvPr id="36" name="Freeform 36"/>
              <p:cNvSpPr/>
              <p:nvPr/>
            </p:nvSpPr>
            <p:spPr>
              <a:xfrm>
                <a:off x="0" y="215900"/>
                <a:ext cx="706752" cy="76200"/>
              </a:xfrm>
              <a:custGeom>
                <a:avLst/>
                <a:gdLst/>
                <a:ahLst/>
                <a:cxnLst/>
                <a:rect l="l" t="t" r="r" b="b"/>
                <a:pathLst>
                  <a:path w="706752" h="76200">
                    <a:moveTo>
                      <a:pt x="0" y="0"/>
                    </a:moveTo>
                    <a:lnTo>
                      <a:pt x="706752" y="0"/>
                    </a:lnTo>
                    <a:lnTo>
                      <a:pt x="706752" y="76200"/>
                    </a:lnTo>
                    <a:lnTo>
                      <a:pt x="0" y="76200"/>
                    </a:lnTo>
                    <a:close/>
                  </a:path>
                </a:pathLst>
              </a:custGeom>
              <a:solidFill>
                <a:srgbClr val="000000"/>
              </a:solidFill>
            </p:spPr>
          </p:sp>
        </p:grpSp>
        <p:sp>
          <p:nvSpPr>
            <p:cNvPr id="37" name="TextBox 37"/>
            <p:cNvSpPr txBox="1"/>
            <p:nvPr/>
          </p:nvSpPr>
          <p:spPr>
            <a:xfrm>
              <a:off x="1113832" y="1219071"/>
              <a:ext cx="2807887" cy="2562891"/>
            </a:xfrm>
            <a:prstGeom prst="rect">
              <a:avLst/>
            </a:prstGeom>
          </p:spPr>
          <p:txBody>
            <a:bodyPr lIns="0" tIns="0" rIns="0" bIns="0" rtlCol="0" anchor="t">
              <a:spAutoFit/>
            </a:bodyPr>
            <a:lstStyle/>
            <a:p>
              <a:pPr algn="ctr">
                <a:lnSpc>
                  <a:spcPts val="5139"/>
                </a:lnSpc>
                <a:spcBef>
                  <a:spcPct val="0"/>
                </a:spcBef>
              </a:pPr>
              <a:r>
                <a:rPr lang="en-US" sz="3671" spc="3">
                  <a:solidFill>
                    <a:srgbClr val="000000"/>
                  </a:solidFill>
                  <a:latin typeface="Berkshire Swash"/>
                </a:rPr>
                <a:t>please live healthier lifestyle</a:t>
              </a:r>
            </a:p>
          </p:txBody>
        </p:sp>
        <p:sp>
          <p:nvSpPr>
            <p:cNvPr id="38" name="TextBox 38"/>
            <p:cNvSpPr txBox="1"/>
            <p:nvPr/>
          </p:nvSpPr>
          <p:spPr>
            <a:xfrm>
              <a:off x="1655876" y="1652666"/>
              <a:ext cx="1724280" cy="319746"/>
            </a:xfrm>
            <a:prstGeom prst="rect">
              <a:avLst/>
            </a:prstGeom>
          </p:spPr>
          <p:txBody>
            <a:bodyPr lIns="0" tIns="0" rIns="0" bIns="0" rtlCol="0" anchor="t">
              <a:spAutoFit/>
            </a:bodyPr>
            <a:lstStyle/>
            <a:p>
              <a:pPr algn="ctr">
                <a:lnSpc>
                  <a:spcPts val="1958"/>
                </a:lnSpc>
                <a:spcBef>
                  <a:spcPct val="0"/>
                </a:spcBef>
              </a:pPr>
              <a:endParaRPr/>
            </a:p>
          </p:txBody>
        </p:sp>
        <p:sp>
          <p:nvSpPr>
            <p:cNvPr id="39" name="TextBox 39"/>
            <p:cNvSpPr txBox="1"/>
            <p:nvPr/>
          </p:nvSpPr>
          <p:spPr>
            <a:xfrm>
              <a:off x="1656359" y="3167918"/>
              <a:ext cx="1723798" cy="176866"/>
            </a:xfrm>
            <a:prstGeom prst="rect">
              <a:avLst/>
            </a:prstGeom>
          </p:spPr>
          <p:txBody>
            <a:bodyPr lIns="0" tIns="0" rIns="0" bIns="0" rtlCol="0" anchor="t">
              <a:spAutoFit/>
            </a:bodyPr>
            <a:lstStyle/>
            <a:p>
              <a:pPr algn="ctr">
                <a:lnSpc>
                  <a:spcPts val="1042"/>
                </a:lnSpc>
                <a:spcBef>
                  <a:spcPct val="0"/>
                </a:spcBef>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028323" y="1304693"/>
            <a:ext cx="14230977" cy="9525"/>
          </a:xfrm>
          <a:prstGeom prst="rect">
            <a:avLst/>
          </a:prstGeom>
          <a:solidFill>
            <a:srgbClr val="162942"/>
          </a:solidFill>
        </p:spPr>
      </p:sp>
      <p:grpSp>
        <p:nvGrpSpPr>
          <p:cNvPr id="3" name="Group 3"/>
          <p:cNvGrpSpPr/>
          <p:nvPr/>
        </p:nvGrpSpPr>
        <p:grpSpPr>
          <a:xfrm>
            <a:off x="-1273814" y="0"/>
            <a:ext cx="3272831" cy="10287000"/>
            <a:chOff x="0" y="0"/>
            <a:chExt cx="1107106" cy="3479800"/>
          </a:xfrm>
        </p:grpSpPr>
        <p:sp>
          <p:nvSpPr>
            <p:cNvPr id="4" name="Freeform 4"/>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grpSp>
        <p:nvGrpSpPr>
          <p:cNvPr id="6" name="Group 6"/>
          <p:cNvGrpSpPr/>
          <p:nvPr/>
        </p:nvGrpSpPr>
        <p:grpSpPr>
          <a:xfrm>
            <a:off x="5111423" y="5668480"/>
            <a:ext cx="10064778" cy="1223111"/>
            <a:chOff x="0" y="0"/>
            <a:chExt cx="29093957" cy="3535612"/>
          </a:xfrm>
        </p:grpSpPr>
        <p:sp>
          <p:nvSpPr>
            <p:cNvPr id="7" name="Freeform 7"/>
            <p:cNvSpPr/>
            <p:nvPr/>
          </p:nvSpPr>
          <p:spPr>
            <a:xfrm>
              <a:off x="0" y="0"/>
              <a:ext cx="29093957" cy="3634672"/>
            </a:xfrm>
            <a:custGeom>
              <a:avLst/>
              <a:gdLst/>
              <a:ahLst/>
              <a:cxnLst/>
              <a:rect l="l" t="t" r="r" b="b"/>
              <a:pathLst>
                <a:path w="29093957" h="3634672">
                  <a:moveTo>
                    <a:pt x="28471657" y="3064442"/>
                  </a:moveTo>
                  <a:cubicBezTo>
                    <a:pt x="28471657" y="3058092"/>
                    <a:pt x="28472929" y="3053012"/>
                    <a:pt x="28472929" y="3045392"/>
                  </a:cubicBezTo>
                  <a:lnTo>
                    <a:pt x="28472929" y="490220"/>
                  </a:lnTo>
                  <a:cubicBezTo>
                    <a:pt x="28472929" y="220980"/>
                    <a:pt x="28263379" y="0"/>
                    <a:pt x="28006836" y="0"/>
                  </a:cubicBezTo>
                  <a:lnTo>
                    <a:pt x="467360" y="0"/>
                  </a:lnTo>
                  <a:cubicBezTo>
                    <a:pt x="210820" y="0"/>
                    <a:pt x="0" y="220980"/>
                    <a:pt x="0" y="490220"/>
                  </a:cubicBezTo>
                  <a:lnTo>
                    <a:pt x="0" y="3045392"/>
                  </a:lnTo>
                  <a:cubicBezTo>
                    <a:pt x="0" y="3314632"/>
                    <a:pt x="209550" y="3535612"/>
                    <a:pt x="466090" y="3535612"/>
                  </a:cubicBezTo>
                  <a:lnTo>
                    <a:pt x="28005568" y="3535612"/>
                  </a:lnTo>
                  <a:cubicBezTo>
                    <a:pt x="28118597" y="3535612"/>
                    <a:pt x="28222736" y="3492432"/>
                    <a:pt x="28302747" y="3422582"/>
                  </a:cubicBezTo>
                  <a:cubicBezTo>
                    <a:pt x="28433557" y="3493702"/>
                    <a:pt x="28745979" y="3634672"/>
                    <a:pt x="29092686" y="3427662"/>
                  </a:cubicBezTo>
                  <a:cubicBezTo>
                    <a:pt x="29093957" y="3427662"/>
                    <a:pt x="28781536" y="3428932"/>
                    <a:pt x="28471657" y="3064442"/>
                  </a:cubicBezTo>
                  <a:lnTo>
                    <a:pt x="28471657" y="3064442"/>
                  </a:lnTo>
                  <a:close/>
                </a:path>
              </a:pathLst>
            </a:custGeom>
            <a:solidFill>
              <a:srgbClr val="F4F4F4"/>
            </a:solidFill>
          </p:spPr>
        </p:sp>
      </p:grpSp>
      <p:sp>
        <p:nvSpPr>
          <p:cNvPr id="8" name="TextBox 8"/>
          <p:cNvSpPr txBox="1"/>
          <p:nvPr/>
        </p:nvSpPr>
        <p:spPr>
          <a:xfrm>
            <a:off x="12170569" y="774065"/>
            <a:ext cx="5088731" cy="257810"/>
          </a:xfrm>
          <a:prstGeom prst="rect">
            <a:avLst/>
          </a:prstGeom>
        </p:spPr>
        <p:txBody>
          <a:bodyPr lIns="0" tIns="0" rIns="0" bIns="0" rtlCol="0" anchor="t">
            <a:spAutoFit/>
          </a:bodyPr>
          <a:lstStyle/>
          <a:p>
            <a:pPr algn="r">
              <a:lnSpc>
                <a:spcPts val="2240"/>
              </a:lnSpc>
            </a:pPr>
            <a:r>
              <a:rPr lang="en-US" sz="1599" spc="159">
                <a:solidFill>
                  <a:srgbClr val="162942"/>
                </a:solidFill>
                <a:latin typeface="Muli Regular Bold"/>
              </a:rPr>
              <a:t>CARDIOVASCULAR DISEASE PREDICTION</a:t>
            </a:r>
          </a:p>
        </p:txBody>
      </p:sp>
      <p:sp>
        <p:nvSpPr>
          <p:cNvPr id="9" name="TextBox 9"/>
          <p:cNvSpPr txBox="1"/>
          <p:nvPr/>
        </p:nvSpPr>
        <p:spPr>
          <a:xfrm>
            <a:off x="653977" y="9113921"/>
            <a:ext cx="749445" cy="202142"/>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11</a:t>
            </a:r>
          </a:p>
        </p:txBody>
      </p:sp>
      <p:sp>
        <p:nvSpPr>
          <p:cNvPr id="10" name="TextBox 10"/>
          <p:cNvSpPr txBox="1"/>
          <p:nvPr/>
        </p:nvSpPr>
        <p:spPr>
          <a:xfrm>
            <a:off x="5646900" y="5870460"/>
            <a:ext cx="8993823" cy="866775"/>
          </a:xfrm>
          <a:prstGeom prst="rect">
            <a:avLst/>
          </a:prstGeom>
        </p:spPr>
        <p:txBody>
          <a:bodyPr lIns="0" tIns="0" rIns="0" bIns="0" rtlCol="0" anchor="t">
            <a:spAutoFit/>
          </a:bodyPr>
          <a:lstStyle/>
          <a:p>
            <a:pPr marL="0" lvl="0" indent="0" algn="ctr">
              <a:lnSpc>
                <a:spcPts val="6600"/>
              </a:lnSpc>
            </a:pPr>
            <a:r>
              <a:rPr lang="en-US" sz="6000" spc="-60">
                <a:solidFill>
                  <a:srgbClr val="000000"/>
                </a:solidFill>
                <a:latin typeface="DM Sans"/>
              </a:rPr>
              <a:t>Any question?</a:t>
            </a:r>
          </a:p>
        </p:txBody>
      </p:sp>
      <p:sp>
        <p:nvSpPr>
          <p:cNvPr id="11" name="TextBox 11"/>
          <p:cNvSpPr txBox="1"/>
          <p:nvPr/>
        </p:nvSpPr>
        <p:spPr>
          <a:xfrm>
            <a:off x="3830895" y="3761554"/>
            <a:ext cx="12625833" cy="1475105"/>
          </a:xfrm>
          <a:prstGeom prst="rect">
            <a:avLst/>
          </a:prstGeom>
        </p:spPr>
        <p:txBody>
          <a:bodyPr lIns="0" tIns="0" rIns="0" bIns="0" rtlCol="0" anchor="t">
            <a:spAutoFit/>
          </a:bodyPr>
          <a:lstStyle/>
          <a:p>
            <a:pPr marL="0" lvl="0" indent="0" algn="ctr">
              <a:lnSpc>
                <a:spcPts val="11440"/>
              </a:lnSpc>
            </a:pPr>
            <a:r>
              <a:rPr lang="en-US" sz="10399" spc="-103">
                <a:solidFill>
                  <a:srgbClr val="000000"/>
                </a:solidFill>
                <a:latin typeface="DM Sans Bold"/>
              </a:rPr>
              <a:t>Thank you!</a:t>
            </a:r>
          </a:p>
        </p:txBody>
      </p:sp>
      <p:grpSp>
        <p:nvGrpSpPr>
          <p:cNvPr id="12" name="Group 12"/>
          <p:cNvGrpSpPr/>
          <p:nvPr/>
        </p:nvGrpSpPr>
        <p:grpSpPr>
          <a:xfrm>
            <a:off x="4763826" y="6609031"/>
            <a:ext cx="2440614" cy="2114365"/>
            <a:chOff x="0" y="0"/>
            <a:chExt cx="3254152" cy="2819154"/>
          </a:xfrm>
        </p:grpSpPr>
        <p:grpSp>
          <p:nvGrpSpPr>
            <p:cNvPr id="13" name="Group 13"/>
            <p:cNvGrpSpPr/>
            <p:nvPr/>
          </p:nvGrpSpPr>
          <p:grpSpPr>
            <a:xfrm rot="-376577">
              <a:off x="128019" y="156370"/>
              <a:ext cx="2998113" cy="2506414"/>
              <a:chOff x="0" y="0"/>
              <a:chExt cx="2050845" cy="1714500"/>
            </a:xfrm>
          </p:grpSpPr>
          <p:sp>
            <p:nvSpPr>
              <p:cNvPr id="14" name="Freeform 14"/>
              <p:cNvSpPr/>
              <p:nvPr/>
            </p:nvSpPr>
            <p:spPr>
              <a:xfrm>
                <a:off x="10160" y="16510"/>
                <a:ext cx="2027985" cy="1686560"/>
              </a:xfrm>
              <a:custGeom>
                <a:avLst/>
                <a:gdLst/>
                <a:ahLst/>
                <a:cxnLst/>
                <a:rect l="l" t="t" r="r" b="b"/>
                <a:pathLst>
                  <a:path w="2027985" h="1686560">
                    <a:moveTo>
                      <a:pt x="2027985" y="1686560"/>
                    </a:moveTo>
                    <a:lnTo>
                      <a:pt x="0" y="1678940"/>
                    </a:lnTo>
                    <a:lnTo>
                      <a:pt x="0" y="598170"/>
                    </a:lnTo>
                    <a:lnTo>
                      <a:pt x="17780" y="19050"/>
                    </a:lnTo>
                    <a:lnTo>
                      <a:pt x="1009107" y="0"/>
                    </a:lnTo>
                    <a:lnTo>
                      <a:pt x="2008935" y="5080"/>
                    </a:lnTo>
                    <a:close/>
                  </a:path>
                </a:pathLst>
              </a:custGeom>
              <a:solidFill>
                <a:srgbClr val="FFFFFF"/>
              </a:solidFill>
            </p:spPr>
          </p:sp>
          <p:sp>
            <p:nvSpPr>
              <p:cNvPr id="15" name="Freeform 15"/>
              <p:cNvSpPr/>
              <p:nvPr/>
            </p:nvSpPr>
            <p:spPr>
              <a:xfrm>
                <a:off x="-3810" y="0"/>
                <a:ext cx="2057195" cy="1713230"/>
              </a:xfrm>
              <a:custGeom>
                <a:avLst/>
                <a:gdLst/>
                <a:ahLst/>
                <a:cxnLst/>
                <a:rect l="l" t="t" r="r" b="b"/>
                <a:pathLst>
                  <a:path w="2057195" h="1713230">
                    <a:moveTo>
                      <a:pt x="2022905" y="21590"/>
                    </a:moveTo>
                    <a:cubicBezTo>
                      <a:pt x="2024175" y="34290"/>
                      <a:pt x="2024175" y="44450"/>
                      <a:pt x="2025445" y="54610"/>
                    </a:cubicBezTo>
                    <a:cubicBezTo>
                      <a:pt x="2027985" y="88900"/>
                      <a:pt x="2029255" y="124460"/>
                      <a:pt x="2031795" y="158750"/>
                    </a:cubicBezTo>
                    <a:cubicBezTo>
                      <a:pt x="2031795" y="208280"/>
                      <a:pt x="2044495" y="1184910"/>
                      <a:pt x="2050845" y="1234440"/>
                    </a:cubicBezTo>
                    <a:cubicBezTo>
                      <a:pt x="2057195" y="1309370"/>
                      <a:pt x="2053385" y="1385570"/>
                      <a:pt x="2053385" y="1460500"/>
                    </a:cubicBezTo>
                    <a:cubicBezTo>
                      <a:pt x="2053385" y="1526540"/>
                      <a:pt x="2054655" y="1587500"/>
                      <a:pt x="2055925" y="1652270"/>
                    </a:cubicBezTo>
                    <a:cubicBezTo>
                      <a:pt x="2055925" y="1673860"/>
                      <a:pt x="2055925" y="1687830"/>
                      <a:pt x="2055925" y="1711960"/>
                    </a:cubicBezTo>
                    <a:cubicBezTo>
                      <a:pt x="2033065" y="1711960"/>
                      <a:pt x="2012745" y="1713230"/>
                      <a:pt x="1991313" y="1711960"/>
                    </a:cubicBezTo>
                    <a:cubicBezTo>
                      <a:pt x="1891098" y="1706880"/>
                      <a:pt x="1789340" y="1713230"/>
                      <a:pt x="1689125" y="1708150"/>
                    </a:cubicBezTo>
                    <a:cubicBezTo>
                      <a:pt x="1628995" y="1704340"/>
                      <a:pt x="1570408" y="1706880"/>
                      <a:pt x="1510279" y="1704340"/>
                    </a:cubicBezTo>
                    <a:cubicBezTo>
                      <a:pt x="1482527" y="1703070"/>
                      <a:pt x="1454775" y="1701800"/>
                      <a:pt x="1427023" y="1700530"/>
                    </a:cubicBezTo>
                    <a:cubicBezTo>
                      <a:pt x="1410063" y="1700530"/>
                      <a:pt x="1394645" y="1701800"/>
                      <a:pt x="1377686" y="1701800"/>
                    </a:cubicBezTo>
                    <a:cubicBezTo>
                      <a:pt x="1334516" y="1700530"/>
                      <a:pt x="1215799" y="1701800"/>
                      <a:pt x="1172629" y="1700530"/>
                    </a:cubicBezTo>
                    <a:cubicBezTo>
                      <a:pt x="1141794" y="1699260"/>
                      <a:pt x="525083" y="1708150"/>
                      <a:pt x="494247" y="1706880"/>
                    </a:cubicBezTo>
                    <a:cubicBezTo>
                      <a:pt x="486538" y="1706880"/>
                      <a:pt x="477287" y="1708150"/>
                      <a:pt x="469579" y="1708150"/>
                    </a:cubicBezTo>
                    <a:cubicBezTo>
                      <a:pt x="451077" y="1708150"/>
                      <a:pt x="434118" y="1709420"/>
                      <a:pt x="415616" y="1709420"/>
                    </a:cubicBezTo>
                    <a:cubicBezTo>
                      <a:pt x="369363" y="1709420"/>
                      <a:pt x="324651" y="1708150"/>
                      <a:pt x="278398" y="1706880"/>
                    </a:cubicBezTo>
                    <a:cubicBezTo>
                      <a:pt x="250646" y="1705610"/>
                      <a:pt x="222894" y="1704340"/>
                      <a:pt x="196684" y="1703070"/>
                    </a:cubicBezTo>
                    <a:cubicBezTo>
                      <a:pt x="147347" y="1701800"/>
                      <a:pt x="9801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9466" y="30480"/>
                      <a:pt x="84134" y="29210"/>
                    </a:cubicBezTo>
                    <a:cubicBezTo>
                      <a:pt x="125762" y="25400"/>
                      <a:pt x="167390" y="22860"/>
                      <a:pt x="210560" y="20320"/>
                    </a:cubicBezTo>
                    <a:cubicBezTo>
                      <a:pt x="239854" y="17780"/>
                      <a:pt x="269147" y="16510"/>
                      <a:pt x="296899" y="13970"/>
                    </a:cubicBezTo>
                    <a:cubicBezTo>
                      <a:pt x="324651" y="11430"/>
                      <a:pt x="353945" y="8890"/>
                      <a:pt x="381697" y="8890"/>
                    </a:cubicBezTo>
                    <a:cubicBezTo>
                      <a:pt x="412533" y="7620"/>
                      <a:pt x="443368" y="10160"/>
                      <a:pt x="474204" y="8890"/>
                    </a:cubicBezTo>
                    <a:cubicBezTo>
                      <a:pt x="512748" y="8890"/>
                      <a:pt x="1211174" y="6350"/>
                      <a:pt x="1249718" y="5080"/>
                    </a:cubicBezTo>
                    <a:cubicBezTo>
                      <a:pt x="1286721" y="3810"/>
                      <a:pt x="1323724" y="2540"/>
                      <a:pt x="1362268" y="2540"/>
                    </a:cubicBezTo>
                    <a:cubicBezTo>
                      <a:pt x="1425481" y="1270"/>
                      <a:pt x="1487152" y="0"/>
                      <a:pt x="1550365" y="0"/>
                    </a:cubicBezTo>
                    <a:cubicBezTo>
                      <a:pt x="1576575" y="0"/>
                      <a:pt x="1604327" y="2540"/>
                      <a:pt x="1630537" y="2540"/>
                    </a:cubicBezTo>
                    <a:cubicBezTo>
                      <a:pt x="1703001" y="3810"/>
                      <a:pt x="1777006" y="5080"/>
                      <a:pt x="1849470" y="7620"/>
                    </a:cubicBezTo>
                    <a:cubicBezTo>
                      <a:pt x="1888014" y="8890"/>
                      <a:pt x="1926559" y="12700"/>
                      <a:pt x="1965103" y="16510"/>
                    </a:cubicBezTo>
                    <a:cubicBezTo>
                      <a:pt x="1974354" y="16510"/>
                      <a:pt x="1983604" y="16510"/>
                      <a:pt x="1991313" y="16510"/>
                    </a:cubicBezTo>
                    <a:cubicBezTo>
                      <a:pt x="2003855" y="17780"/>
                      <a:pt x="2012745" y="20320"/>
                      <a:pt x="2022905" y="21590"/>
                    </a:cubicBezTo>
                    <a:close/>
                    <a:moveTo>
                      <a:pt x="2033065" y="1695450"/>
                    </a:moveTo>
                    <a:cubicBezTo>
                      <a:pt x="2034335" y="1678940"/>
                      <a:pt x="2035605" y="1666240"/>
                      <a:pt x="2035605" y="1653540"/>
                    </a:cubicBezTo>
                    <a:cubicBezTo>
                      <a:pt x="2034335" y="1581150"/>
                      <a:pt x="2033065" y="1513840"/>
                      <a:pt x="2033065" y="1441450"/>
                    </a:cubicBezTo>
                    <a:cubicBezTo>
                      <a:pt x="2033065" y="1408430"/>
                      <a:pt x="2035605" y="1375410"/>
                      <a:pt x="2034335" y="1342390"/>
                    </a:cubicBezTo>
                    <a:cubicBezTo>
                      <a:pt x="2034335" y="1311910"/>
                      <a:pt x="2033065" y="1280160"/>
                      <a:pt x="2031795" y="1249680"/>
                    </a:cubicBezTo>
                    <a:cubicBezTo>
                      <a:pt x="2026715" y="1202690"/>
                      <a:pt x="2015285" y="229870"/>
                      <a:pt x="2015285" y="182880"/>
                    </a:cubicBezTo>
                    <a:cubicBezTo>
                      <a:pt x="2012745" y="143510"/>
                      <a:pt x="2010205" y="102870"/>
                      <a:pt x="2007665" y="63500"/>
                    </a:cubicBezTo>
                    <a:cubicBezTo>
                      <a:pt x="2006395" y="44450"/>
                      <a:pt x="2005125" y="43180"/>
                      <a:pt x="1986688" y="41910"/>
                    </a:cubicBezTo>
                    <a:cubicBezTo>
                      <a:pt x="1982063" y="41910"/>
                      <a:pt x="1978979" y="41910"/>
                      <a:pt x="1974354" y="40640"/>
                    </a:cubicBezTo>
                    <a:cubicBezTo>
                      <a:pt x="1935809" y="36830"/>
                      <a:pt x="1895723" y="31750"/>
                      <a:pt x="1857179" y="30480"/>
                    </a:cubicBezTo>
                    <a:cubicBezTo>
                      <a:pt x="1763130" y="26670"/>
                      <a:pt x="1667540" y="25400"/>
                      <a:pt x="1573492" y="22860"/>
                    </a:cubicBezTo>
                    <a:cubicBezTo>
                      <a:pt x="1559616" y="22860"/>
                      <a:pt x="1544198" y="22860"/>
                      <a:pt x="1530322" y="22860"/>
                    </a:cubicBezTo>
                    <a:cubicBezTo>
                      <a:pt x="1507195" y="22860"/>
                      <a:pt x="1484068" y="22860"/>
                      <a:pt x="1462484" y="22860"/>
                    </a:cubicBezTo>
                    <a:cubicBezTo>
                      <a:pt x="1413147" y="22860"/>
                      <a:pt x="1363810" y="22860"/>
                      <a:pt x="1316015" y="24130"/>
                    </a:cubicBezTo>
                    <a:cubicBezTo>
                      <a:pt x="1274387" y="25400"/>
                      <a:pt x="572878" y="29210"/>
                      <a:pt x="531250" y="29210"/>
                    </a:cubicBezTo>
                    <a:cubicBezTo>
                      <a:pt x="463412" y="29210"/>
                      <a:pt x="395573" y="26670"/>
                      <a:pt x="327735" y="33020"/>
                    </a:cubicBezTo>
                    <a:cubicBezTo>
                      <a:pt x="292274" y="36830"/>
                      <a:pt x="258355" y="36830"/>
                      <a:pt x="224436" y="38100"/>
                    </a:cubicBezTo>
                    <a:cubicBezTo>
                      <a:pt x="165848" y="41910"/>
                      <a:pt x="107261"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2549" y="1677670"/>
                      <a:pt x="84134" y="1678940"/>
                      <a:pt x="104177" y="1678940"/>
                    </a:cubicBezTo>
                    <a:cubicBezTo>
                      <a:pt x="133471" y="1678940"/>
                      <a:pt x="164307" y="1676400"/>
                      <a:pt x="193600" y="1678940"/>
                    </a:cubicBezTo>
                    <a:cubicBezTo>
                      <a:pt x="241395" y="1682750"/>
                      <a:pt x="289191" y="1685290"/>
                      <a:pt x="336986" y="1684020"/>
                    </a:cubicBezTo>
                    <a:cubicBezTo>
                      <a:pt x="367821" y="1682750"/>
                      <a:pt x="397115" y="1685290"/>
                      <a:pt x="427951" y="1685290"/>
                    </a:cubicBezTo>
                    <a:cubicBezTo>
                      <a:pt x="472662" y="1685290"/>
                      <a:pt x="517374" y="1684020"/>
                      <a:pt x="562085" y="1685290"/>
                    </a:cubicBezTo>
                    <a:cubicBezTo>
                      <a:pt x="628382" y="1686560"/>
                      <a:pt x="1356101" y="1676400"/>
                      <a:pt x="1423939" y="1678940"/>
                    </a:cubicBezTo>
                    <a:cubicBezTo>
                      <a:pt x="1453233" y="1680210"/>
                      <a:pt x="1482527" y="1681480"/>
                      <a:pt x="1510279" y="1681480"/>
                    </a:cubicBezTo>
                    <a:cubicBezTo>
                      <a:pt x="1561157" y="1684020"/>
                      <a:pt x="1610494" y="1680210"/>
                      <a:pt x="1661373" y="1684020"/>
                    </a:cubicBezTo>
                    <a:cubicBezTo>
                      <a:pt x="1703001" y="1686560"/>
                      <a:pt x="1744629" y="1686560"/>
                      <a:pt x="1786257" y="1689100"/>
                    </a:cubicBezTo>
                    <a:cubicBezTo>
                      <a:pt x="1847928" y="1692910"/>
                      <a:pt x="1909599" y="1695450"/>
                      <a:pt x="1971270" y="1696720"/>
                    </a:cubicBezTo>
                    <a:cubicBezTo>
                      <a:pt x="1994397" y="1696720"/>
                      <a:pt x="2012745" y="1695450"/>
                      <a:pt x="2033065" y="1695450"/>
                    </a:cubicBezTo>
                    <a:close/>
                  </a:path>
                </a:pathLst>
              </a:custGeom>
              <a:solidFill>
                <a:srgbClr val="000000"/>
              </a:solidFill>
            </p:spPr>
          </p:sp>
        </p:grpSp>
        <p:sp>
          <p:nvSpPr>
            <p:cNvPr id="16" name="TextBox 16"/>
            <p:cNvSpPr txBox="1"/>
            <p:nvPr/>
          </p:nvSpPr>
          <p:spPr>
            <a:xfrm rot="-413665">
              <a:off x="432675" y="650334"/>
              <a:ext cx="2385816" cy="1490067"/>
            </a:xfrm>
            <a:prstGeom prst="rect">
              <a:avLst/>
            </a:prstGeom>
          </p:spPr>
          <p:txBody>
            <a:bodyPr lIns="0" tIns="0" rIns="0" bIns="0" rtlCol="0" anchor="t">
              <a:spAutoFit/>
            </a:bodyPr>
            <a:lstStyle/>
            <a:p>
              <a:pPr marL="0" lvl="0" indent="0" algn="ctr">
                <a:lnSpc>
                  <a:spcPts val="2835"/>
                </a:lnSpc>
                <a:spcBef>
                  <a:spcPct val="0"/>
                </a:spcBef>
              </a:pPr>
              <a:r>
                <a:rPr lang="en-US" sz="2487">
                  <a:solidFill>
                    <a:srgbClr val="000000"/>
                  </a:solidFill>
                  <a:latin typeface="Telegraf"/>
                </a:rPr>
                <a:t>Have a great day ahead.</a:t>
              </a:r>
            </a:p>
          </p:txBody>
        </p:sp>
        <p:sp>
          <p:nvSpPr>
            <p:cNvPr id="17" name="AutoShape 17"/>
            <p:cNvSpPr/>
            <p:nvPr/>
          </p:nvSpPr>
          <p:spPr>
            <a:xfrm rot="-578298">
              <a:off x="476597" y="79557"/>
              <a:ext cx="735730" cy="303518"/>
            </a:xfrm>
            <a:prstGeom prst="rect">
              <a:avLst/>
            </a:prstGeom>
            <a:solidFill>
              <a:srgbClr val="000000"/>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1986" y="0"/>
            <a:ext cx="8005370" cy="10287000"/>
            <a:chOff x="0" y="0"/>
            <a:chExt cx="2707989" cy="3479800"/>
          </a:xfrm>
        </p:grpSpPr>
        <p:sp>
          <p:nvSpPr>
            <p:cNvPr id="3" name="Freeform 3"/>
            <p:cNvSpPr/>
            <p:nvPr/>
          </p:nvSpPr>
          <p:spPr>
            <a:xfrm>
              <a:off x="0" y="0"/>
              <a:ext cx="2707990" cy="3479800"/>
            </a:xfrm>
            <a:custGeom>
              <a:avLst/>
              <a:gdLst/>
              <a:ahLst/>
              <a:cxnLst/>
              <a:rect l="l" t="t" r="r" b="b"/>
              <a:pathLst>
                <a:path w="2707990" h="3479800">
                  <a:moveTo>
                    <a:pt x="2583529" y="3479800"/>
                  </a:moveTo>
                  <a:lnTo>
                    <a:pt x="124460" y="3479800"/>
                  </a:lnTo>
                  <a:cubicBezTo>
                    <a:pt x="55880" y="3479800"/>
                    <a:pt x="0" y="3423920"/>
                    <a:pt x="0" y="3355340"/>
                  </a:cubicBezTo>
                  <a:lnTo>
                    <a:pt x="0" y="124460"/>
                  </a:lnTo>
                  <a:cubicBezTo>
                    <a:pt x="0" y="55880"/>
                    <a:pt x="55880" y="0"/>
                    <a:pt x="124460" y="0"/>
                  </a:cubicBezTo>
                  <a:lnTo>
                    <a:pt x="2583530" y="0"/>
                  </a:lnTo>
                  <a:cubicBezTo>
                    <a:pt x="2652110" y="0"/>
                    <a:pt x="2707990" y="55880"/>
                    <a:pt x="2707990" y="124460"/>
                  </a:cubicBezTo>
                  <a:lnTo>
                    <a:pt x="2707990" y="3355340"/>
                  </a:lnTo>
                  <a:cubicBezTo>
                    <a:pt x="2707990" y="3423920"/>
                    <a:pt x="2652110" y="3479800"/>
                    <a:pt x="2583530" y="3479800"/>
                  </a:cubicBezTo>
                  <a:close/>
                </a:path>
              </a:pathLst>
            </a:custGeom>
            <a:solidFill>
              <a:srgbClr val="F4F4F4"/>
            </a:solidFill>
          </p:spPr>
        </p:sp>
      </p:grpSp>
      <p:grpSp>
        <p:nvGrpSpPr>
          <p:cNvPr id="4" name="Group 4"/>
          <p:cNvGrpSpPr/>
          <p:nvPr/>
        </p:nvGrpSpPr>
        <p:grpSpPr>
          <a:xfrm>
            <a:off x="-1273814" y="0"/>
            <a:ext cx="3272831" cy="10287000"/>
            <a:chOff x="0" y="0"/>
            <a:chExt cx="1107106" cy="3479800"/>
          </a:xfrm>
        </p:grpSpPr>
        <p:sp>
          <p:nvSpPr>
            <p:cNvPr id="5" name="Freeform 5"/>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sp>
        <p:nvSpPr>
          <p:cNvPr id="7" name="AutoShape 7"/>
          <p:cNvSpPr/>
          <p:nvPr/>
        </p:nvSpPr>
        <p:spPr>
          <a:xfrm>
            <a:off x="10630667" y="1304693"/>
            <a:ext cx="6628633" cy="9525"/>
          </a:xfrm>
          <a:prstGeom prst="rect">
            <a:avLst/>
          </a:prstGeom>
          <a:solidFill>
            <a:srgbClr val="162942"/>
          </a:solidFill>
        </p:spPr>
      </p:sp>
      <p:sp>
        <p:nvSpPr>
          <p:cNvPr id="8" name="TextBox 8"/>
          <p:cNvSpPr txBox="1"/>
          <p:nvPr/>
        </p:nvSpPr>
        <p:spPr>
          <a:xfrm>
            <a:off x="11329121" y="2099007"/>
            <a:ext cx="5930179" cy="2013373"/>
          </a:xfrm>
          <a:prstGeom prst="rect">
            <a:avLst/>
          </a:prstGeom>
        </p:spPr>
        <p:txBody>
          <a:bodyPr lIns="0" tIns="0" rIns="0" bIns="0" rtlCol="0" anchor="t">
            <a:spAutoFit/>
          </a:bodyPr>
          <a:lstStyle/>
          <a:p>
            <a:pPr algn="r">
              <a:lnSpc>
                <a:spcPts val="7920"/>
              </a:lnSpc>
            </a:pPr>
            <a:r>
              <a:rPr lang="en-US" sz="7200">
                <a:solidFill>
                  <a:srgbClr val="000000"/>
                </a:solidFill>
                <a:latin typeface="Muli Bold"/>
              </a:rPr>
              <a:t>Presentation Outline</a:t>
            </a:r>
          </a:p>
        </p:txBody>
      </p:sp>
      <p:grpSp>
        <p:nvGrpSpPr>
          <p:cNvPr id="9" name="Group 9"/>
          <p:cNvGrpSpPr/>
          <p:nvPr/>
        </p:nvGrpSpPr>
        <p:grpSpPr>
          <a:xfrm>
            <a:off x="2653767" y="2187883"/>
            <a:ext cx="6172907" cy="5911235"/>
            <a:chOff x="0" y="0"/>
            <a:chExt cx="8230543" cy="7881646"/>
          </a:xfrm>
        </p:grpSpPr>
        <p:pic>
          <p:nvPicPr>
            <p:cNvPr id="10" name="Picture 10"/>
            <p:cNvPicPr>
              <a:picLocks noChangeAspect="1"/>
            </p:cNvPicPr>
            <p:nvPr/>
          </p:nvPicPr>
          <p:blipFill>
            <a:blip r:embed="rId4"/>
            <a:srcRect/>
            <a:stretch>
              <a:fillRect/>
            </a:stretch>
          </p:blipFill>
          <p:spPr>
            <a:xfrm>
              <a:off x="0" y="1650175"/>
              <a:ext cx="1050567" cy="1050567"/>
            </a:xfrm>
            <a:prstGeom prst="rect">
              <a:avLst/>
            </a:prstGeom>
          </p:spPr>
        </p:pic>
        <p:pic>
          <p:nvPicPr>
            <p:cNvPr id="11" name="Picture 11"/>
            <p:cNvPicPr>
              <a:picLocks noChangeAspect="1"/>
            </p:cNvPicPr>
            <p:nvPr/>
          </p:nvPicPr>
          <p:blipFill>
            <a:blip r:embed="rId5"/>
            <a:srcRect/>
            <a:stretch>
              <a:fillRect/>
            </a:stretch>
          </p:blipFill>
          <p:spPr>
            <a:xfrm>
              <a:off x="134" y="0"/>
              <a:ext cx="1013210" cy="1013210"/>
            </a:xfrm>
            <a:prstGeom prst="rect">
              <a:avLst/>
            </a:prstGeom>
          </p:spPr>
        </p:pic>
        <p:pic>
          <p:nvPicPr>
            <p:cNvPr id="12" name="Picture 12"/>
            <p:cNvPicPr>
              <a:picLocks noChangeAspect="1"/>
            </p:cNvPicPr>
            <p:nvPr/>
          </p:nvPicPr>
          <p:blipFill>
            <a:blip r:embed="rId6"/>
            <a:srcRect/>
            <a:stretch>
              <a:fillRect/>
            </a:stretch>
          </p:blipFill>
          <p:spPr>
            <a:xfrm>
              <a:off x="55902" y="3328804"/>
              <a:ext cx="938764" cy="938764"/>
            </a:xfrm>
            <a:prstGeom prst="rect">
              <a:avLst/>
            </a:prstGeom>
          </p:spPr>
        </p:pic>
        <p:pic>
          <p:nvPicPr>
            <p:cNvPr id="13" name="Picture 13"/>
            <p:cNvPicPr>
              <a:picLocks noChangeAspect="1"/>
            </p:cNvPicPr>
            <p:nvPr/>
          </p:nvPicPr>
          <p:blipFill>
            <a:blip r:embed="rId7"/>
            <a:srcRect/>
            <a:stretch>
              <a:fillRect/>
            </a:stretch>
          </p:blipFill>
          <p:spPr>
            <a:xfrm>
              <a:off x="63040" y="5140554"/>
              <a:ext cx="887397" cy="887397"/>
            </a:xfrm>
            <a:prstGeom prst="rect">
              <a:avLst/>
            </a:prstGeom>
          </p:spPr>
        </p:pic>
        <p:pic>
          <p:nvPicPr>
            <p:cNvPr id="14" name="Picture 14"/>
            <p:cNvPicPr>
              <a:picLocks noChangeAspect="1"/>
            </p:cNvPicPr>
            <p:nvPr/>
          </p:nvPicPr>
          <p:blipFill>
            <a:blip r:embed="rId8"/>
            <a:srcRect/>
            <a:stretch>
              <a:fillRect/>
            </a:stretch>
          </p:blipFill>
          <p:spPr>
            <a:xfrm>
              <a:off x="134" y="6675287"/>
              <a:ext cx="1206359" cy="1206359"/>
            </a:xfrm>
            <a:prstGeom prst="rect">
              <a:avLst/>
            </a:prstGeom>
          </p:spPr>
        </p:pic>
        <p:sp>
          <p:nvSpPr>
            <p:cNvPr id="15" name="TextBox 15"/>
            <p:cNvSpPr txBox="1"/>
            <p:nvPr/>
          </p:nvSpPr>
          <p:spPr>
            <a:xfrm>
              <a:off x="1871539" y="144655"/>
              <a:ext cx="6359004" cy="666750"/>
            </a:xfrm>
            <a:prstGeom prst="rect">
              <a:avLst/>
            </a:prstGeom>
          </p:spPr>
          <p:txBody>
            <a:bodyPr lIns="0" tIns="0" rIns="0" bIns="0" rtlCol="0" anchor="t">
              <a:spAutoFit/>
            </a:bodyPr>
            <a:lstStyle/>
            <a:p>
              <a:pPr>
                <a:lnSpc>
                  <a:spcPts val="4200"/>
                </a:lnSpc>
              </a:pPr>
              <a:r>
                <a:rPr lang="en-US" sz="3000">
                  <a:solidFill>
                    <a:srgbClr val="162942"/>
                  </a:solidFill>
                  <a:latin typeface="Muli Regular"/>
                </a:rPr>
                <a:t>Problem Statement</a:t>
              </a:r>
            </a:p>
          </p:txBody>
        </p:sp>
        <p:sp>
          <p:nvSpPr>
            <p:cNvPr id="16" name="TextBox 16"/>
            <p:cNvSpPr txBox="1"/>
            <p:nvPr/>
          </p:nvSpPr>
          <p:spPr>
            <a:xfrm>
              <a:off x="1871539" y="1813508"/>
              <a:ext cx="6359004" cy="666750"/>
            </a:xfrm>
            <a:prstGeom prst="rect">
              <a:avLst/>
            </a:prstGeom>
          </p:spPr>
          <p:txBody>
            <a:bodyPr lIns="0" tIns="0" rIns="0" bIns="0" rtlCol="0" anchor="t">
              <a:spAutoFit/>
            </a:bodyPr>
            <a:lstStyle/>
            <a:p>
              <a:pPr>
                <a:lnSpc>
                  <a:spcPts val="4200"/>
                </a:lnSpc>
              </a:pPr>
              <a:r>
                <a:rPr lang="en-US" sz="3000">
                  <a:solidFill>
                    <a:srgbClr val="162942"/>
                  </a:solidFill>
                  <a:latin typeface="Muli Regular"/>
                </a:rPr>
                <a:t>Data </a:t>
              </a:r>
            </a:p>
          </p:txBody>
        </p:sp>
        <p:sp>
          <p:nvSpPr>
            <p:cNvPr id="17" name="TextBox 17"/>
            <p:cNvSpPr txBox="1"/>
            <p:nvPr/>
          </p:nvSpPr>
          <p:spPr>
            <a:xfrm>
              <a:off x="1871539" y="3436236"/>
              <a:ext cx="6359004" cy="666750"/>
            </a:xfrm>
            <a:prstGeom prst="rect">
              <a:avLst/>
            </a:prstGeom>
          </p:spPr>
          <p:txBody>
            <a:bodyPr lIns="0" tIns="0" rIns="0" bIns="0" rtlCol="0" anchor="t">
              <a:spAutoFit/>
            </a:bodyPr>
            <a:lstStyle/>
            <a:p>
              <a:pPr>
                <a:lnSpc>
                  <a:spcPts val="4200"/>
                </a:lnSpc>
              </a:pPr>
              <a:r>
                <a:rPr lang="en-US" sz="3000">
                  <a:solidFill>
                    <a:srgbClr val="162942"/>
                  </a:solidFill>
                  <a:latin typeface="Muli Regular"/>
                </a:rPr>
                <a:t>Model</a:t>
              </a:r>
            </a:p>
          </p:txBody>
        </p:sp>
        <p:sp>
          <p:nvSpPr>
            <p:cNvPr id="18" name="TextBox 18"/>
            <p:cNvSpPr txBox="1"/>
            <p:nvPr/>
          </p:nvSpPr>
          <p:spPr>
            <a:xfrm>
              <a:off x="1871539" y="5222303"/>
              <a:ext cx="6359004" cy="666750"/>
            </a:xfrm>
            <a:prstGeom prst="rect">
              <a:avLst/>
            </a:prstGeom>
          </p:spPr>
          <p:txBody>
            <a:bodyPr lIns="0" tIns="0" rIns="0" bIns="0" rtlCol="0" anchor="t">
              <a:spAutoFit/>
            </a:bodyPr>
            <a:lstStyle/>
            <a:p>
              <a:pPr>
                <a:lnSpc>
                  <a:spcPts val="4200"/>
                </a:lnSpc>
              </a:pPr>
              <a:r>
                <a:rPr lang="en-US" sz="3000">
                  <a:solidFill>
                    <a:srgbClr val="162942"/>
                  </a:solidFill>
                  <a:latin typeface="Muli Regular"/>
                </a:rPr>
                <a:t>Results</a:t>
              </a:r>
            </a:p>
          </p:txBody>
        </p:sp>
        <p:sp>
          <p:nvSpPr>
            <p:cNvPr id="19" name="TextBox 19"/>
            <p:cNvSpPr txBox="1"/>
            <p:nvPr/>
          </p:nvSpPr>
          <p:spPr>
            <a:xfrm>
              <a:off x="1871539" y="6916517"/>
              <a:ext cx="6359004" cy="666750"/>
            </a:xfrm>
            <a:prstGeom prst="rect">
              <a:avLst/>
            </a:prstGeom>
          </p:spPr>
          <p:txBody>
            <a:bodyPr lIns="0" tIns="0" rIns="0" bIns="0" rtlCol="0" anchor="t">
              <a:spAutoFit/>
            </a:bodyPr>
            <a:lstStyle/>
            <a:p>
              <a:pPr>
                <a:lnSpc>
                  <a:spcPts val="4200"/>
                </a:lnSpc>
              </a:pPr>
              <a:r>
                <a:rPr lang="en-US" sz="3000">
                  <a:solidFill>
                    <a:srgbClr val="162942"/>
                  </a:solidFill>
                  <a:latin typeface="Muli Regular"/>
                </a:rPr>
                <a:t>Conclusion</a:t>
              </a:r>
            </a:p>
          </p:txBody>
        </p:sp>
      </p:grpSp>
      <p:sp>
        <p:nvSpPr>
          <p:cNvPr id="20" name="TextBox 20"/>
          <p:cNvSpPr txBox="1"/>
          <p:nvPr/>
        </p:nvSpPr>
        <p:spPr>
          <a:xfrm>
            <a:off x="653977" y="9113921"/>
            <a:ext cx="749445" cy="200025"/>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02</a:t>
            </a:r>
          </a:p>
        </p:txBody>
      </p:sp>
      <p:sp>
        <p:nvSpPr>
          <p:cNvPr id="21" name="TextBox 21"/>
          <p:cNvSpPr txBox="1"/>
          <p:nvPr/>
        </p:nvSpPr>
        <p:spPr>
          <a:xfrm>
            <a:off x="12170569" y="774065"/>
            <a:ext cx="5088731" cy="257810"/>
          </a:xfrm>
          <a:prstGeom prst="rect">
            <a:avLst/>
          </a:prstGeom>
        </p:spPr>
        <p:txBody>
          <a:bodyPr lIns="0" tIns="0" rIns="0" bIns="0" rtlCol="0" anchor="t">
            <a:spAutoFit/>
          </a:bodyPr>
          <a:lstStyle/>
          <a:p>
            <a:pPr algn="r">
              <a:lnSpc>
                <a:spcPts val="2240"/>
              </a:lnSpc>
            </a:pPr>
            <a:r>
              <a:rPr lang="en-US" sz="1599" spc="159">
                <a:solidFill>
                  <a:srgbClr val="162942"/>
                </a:solidFill>
                <a:latin typeface="Muli Regular Bold"/>
              </a:rPr>
              <a:t>CARDIOVASCULAR DISEASE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rcRect r="42560" b="9121"/>
          <a:stretch/>
        </p:blipFill>
        <p:spPr>
          <a:xfrm>
            <a:off x="8571249" y="1"/>
            <a:ext cx="9716751" cy="10248904"/>
          </a:xfrm>
          <a:prstGeom prst="rect">
            <a:avLst/>
          </a:prstGeom>
        </p:spPr>
      </p:pic>
      <p:grpSp>
        <p:nvGrpSpPr>
          <p:cNvPr id="3" name="Group 3"/>
          <p:cNvGrpSpPr/>
          <p:nvPr/>
        </p:nvGrpSpPr>
        <p:grpSpPr>
          <a:xfrm>
            <a:off x="1403423" y="-38100"/>
            <a:ext cx="11359248" cy="10325100"/>
            <a:chOff x="0" y="0"/>
            <a:chExt cx="3842511" cy="3492688"/>
          </a:xfrm>
        </p:grpSpPr>
        <p:sp>
          <p:nvSpPr>
            <p:cNvPr id="4" name="Freeform 4"/>
            <p:cNvSpPr/>
            <p:nvPr/>
          </p:nvSpPr>
          <p:spPr>
            <a:xfrm>
              <a:off x="0" y="0"/>
              <a:ext cx="3842511" cy="3492688"/>
            </a:xfrm>
            <a:custGeom>
              <a:avLst/>
              <a:gdLst/>
              <a:ahLst/>
              <a:cxnLst/>
              <a:rect l="l" t="t" r="r" b="b"/>
              <a:pathLst>
                <a:path w="3842511" h="3492688">
                  <a:moveTo>
                    <a:pt x="3718051" y="3492688"/>
                  </a:moveTo>
                  <a:lnTo>
                    <a:pt x="124460" y="3492688"/>
                  </a:lnTo>
                  <a:cubicBezTo>
                    <a:pt x="55880" y="3492688"/>
                    <a:pt x="0" y="3436808"/>
                    <a:pt x="0" y="3368228"/>
                  </a:cubicBezTo>
                  <a:lnTo>
                    <a:pt x="0" y="124460"/>
                  </a:lnTo>
                  <a:cubicBezTo>
                    <a:pt x="0" y="55880"/>
                    <a:pt x="55880" y="0"/>
                    <a:pt x="124460" y="0"/>
                  </a:cubicBezTo>
                  <a:lnTo>
                    <a:pt x="3718051" y="0"/>
                  </a:lnTo>
                  <a:cubicBezTo>
                    <a:pt x="3786631" y="0"/>
                    <a:pt x="3842511" y="55880"/>
                    <a:pt x="3842511" y="124460"/>
                  </a:cubicBezTo>
                  <a:lnTo>
                    <a:pt x="3842511" y="3368228"/>
                  </a:lnTo>
                  <a:cubicBezTo>
                    <a:pt x="3842511" y="3436808"/>
                    <a:pt x="3786631" y="3492688"/>
                    <a:pt x="3718051" y="3492688"/>
                  </a:cubicBezTo>
                  <a:close/>
                </a:path>
              </a:pathLst>
            </a:custGeom>
            <a:solidFill>
              <a:srgbClr val="FFFFFF"/>
            </a:solidFill>
          </p:spPr>
        </p:sp>
      </p:grpSp>
      <p:grpSp>
        <p:nvGrpSpPr>
          <p:cNvPr id="5" name="Group 5"/>
          <p:cNvGrpSpPr/>
          <p:nvPr/>
        </p:nvGrpSpPr>
        <p:grpSpPr>
          <a:xfrm>
            <a:off x="2911261" y="6772271"/>
            <a:ext cx="8231755" cy="2059201"/>
            <a:chOff x="0" y="0"/>
            <a:chExt cx="3544936" cy="886778"/>
          </a:xfrm>
        </p:grpSpPr>
        <p:sp>
          <p:nvSpPr>
            <p:cNvPr id="6" name="Freeform 6"/>
            <p:cNvSpPr/>
            <p:nvPr/>
          </p:nvSpPr>
          <p:spPr>
            <a:xfrm>
              <a:off x="0" y="0"/>
              <a:ext cx="3544936" cy="886778"/>
            </a:xfrm>
            <a:custGeom>
              <a:avLst/>
              <a:gdLst/>
              <a:ahLst/>
              <a:cxnLst/>
              <a:rect l="l" t="t" r="r" b="b"/>
              <a:pathLst>
                <a:path w="3544936" h="886778">
                  <a:moveTo>
                    <a:pt x="3420476" y="886778"/>
                  </a:moveTo>
                  <a:lnTo>
                    <a:pt x="124460" y="886778"/>
                  </a:lnTo>
                  <a:cubicBezTo>
                    <a:pt x="55880" y="886778"/>
                    <a:pt x="0" y="830898"/>
                    <a:pt x="0" y="762318"/>
                  </a:cubicBezTo>
                  <a:lnTo>
                    <a:pt x="0" y="124460"/>
                  </a:lnTo>
                  <a:cubicBezTo>
                    <a:pt x="0" y="55880"/>
                    <a:pt x="55880" y="0"/>
                    <a:pt x="124460" y="0"/>
                  </a:cubicBezTo>
                  <a:lnTo>
                    <a:pt x="3420476" y="0"/>
                  </a:lnTo>
                  <a:cubicBezTo>
                    <a:pt x="3489056" y="0"/>
                    <a:pt x="3544936" y="55880"/>
                    <a:pt x="3544936" y="124460"/>
                  </a:cubicBezTo>
                  <a:lnTo>
                    <a:pt x="3544936" y="762318"/>
                  </a:lnTo>
                  <a:cubicBezTo>
                    <a:pt x="3544936" y="830898"/>
                    <a:pt x="3489056" y="886778"/>
                    <a:pt x="3420476" y="886778"/>
                  </a:cubicBezTo>
                  <a:close/>
                </a:path>
              </a:pathLst>
            </a:custGeom>
            <a:solidFill>
              <a:srgbClr val="F4F4F4"/>
            </a:solidFill>
          </p:spPr>
        </p:sp>
      </p:grpSp>
      <p:sp>
        <p:nvSpPr>
          <p:cNvPr id="7" name="AutoShape 7"/>
          <p:cNvSpPr/>
          <p:nvPr/>
        </p:nvSpPr>
        <p:spPr>
          <a:xfrm>
            <a:off x="3027717" y="1377003"/>
            <a:ext cx="8115300" cy="9525"/>
          </a:xfrm>
          <a:prstGeom prst="rect">
            <a:avLst/>
          </a:prstGeom>
          <a:solidFill>
            <a:srgbClr val="162942"/>
          </a:solidFill>
        </p:spPr>
      </p:sp>
      <p:grpSp>
        <p:nvGrpSpPr>
          <p:cNvPr id="8" name="Group 8"/>
          <p:cNvGrpSpPr/>
          <p:nvPr/>
        </p:nvGrpSpPr>
        <p:grpSpPr>
          <a:xfrm>
            <a:off x="-1273814" y="0"/>
            <a:ext cx="3272831" cy="10287000"/>
            <a:chOff x="0" y="0"/>
            <a:chExt cx="1107106" cy="3479800"/>
          </a:xfrm>
        </p:grpSpPr>
        <p:sp>
          <p:nvSpPr>
            <p:cNvPr id="9" name="Freeform 9"/>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85414" y="815028"/>
            <a:ext cx="286573" cy="190701"/>
          </a:xfrm>
          <a:prstGeom prst="rect">
            <a:avLst/>
          </a:prstGeom>
        </p:spPr>
      </p:pic>
      <p:grpSp>
        <p:nvGrpSpPr>
          <p:cNvPr id="11" name="Group 11"/>
          <p:cNvGrpSpPr/>
          <p:nvPr/>
        </p:nvGrpSpPr>
        <p:grpSpPr>
          <a:xfrm>
            <a:off x="3027717" y="1983323"/>
            <a:ext cx="8115300" cy="4217943"/>
            <a:chOff x="0" y="0"/>
            <a:chExt cx="10820400" cy="5623923"/>
          </a:xfrm>
        </p:grpSpPr>
        <p:sp>
          <p:nvSpPr>
            <p:cNvPr id="12" name="TextBox 12"/>
            <p:cNvSpPr txBox="1"/>
            <p:nvPr/>
          </p:nvSpPr>
          <p:spPr>
            <a:xfrm>
              <a:off x="0" y="76200"/>
              <a:ext cx="10820400" cy="2709898"/>
            </a:xfrm>
            <a:prstGeom prst="rect">
              <a:avLst/>
            </a:prstGeom>
          </p:spPr>
          <p:txBody>
            <a:bodyPr lIns="0" tIns="0" rIns="0" bIns="0" rtlCol="0" anchor="t">
              <a:spAutoFit/>
            </a:bodyPr>
            <a:lstStyle/>
            <a:p>
              <a:pPr>
                <a:lnSpc>
                  <a:spcPts val="7920"/>
                </a:lnSpc>
              </a:pPr>
              <a:r>
                <a:rPr lang="en-US" sz="7200">
                  <a:solidFill>
                    <a:srgbClr val="000000"/>
                  </a:solidFill>
                  <a:latin typeface="Muli Bold"/>
                </a:rPr>
                <a:t>Problem Statement</a:t>
              </a:r>
            </a:p>
          </p:txBody>
        </p:sp>
        <p:sp>
          <p:nvSpPr>
            <p:cNvPr id="13" name="TextBox 13"/>
            <p:cNvSpPr txBox="1"/>
            <p:nvPr/>
          </p:nvSpPr>
          <p:spPr>
            <a:xfrm>
              <a:off x="0" y="3155537"/>
              <a:ext cx="10820400" cy="2468386"/>
            </a:xfrm>
            <a:prstGeom prst="rect">
              <a:avLst/>
            </a:prstGeom>
          </p:spPr>
          <p:txBody>
            <a:bodyPr lIns="0" tIns="0" rIns="0" bIns="0" rtlCol="0" anchor="t">
              <a:spAutoFit/>
            </a:bodyPr>
            <a:lstStyle/>
            <a:p>
              <a:pPr>
                <a:lnSpc>
                  <a:spcPts val="3749"/>
                </a:lnSpc>
              </a:pPr>
              <a:r>
                <a:rPr lang="en-US" sz="2499" spc="49">
                  <a:solidFill>
                    <a:srgbClr val="162942"/>
                  </a:solidFill>
                  <a:latin typeface="Muli Regular"/>
                </a:rPr>
                <a:t>The cardiovascular diseases lead the cause of death across the world as the statement of World Health Organization. In 2019, 32% of the global death were due to the heart attacks and strokes.</a:t>
              </a:r>
            </a:p>
          </p:txBody>
        </p:sp>
      </p:grpSp>
      <p:sp>
        <p:nvSpPr>
          <p:cNvPr id="14" name="TextBox 14"/>
          <p:cNvSpPr txBox="1"/>
          <p:nvPr/>
        </p:nvSpPr>
        <p:spPr>
          <a:xfrm>
            <a:off x="3027717" y="795978"/>
            <a:ext cx="5088731" cy="257810"/>
          </a:xfrm>
          <a:prstGeom prst="rect">
            <a:avLst/>
          </a:prstGeom>
        </p:spPr>
        <p:txBody>
          <a:bodyPr lIns="0" tIns="0" rIns="0" bIns="0" rtlCol="0" anchor="t">
            <a:spAutoFit/>
          </a:bodyPr>
          <a:lstStyle/>
          <a:p>
            <a:pPr>
              <a:lnSpc>
                <a:spcPts val="2240"/>
              </a:lnSpc>
            </a:pPr>
            <a:r>
              <a:rPr lang="en-US" sz="1599" spc="159">
                <a:solidFill>
                  <a:srgbClr val="162942"/>
                </a:solidFill>
                <a:latin typeface="Muli Regular Bold"/>
              </a:rPr>
              <a:t>CARDIOVASCULAR DISEASE PREDICTION</a:t>
            </a:r>
          </a:p>
        </p:txBody>
      </p:sp>
      <p:sp>
        <p:nvSpPr>
          <p:cNvPr id="15" name="TextBox 15"/>
          <p:cNvSpPr txBox="1"/>
          <p:nvPr/>
        </p:nvSpPr>
        <p:spPr>
          <a:xfrm>
            <a:off x="3147054" y="6938060"/>
            <a:ext cx="7760171" cy="1679998"/>
          </a:xfrm>
          <a:prstGeom prst="rect">
            <a:avLst/>
          </a:prstGeom>
        </p:spPr>
        <p:txBody>
          <a:bodyPr lIns="0" tIns="0" rIns="0" bIns="0" rtlCol="0" anchor="t">
            <a:spAutoFit/>
          </a:bodyPr>
          <a:lstStyle/>
          <a:p>
            <a:pPr>
              <a:lnSpc>
                <a:spcPts val="3359"/>
              </a:lnSpc>
            </a:pPr>
            <a:r>
              <a:rPr lang="en-US" sz="2400">
                <a:solidFill>
                  <a:srgbClr val="162942"/>
                </a:solidFill>
                <a:latin typeface="Muli Bold"/>
              </a:rPr>
              <a:t>This project aims to explore the features that affect in cardiovascular disease occurrence and build a model to predict whether a person has a heart disease or not.</a:t>
            </a:r>
          </a:p>
        </p:txBody>
      </p:sp>
      <p:sp>
        <p:nvSpPr>
          <p:cNvPr id="16" name="TextBox 16"/>
          <p:cNvSpPr txBox="1"/>
          <p:nvPr/>
        </p:nvSpPr>
        <p:spPr>
          <a:xfrm>
            <a:off x="653977" y="9113921"/>
            <a:ext cx="749445" cy="200025"/>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27717" y="5406945"/>
            <a:ext cx="9424330" cy="3304001"/>
            <a:chOff x="0" y="0"/>
            <a:chExt cx="2613403" cy="916212"/>
          </a:xfrm>
        </p:grpSpPr>
        <p:sp>
          <p:nvSpPr>
            <p:cNvPr id="3" name="Freeform 3"/>
            <p:cNvSpPr/>
            <p:nvPr/>
          </p:nvSpPr>
          <p:spPr>
            <a:xfrm>
              <a:off x="0" y="0"/>
              <a:ext cx="2613403" cy="916212"/>
            </a:xfrm>
            <a:custGeom>
              <a:avLst/>
              <a:gdLst/>
              <a:ahLst/>
              <a:cxnLst/>
              <a:rect l="l" t="t" r="r" b="b"/>
              <a:pathLst>
                <a:path w="2613403" h="916212">
                  <a:moveTo>
                    <a:pt x="2488943" y="916212"/>
                  </a:moveTo>
                  <a:lnTo>
                    <a:pt x="124460" y="916212"/>
                  </a:lnTo>
                  <a:cubicBezTo>
                    <a:pt x="55880" y="916212"/>
                    <a:pt x="0" y="860332"/>
                    <a:pt x="0" y="791752"/>
                  </a:cubicBezTo>
                  <a:lnTo>
                    <a:pt x="0" y="124460"/>
                  </a:lnTo>
                  <a:cubicBezTo>
                    <a:pt x="0" y="55880"/>
                    <a:pt x="55880" y="0"/>
                    <a:pt x="124460" y="0"/>
                  </a:cubicBezTo>
                  <a:lnTo>
                    <a:pt x="2488943" y="0"/>
                  </a:lnTo>
                  <a:cubicBezTo>
                    <a:pt x="2557524" y="0"/>
                    <a:pt x="2613403" y="55880"/>
                    <a:pt x="2613403" y="124460"/>
                  </a:cubicBezTo>
                  <a:lnTo>
                    <a:pt x="2613403" y="791752"/>
                  </a:lnTo>
                  <a:cubicBezTo>
                    <a:pt x="2613403" y="860332"/>
                    <a:pt x="2557524" y="916212"/>
                    <a:pt x="2488943" y="916212"/>
                  </a:cubicBezTo>
                  <a:close/>
                </a:path>
              </a:pathLst>
            </a:custGeom>
            <a:solidFill>
              <a:srgbClr val="F4F4F4"/>
            </a:solidFill>
          </p:spPr>
        </p:sp>
      </p:grpSp>
      <p:grpSp>
        <p:nvGrpSpPr>
          <p:cNvPr id="4" name="Group 4"/>
          <p:cNvGrpSpPr/>
          <p:nvPr/>
        </p:nvGrpSpPr>
        <p:grpSpPr>
          <a:xfrm>
            <a:off x="-1273814" y="0"/>
            <a:ext cx="3272831" cy="10287000"/>
            <a:chOff x="0" y="0"/>
            <a:chExt cx="1107106" cy="3479800"/>
          </a:xfrm>
        </p:grpSpPr>
        <p:sp>
          <p:nvSpPr>
            <p:cNvPr id="5" name="Freeform 5"/>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sp>
        <p:nvSpPr>
          <p:cNvPr id="7" name="AutoShape 7"/>
          <p:cNvSpPr/>
          <p:nvPr/>
        </p:nvSpPr>
        <p:spPr>
          <a:xfrm>
            <a:off x="3027717" y="1377003"/>
            <a:ext cx="5910143" cy="9611"/>
          </a:xfrm>
          <a:prstGeom prst="rect">
            <a:avLst/>
          </a:prstGeom>
          <a:solidFill>
            <a:srgbClr val="162942"/>
          </a:solidFill>
        </p:spPr>
      </p:sp>
      <p:sp>
        <p:nvSpPr>
          <p:cNvPr id="8" name="AutoShape 8"/>
          <p:cNvSpPr/>
          <p:nvPr/>
        </p:nvSpPr>
        <p:spPr>
          <a:xfrm>
            <a:off x="4162700" y="5133975"/>
            <a:ext cx="6628633" cy="9525"/>
          </a:xfrm>
          <a:prstGeom prst="rect">
            <a:avLst/>
          </a:prstGeom>
          <a:solidFill>
            <a:srgbClr val="162942"/>
          </a:solidFill>
        </p:spPr>
      </p:sp>
      <p:sp>
        <p:nvSpPr>
          <p:cNvPr id="9" name="AutoShape 9"/>
          <p:cNvSpPr/>
          <p:nvPr/>
        </p:nvSpPr>
        <p:spPr>
          <a:xfrm>
            <a:off x="13245002" y="5124450"/>
            <a:ext cx="3749108" cy="9525"/>
          </a:xfrm>
          <a:prstGeom prst="rect">
            <a:avLst/>
          </a:prstGeom>
          <a:solidFill>
            <a:srgbClr val="162942">
              <a:alpha val="82745"/>
            </a:srgbClr>
          </a:solidFill>
        </p:spPr>
      </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63829" y="5399491"/>
            <a:ext cx="3311454" cy="3311454"/>
          </a:xfrm>
          <a:prstGeom prst="rect">
            <a:avLst/>
          </a:prstGeom>
        </p:spPr>
      </p:pic>
      <p:sp>
        <p:nvSpPr>
          <p:cNvPr id="11" name="TextBox 11"/>
          <p:cNvSpPr txBox="1"/>
          <p:nvPr/>
        </p:nvSpPr>
        <p:spPr>
          <a:xfrm>
            <a:off x="653977" y="9113921"/>
            <a:ext cx="749445" cy="202142"/>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04</a:t>
            </a:r>
          </a:p>
        </p:txBody>
      </p:sp>
      <p:sp>
        <p:nvSpPr>
          <p:cNvPr id="12" name="TextBox 12"/>
          <p:cNvSpPr txBox="1"/>
          <p:nvPr/>
        </p:nvSpPr>
        <p:spPr>
          <a:xfrm>
            <a:off x="3027717" y="1962812"/>
            <a:ext cx="9626937" cy="1014307"/>
          </a:xfrm>
          <a:prstGeom prst="rect">
            <a:avLst/>
          </a:prstGeom>
        </p:spPr>
        <p:txBody>
          <a:bodyPr lIns="0" tIns="0" rIns="0" bIns="0" rtlCol="0" anchor="t">
            <a:spAutoFit/>
          </a:bodyPr>
          <a:lstStyle/>
          <a:p>
            <a:pPr>
              <a:lnSpc>
                <a:spcPts val="7920"/>
              </a:lnSpc>
            </a:pPr>
            <a:r>
              <a:rPr lang="en-US" sz="7200">
                <a:solidFill>
                  <a:srgbClr val="000000"/>
                </a:solidFill>
                <a:latin typeface="Muli Bold"/>
              </a:rPr>
              <a:t>Data Understanding</a:t>
            </a:r>
          </a:p>
        </p:txBody>
      </p:sp>
      <p:sp>
        <p:nvSpPr>
          <p:cNvPr id="13" name="TextBox 13"/>
          <p:cNvSpPr txBox="1"/>
          <p:nvPr/>
        </p:nvSpPr>
        <p:spPr>
          <a:xfrm>
            <a:off x="3027717" y="795978"/>
            <a:ext cx="5088731" cy="257810"/>
          </a:xfrm>
          <a:prstGeom prst="rect">
            <a:avLst/>
          </a:prstGeom>
        </p:spPr>
        <p:txBody>
          <a:bodyPr lIns="0" tIns="0" rIns="0" bIns="0" rtlCol="0" anchor="t">
            <a:spAutoFit/>
          </a:bodyPr>
          <a:lstStyle/>
          <a:p>
            <a:pPr>
              <a:lnSpc>
                <a:spcPts val="2240"/>
              </a:lnSpc>
            </a:pPr>
            <a:r>
              <a:rPr lang="en-US" sz="1599" spc="159">
                <a:solidFill>
                  <a:srgbClr val="162942"/>
                </a:solidFill>
                <a:latin typeface="Muli Regular Bold"/>
              </a:rPr>
              <a:t>CARDIOVASCULAR DISEASE PREDICTION</a:t>
            </a:r>
          </a:p>
        </p:txBody>
      </p:sp>
      <p:sp>
        <p:nvSpPr>
          <p:cNvPr id="14" name="TextBox 14"/>
          <p:cNvSpPr txBox="1"/>
          <p:nvPr/>
        </p:nvSpPr>
        <p:spPr>
          <a:xfrm>
            <a:off x="3027717" y="3287642"/>
            <a:ext cx="14003301" cy="800100"/>
          </a:xfrm>
          <a:prstGeom prst="rect">
            <a:avLst/>
          </a:prstGeom>
        </p:spPr>
        <p:txBody>
          <a:bodyPr lIns="0" tIns="0" rIns="0" bIns="0" rtlCol="0" anchor="t">
            <a:spAutoFit/>
          </a:bodyPr>
          <a:lstStyle/>
          <a:p>
            <a:pPr>
              <a:lnSpc>
                <a:spcPts val="3250"/>
              </a:lnSpc>
              <a:spcBef>
                <a:spcPct val="0"/>
              </a:spcBef>
            </a:pPr>
            <a:r>
              <a:rPr lang="en-US" sz="2500" spc="50">
                <a:solidFill>
                  <a:srgbClr val="000000"/>
                </a:solidFill>
                <a:latin typeface="Muli Regular"/>
              </a:rPr>
              <a:t>Source of the dataset is Kaggle website where the dataset was extracted in excel format then converted to csv format. It has 70,000 records and 12 features.</a:t>
            </a:r>
          </a:p>
        </p:txBody>
      </p:sp>
      <p:sp>
        <p:nvSpPr>
          <p:cNvPr id="15" name="TextBox 15"/>
          <p:cNvSpPr txBox="1"/>
          <p:nvPr/>
        </p:nvSpPr>
        <p:spPr>
          <a:xfrm>
            <a:off x="3421467" y="5696322"/>
            <a:ext cx="1873647" cy="4558665"/>
          </a:xfrm>
          <a:prstGeom prst="rect">
            <a:avLst/>
          </a:prstGeom>
        </p:spPr>
        <p:txBody>
          <a:bodyPr lIns="0" tIns="0" rIns="0" bIns="0" rtlCol="0" anchor="t">
            <a:spAutoFit/>
          </a:bodyPr>
          <a:lstStyle/>
          <a:p>
            <a:pPr algn="ctr">
              <a:lnSpc>
                <a:spcPts val="5200"/>
              </a:lnSpc>
            </a:pPr>
            <a:r>
              <a:rPr lang="en-US" sz="2600" spc="52">
                <a:solidFill>
                  <a:srgbClr val="000000"/>
                </a:solidFill>
                <a:latin typeface="Muli Regular"/>
              </a:rPr>
              <a:t>Age in days</a:t>
            </a:r>
          </a:p>
          <a:p>
            <a:pPr algn="ctr">
              <a:lnSpc>
                <a:spcPts val="5200"/>
              </a:lnSpc>
            </a:pPr>
            <a:r>
              <a:rPr lang="en-US" sz="2600" spc="52">
                <a:solidFill>
                  <a:srgbClr val="000000"/>
                </a:solidFill>
                <a:latin typeface="Muli Regular Bold"/>
              </a:rPr>
              <a:t>Height </a:t>
            </a:r>
          </a:p>
          <a:p>
            <a:pPr algn="ctr">
              <a:lnSpc>
                <a:spcPts val="5200"/>
              </a:lnSpc>
            </a:pPr>
            <a:r>
              <a:rPr lang="en-US" sz="2600" spc="52">
                <a:solidFill>
                  <a:srgbClr val="000000"/>
                </a:solidFill>
                <a:latin typeface="Muli Regular Bold"/>
              </a:rPr>
              <a:t>Weight </a:t>
            </a:r>
          </a:p>
          <a:p>
            <a:pPr algn="ctr">
              <a:lnSpc>
                <a:spcPts val="5200"/>
              </a:lnSpc>
            </a:pPr>
            <a:r>
              <a:rPr lang="en-US" sz="2600" spc="52">
                <a:solidFill>
                  <a:srgbClr val="000000"/>
                </a:solidFill>
                <a:latin typeface="Muli Regular"/>
              </a:rPr>
              <a:t>Gender</a:t>
            </a:r>
          </a:p>
          <a:p>
            <a:pPr algn="ctr">
              <a:lnSpc>
                <a:spcPts val="5200"/>
              </a:lnSpc>
            </a:pPr>
            <a:r>
              <a:rPr lang="en-US" sz="2600" spc="52">
                <a:solidFill>
                  <a:srgbClr val="000000"/>
                </a:solidFill>
                <a:latin typeface="Muli Regular"/>
              </a:rPr>
              <a:t> </a:t>
            </a:r>
          </a:p>
          <a:p>
            <a:pPr algn="ctr">
              <a:lnSpc>
                <a:spcPts val="5200"/>
              </a:lnSpc>
            </a:pPr>
            <a:endParaRPr lang="en-US" sz="2600" spc="52">
              <a:solidFill>
                <a:srgbClr val="000000"/>
              </a:solidFill>
              <a:latin typeface="Muli Regular"/>
            </a:endParaRPr>
          </a:p>
          <a:p>
            <a:pPr algn="ctr">
              <a:lnSpc>
                <a:spcPts val="5200"/>
              </a:lnSpc>
            </a:pPr>
            <a:endParaRPr lang="en-US" sz="2600" spc="52">
              <a:solidFill>
                <a:srgbClr val="000000"/>
              </a:solidFill>
              <a:latin typeface="Muli Regular"/>
            </a:endParaRPr>
          </a:p>
        </p:txBody>
      </p:sp>
      <p:sp>
        <p:nvSpPr>
          <p:cNvPr id="16" name="TextBox 16"/>
          <p:cNvSpPr txBox="1"/>
          <p:nvPr/>
        </p:nvSpPr>
        <p:spPr>
          <a:xfrm>
            <a:off x="12979812" y="6421405"/>
            <a:ext cx="4279488" cy="1256030"/>
          </a:xfrm>
          <a:prstGeom prst="rect">
            <a:avLst/>
          </a:prstGeom>
        </p:spPr>
        <p:txBody>
          <a:bodyPr lIns="0" tIns="0" rIns="0" bIns="0" rtlCol="0" anchor="t">
            <a:spAutoFit/>
          </a:bodyPr>
          <a:lstStyle/>
          <a:p>
            <a:pPr algn="ctr">
              <a:lnSpc>
                <a:spcPts val="3380"/>
              </a:lnSpc>
              <a:spcBef>
                <a:spcPct val="0"/>
              </a:spcBef>
            </a:pPr>
            <a:r>
              <a:rPr lang="en-US" sz="2600" spc="52">
                <a:solidFill>
                  <a:srgbClr val="CB3434"/>
                </a:solidFill>
                <a:latin typeface="Muli Regular Bold"/>
              </a:rPr>
              <a:t>Cardiovascular</a:t>
            </a:r>
          </a:p>
          <a:p>
            <a:pPr algn="ctr">
              <a:lnSpc>
                <a:spcPts val="3380"/>
              </a:lnSpc>
              <a:spcBef>
                <a:spcPct val="0"/>
              </a:spcBef>
            </a:pPr>
            <a:r>
              <a:rPr lang="en-US" sz="2600" spc="52">
                <a:solidFill>
                  <a:srgbClr val="CB3434"/>
                </a:solidFill>
                <a:latin typeface="Muli Regular Bold"/>
              </a:rPr>
              <a:t> disease </a:t>
            </a:r>
          </a:p>
          <a:p>
            <a:pPr algn="ctr">
              <a:lnSpc>
                <a:spcPts val="3380"/>
              </a:lnSpc>
              <a:spcBef>
                <a:spcPct val="0"/>
              </a:spcBef>
            </a:pPr>
            <a:r>
              <a:rPr lang="en-US" sz="2600" spc="52">
                <a:solidFill>
                  <a:srgbClr val="CB3434"/>
                </a:solidFill>
                <a:latin typeface="Muli Regular Bold"/>
              </a:rPr>
              <a:t>presence </a:t>
            </a:r>
          </a:p>
        </p:txBody>
      </p:sp>
      <p:sp>
        <p:nvSpPr>
          <p:cNvPr id="17" name="TextBox 17"/>
          <p:cNvSpPr txBox="1"/>
          <p:nvPr/>
        </p:nvSpPr>
        <p:spPr>
          <a:xfrm>
            <a:off x="6439056" y="4483743"/>
            <a:ext cx="2075921" cy="519007"/>
          </a:xfrm>
          <a:prstGeom prst="rect">
            <a:avLst/>
          </a:prstGeom>
        </p:spPr>
        <p:txBody>
          <a:bodyPr lIns="0" tIns="0" rIns="0" bIns="0" rtlCol="0" anchor="t">
            <a:spAutoFit/>
          </a:bodyPr>
          <a:lstStyle/>
          <a:p>
            <a:pPr algn="ctr">
              <a:lnSpc>
                <a:spcPts val="4289"/>
              </a:lnSpc>
              <a:spcBef>
                <a:spcPct val="0"/>
              </a:spcBef>
            </a:pPr>
            <a:r>
              <a:rPr lang="en-US" sz="3299" spc="65">
                <a:solidFill>
                  <a:srgbClr val="737373"/>
                </a:solidFill>
                <a:latin typeface="Muli Regular Bold"/>
              </a:rPr>
              <a:t>Predictors</a:t>
            </a:r>
          </a:p>
        </p:txBody>
      </p:sp>
      <p:sp>
        <p:nvSpPr>
          <p:cNvPr id="18" name="TextBox 18"/>
          <p:cNvSpPr txBox="1"/>
          <p:nvPr/>
        </p:nvSpPr>
        <p:spPr>
          <a:xfrm>
            <a:off x="5541324" y="5696322"/>
            <a:ext cx="3871383" cy="3237865"/>
          </a:xfrm>
          <a:prstGeom prst="rect">
            <a:avLst/>
          </a:prstGeom>
        </p:spPr>
        <p:txBody>
          <a:bodyPr lIns="0" tIns="0" rIns="0" bIns="0" rtlCol="0" anchor="t">
            <a:spAutoFit/>
          </a:bodyPr>
          <a:lstStyle/>
          <a:p>
            <a:pPr algn="ctr">
              <a:lnSpc>
                <a:spcPts val="5200"/>
              </a:lnSpc>
            </a:pPr>
            <a:r>
              <a:rPr lang="en-US" sz="2600" spc="52">
                <a:solidFill>
                  <a:srgbClr val="000000"/>
                </a:solidFill>
                <a:latin typeface="Muli Regular Bold"/>
              </a:rPr>
              <a:t>Systolic blood pressure </a:t>
            </a:r>
          </a:p>
          <a:p>
            <a:pPr algn="ctr">
              <a:lnSpc>
                <a:spcPts val="5200"/>
              </a:lnSpc>
            </a:pPr>
            <a:r>
              <a:rPr lang="en-US" sz="2600" spc="52">
                <a:solidFill>
                  <a:srgbClr val="000000"/>
                </a:solidFill>
                <a:latin typeface="Muli Regular Bold"/>
              </a:rPr>
              <a:t>Diastolic blood pressure</a:t>
            </a:r>
          </a:p>
          <a:p>
            <a:pPr algn="ctr">
              <a:lnSpc>
                <a:spcPts val="5200"/>
              </a:lnSpc>
            </a:pPr>
            <a:r>
              <a:rPr lang="en-US" sz="2600" spc="52">
                <a:solidFill>
                  <a:srgbClr val="000000"/>
                </a:solidFill>
                <a:latin typeface="Muli Regular"/>
              </a:rPr>
              <a:t>Cholesterol </a:t>
            </a:r>
          </a:p>
          <a:p>
            <a:pPr algn="ctr">
              <a:lnSpc>
                <a:spcPts val="5200"/>
              </a:lnSpc>
            </a:pPr>
            <a:r>
              <a:rPr lang="en-US" sz="2600" spc="52">
                <a:solidFill>
                  <a:srgbClr val="000000"/>
                </a:solidFill>
                <a:latin typeface="Muli Regular"/>
              </a:rPr>
              <a:t>Glucose</a:t>
            </a:r>
          </a:p>
          <a:p>
            <a:pPr algn="ctr">
              <a:lnSpc>
                <a:spcPts val="5200"/>
              </a:lnSpc>
            </a:pPr>
            <a:endParaRPr lang="en-US" sz="2600" spc="52">
              <a:solidFill>
                <a:srgbClr val="000000"/>
              </a:solidFill>
              <a:latin typeface="Muli Regular"/>
            </a:endParaRPr>
          </a:p>
        </p:txBody>
      </p:sp>
      <p:sp>
        <p:nvSpPr>
          <p:cNvPr id="19" name="TextBox 19"/>
          <p:cNvSpPr txBox="1"/>
          <p:nvPr/>
        </p:nvSpPr>
        <p:spPr>
          <a:xfrm>
            <a:off x="9664675" y="5696322"/>
            <a:ext cx="2565003" cy="1917065"/>
          </a:xfrm>
          <a:prstGeom prst="rect">
            <a:avLst/>
          </a:prstGeom>
        </p:spPr>
        <p:txBody>
          <a:bodyPr lIns="0" tIns="0" rIns="0" bIns="0" rtlCol="0" anchor="t">
            <a:spAutoFit/>
          </a:bodyPr>
          <a:lstStyle/>
          <a:p>
            <a:pPr algn="ctr">
              <a:lnSpc>
                <a:spcPts val="5200"/>
              </a:lnSpc>
            </a:pPr>
            <a:r>
              <a:rPr lang="en-US" sz="2600" spc="52">
                <a:solidFill>
                  <a:srgbClr val="000000"/>
                </a:solidFill>
                <a:latin typeface="Muli Regular"/>
              </a:rPr>
              <a:t>Smoking</a:t>
            </a:r>
          </a:p>
          <a:p>
            <a:pPr algn="ctr">
              <a:lnSpc>
                <a:spcPts val="5200"/>
              </a:lnSpc>
            </a:pPr>
            <a:r>
              <a:rPr lang="en-US" sz="2600" spc="52">
                <a:solidFill>
                  <a:srgbClr val="000000"/>
                </a:solidFill>
                <a:latin typeface="Muli Regular"/>
              </a:rPr>
              <a:t>Alcohol intake</a:t>
            </a:r>
          </a:p>
          <a:p>
            <a:pPr algn="ctr">
              <a:lnSpc>
                <a:spcPts val="5200"/>
              </a:lnSpc>
            </a:pPr>
            <a:r>
              <a:rPr lang="en-US" sz="2600" spc="52">
                <a:solidFill>
                  <a:srgbClr val="000000"/>
                </a:solidFill>
                <a:latin typeface="Muli Regular"/>
              </a:rPr>
              <a:t>Physical activity</a:t>
            </a:r>
          </a:p>
        </p:txBody>
      </p:sp>
      <p:sp>
        <p:nvSpPr>
          <p:cNvPr id="20" name="TextBox 20"/>
          <p:cNvSpPr txBox="1"/>
          <p:nvPr/>
        </p:nvSpPr>
        <p:spPr>
          <a:xfrm>
            <a:off x="14441363" y="4483743"/>
            <a:ext cx="1356387" cy="519007"/>
          </a:xfrm>
          <a:prstGeom prst="rect">
            <a:avLst/>
          </a:prstGeom>
        </p:spPr>
        <p:txBody>
          <a:bodyPr lIns="0" tIns="0" rIns="0" bIns="0" rtlCol="0" anchor="t">
            <a:spAutoFit/>
          </a:bodyPr>
          <a:lstStyle/>
          <a:p>
            <a:pPr algn="ctr">
              <a:lnSpc>
                <a:spcPts val="4289"/>
              </a:lnSpc>
              <a:spcBef>
                <a:spcPct val="0"/>
              </a:spcBef>
            </a:pPr>
            <a:r>
              <a:rPr lang="en-US" sz="3299" spc="65">
                <a:solidFill>
                  <a:srgbClr val="737373"/>
                </a:solidFill>
                <a:latin typeface="Muli Regular Bold"/>
              </a:rPr>
              <a:t>Target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27717" y="5406945"/>
            <a:ext cx="9424330" cy="3304001"/>
            <a:chOff x="0" y="0"/>
            <a:chExt cx="2613403" cy="916212"/>
          </a:xfrm>
        </p:grpSpPr>
        <p:sp>
          <p:nvSpPr>
            <p:cNvPr id="3" name="Freeform 3"/>
            <p:cNvSpPr/>
            <p:nvPr/>
          </p:nvSpPr>
          <p:spPr>
            <a:xfrm>
              <a:off x="0" y="0"/>
              <a:ext cx="2613403" cy="916212"/>
            </a:xfrm>
            <a:custGeom>
              <a:avLst/>
              <a:gdLst/>
              <a:ahLst/>
              <a:cxnLst/>
              <a:rect l="l" t="t" r="r" b="b"/>
              <a:pathLst>
                <a:path w="2613403" h="916212">
                  <a:moveTo>
                    <a:pt x="2488943" y="916212"/>
                  </a:moveTo>
                  <a:lnTo>
                    <a:pt x="124460" y="916212"/>
                  </a:lnTo>
                  <a:cubicBezTo>
                    <a:pt x="55880" y="916212"/>
                    <a:pt x="0" y="860332"/>
                    <a:pt x="0" y="791752"/>
                  </a:cubicBezTo>
                  <a:lnTo>
                    <a:pt x="0" y="124460"/>
                  </a:lnTo>
                  <a:cubicBezTo>
                    <a:pt x="0" y="55880"/>
                    <a:pt x="55880" y="0"/>
                    <a:pt x="124460" y="0"/>
                  </a:cubicBezTo>
                  <a:lnTo>
                    <a:pt x="2488943" y="0"/>
                  </a:lnTo>
                  <a:cubicBezTo>
                    <a:pt x="2557524" y="0"/>
                    <a:pt x="2613403" y="55880"/>
                    <a:pt x="2613403" y="124460"/>
                  </a:cubicBezTo>
                  <a:lnTo>
                    <a:pt x="2613403" y="791752"/>
                  </a:lnTo>
                  <a:cubicBezTo>
                    <a:pt x="2613403" y="860332"/>
                    <a:pt x="2557524" y="916212"/>
                    <a:pt x="2488943" y="916212"/>
                  </a:cubicBezTo>
                  <a:close/>
                </a:path>
              </a:pathLst>
            </a:custGeom>
            <a:solidFill>
              <a:srgbClr val="F4F4F4"/>
            </a:solidFill>
          </p:spPr>
        </p:sp>
      </p:grpSp>
      <p:grpSp>
        <p:nvGrpSpPr>
          <p:cNvPr id="4" name="Group 4"/>
          <p:cNvGrpSpPr/>
          <p:nvPr/>
        </p:nvGrpSpPr>
        <p:grpSpPr>
          <a:xfrm>
            <a:off x="-1273814" y="0"/>
            <a:ext cx="3272831" cy="10287000"/>
            <a:chOff x="0" y="0"/>
            <a:chExt cx="1107106" cy="3479800"/>
          </a:xfrm>
        </p:grpSpPr>
        <p:sp>
          <p:nvSpPr>
            <p:cNvPr id="5" name="Freeform 5"/>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sp>
        <p:nvSpPr>
          <p:cNvPr id="7" name="AutoShape 7"/>
          <p:cNvSpPr/>
          <p:nvPr/>
        </p:nvSpPr>
        <p:spPr>
          <a:xfrm>
            <a:off x="3027717" y="1377003"/>
            <a:ext cx="5910143" cy="9611"/>
          </a:xfrm>
          <a:prstGeom prst="rect">
            <a:avLst/>
          </a:prstGeom>
          <a:solidFill>
            <a:srgbClr val="162942"/>
          </a:solidFill>
        </p:spPr>
      </p:sp>
      <p:sp>
        <p:nvSpPr>
          <p:cNvPr id="8" name="AutoShape 8"/>
          <p:cNvSpPr/>
          <p:nvPr/>
        </p:nvSpPr>
        <p:spPr>
          <a:xfrm>
            <a:off x="4162700" y="5133975"/>
            <a:ext cx="6628633" cy="9525"/>
          </a:xfrm>
          <a:prstGeom prst="rect">
            <a:avLst/>
          </a:prstGeom>
          <a:solidFill>
            <a:srgbClr val="162942"/>
          </a:solidFill>
        </p:spPr>
      </p:sp>
      <p:sp>
        <p:nvSpPr>
          <p:cNvPr id="9" name="AutoShape 9"/>
          <p:cNvSpPr/>
          <p:nvPr/>
        </p:nvSpPr>
        <p:spPr>
          <a:xfrm>
            <a:off x="13245002" y="5124450"/>
            <a:ext cx="3749108" cy="9525"/>
          </a:xfrm>
          <a:prstGeom prst="rect">
            <a:avLst/>
          </a:prstGeom>
          <a:solidFill>
            <a:srgbClr val="162942">
              <a:alpha val="82745"/>
            </a:srgbClr>
          </a:solidFill>
        </p:spPr>
      </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63829" y="5399491"/>
            <a:ext cx="3311454" cy="3311454"/>
          </a:xfrm>
          <a:prstGeom prst="rect">
            <a:avLst/>
          </a:prstGeom>
        </p:spPr>
      </p:pic>
      <p:sp>
        <p:nvSpPr>
          <p:cNvPr id="11" name="TextBox 11"/>
          <p:cNvSpPr txBox="1"/>
          <p:nvPr/>
        </p:nvSpPr>
        <p:spPr>
          <a:xfrm>
            <a:off x="653977" y="9113921"/>
            <a:ext cx="749445" cy="202142"/>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05</a:t>
            </a:r>
          </a:p>
        </p:txBody>
      </p:sp>
      <p:sp>
        <p:nvSpPr>
          <p:cNvPr id="12" name="TextBox 12"/>
          <p:cNvSpPr txBox="1"/>
          <p:nvPr/>
        </p:nvSpPr>
        <p:spPr>
          <a:xfrm>
            <a:off x="3027717" y="1962812"/>
            <a:ext cx="9626937" cy="1014307"/>
          </a:xfrm>
          <a:prstGeom prst="rect">
            <a:avLst/>
          </a:prstGeom>
        </p:spPr>
        <p:txBody>
          <a:bodyPr lIns="0" tIns="0" rIns="0" bIns="0" rtlCol="0" anchor="t">
            <a:spAutoFit/>
          </a:bodyPr>
          <a:lstStyle/>
          <a:p>
            <a:pPr>
              <a:lnSpc>
                <a:spcPts val="7920"/>
              </a:lnSpc>
            </a:pPr>
            <a:r>
              <a:rPr lang="en-US" sz="7200">
                <a:solidFill>
                  <a:srgbClr val="000000"/>
                </a:solidFill>
                <a:latin typeface="Muli Bold"/>
              </a:rPr>
              <a:t>Data Understanding</a:t>
            </a:r>
          </a:p>
        </p:txBody>
      </p:sp>
      <p:sp>
        <p:nvSpPr>
          <p:cNvPr id="13" name="TextBox 13"/>
          <p:cNvSpPr txBox="1"/>
          <p:nvPr/>
        </p:nvSpPr>
        <p:spPr>
          <a:xfrm>
            <a:off x="3027717" y="795978"/>
            <a:ext cx="5088731" cy="257810"/>
          </a:xfrm>
          <a:prstGeom prst="rect">
            <a:avLst/>
          </a:prstGeom>
        </p:spPr>
        <p:txBody>
          <a:bodyPr lIns="0" tIns="0" rIns="0" bIns="0" rtlCol="0" anchor="t">
            <a:spAutoFit/>
          </a:bodyPr>
          <a:lstStyle/>
          <a:p>
            <a:pPr>
              <a:lnSpc>
                <a:spcPts val="2240"/>
              </a:lnSpc>
            </a:pPr>
            <a:r>
              <a:rPr lang="en-US" sz="1599" spc="159">
                <a:solidFill>
                  <a:srgbClr val="162942"/>
                </a:solidFill>
                <a:latin typeface="Muli Regular Bold"/>
              </a:rPr>
              <a:t>CARDIOVASCULAR DISEASE PREDICTION</a:t>
            </a:r>
          </a:p>
        </p:txBody>
      </p:sp>
      <p:sp>
        <p:nvSpPr>
          <p:cNvPr id="14" name="TextBox 14"/>
          <p:cNvSpPr txBox="1"/>
          <p:nvPr/>
        </p:nvSpPr>
        <p:spPr>
          <a:xfrm>
            <a:off x="3027717" y="3287642"/>
            <a:ext cx="14003301" cy="800100"/>
          </a:xfrm>
          <a:prstGeom prst="rect">
            <a:avLst/>
          </a:prstGeom>
        </p:spPr>
        <p:txBody>
          <a:bodyPr lIns="0" tIns="0" rIns="0" bIns="0" rtlCol="0" anchor="t">
            <a:spAutoFit/>
          </a:bodyPr>
          <a:lstStyle/>
          <a:p>
            <a:pPr>
              <a:lnSpc>
                <a:spcPts val="3250"/>
              </a:lnSpc>
              <a:spcBef>
                <a:spcPct val="0"/>
              </a:spcBef>
            </a:pPr>
            <a:r>
              <a:rPr lang="en-US" sz="2500" spc="50">
                <a:solidFill>
                  <a:srgbClr val="000000"/>
                </a:solidFill>
                <a:latin typeface="Muli Regular"/>
              </a:rPr>
              <a:t>Source of the dataset is Kaggle website where the dataset was extracted in excel format then converted to csv format. It has 70,000 records and 12 features.</a:t>
            </a:r>
          </a:p>
        </p:txBody>
      </p:sp>
      <p:sp>
        <p:nvSpPr>
          <p:cNvPr id="15" name="TextBox 15"/>
          <p:cNvSpPr txBox="1"/>
          <p:nvPr/>
        </p:nvSpPr>
        <p:spPr>
          <a:xfrm>
            <a:off x="3315832" y="5686797"/>
            <a:ext cx="2084917" cy="3953510"/>
          </a:xfrm>
          <a:prstGeom prst="rect">
            <a:avLst/>
          </a:prstGeom>
        </p:spPr>
        <p:txBody>
          <a:bodyPr lIns="0" tIns="0" rIns="0" bIns="0" rtlCol="0" anchor="t">
            <a:spAutoFit/>
          </a:bodyPr>
          <a:lstStyle/>
          <a:p>
            <a:pPr algn="ctr">
              <a:lnSpc>
                <a:spcPts val="5400"/>
              </a:lnSpc>
            </a:pPr>
            <a:r>
              <a:rPr lang="en-US" sz="2700" spc="54">
                <a:solidFill>
                  <a:srgbClr val="CB3434"/>
                </a:solidFill>
                <a:latin typeface="Muli Regular Bold"/>
              </a:rPr>
              <a:t>Age in years</a:t>
            </a:r>
          </a:p>
          <a:p>
            <a:pPr algn="ctr">
              <a:lnSpc>
                <a:spcPts val="5400"/>
              </a:lnSpc>
            </a:pPr>
            <a:r>
              <a:rPr lang="en-US" sz="2700" spc="54">
                <a:solidFill>
                  <a:srgbClr val="CB3434"/>
                </a:solidFill>
                <a:latin typeface="Muli Regular Bold"/>
              </a:rPr>
              <a:t>BMI </a:t>
            </a:r>
          </a:p>
          <a:p>
            <a:pPr algn="ctr">
              <a:lnSpc>
                <a:spcPts val="5200"/>
              </a:lnSpc>
            </a:pPr>
            <a:r>
              <a:rPr lang="en-US" sz="2600" spc="52">
                <a:solidFill>
                  <a:srgbClr val="000000"/>
                </a:solidFill>
                <a:latin typeface="Muli Regular"/>
              </a:rPr>
              <a:t>Gender</a:t>
            </a:r>
          </a:p>
          <a:p>
            <a:pPr algn="ctr">
              <a:lnSpc>
                <a:spcPts val="5200"/>
              </a:lnSpc>
            </a:pPr>
            <a:r>
              <a:rPr lang="en-US" sz="2600" spc="52">
                <a:solidFill>
                  <a:srgbClr val="000000"/>
                </a:solidFill>
                <a:latin typeface="Muli Regular"/>
              </a:rPr>
              <a:t> </a:t>
            </a:r>
          </a:p>
          <a:p>
            <a:pPr algn="ctr">
              <a:lnSpc>
                <a:spcPts val="5200"/>
              </a:lnSpc>
            </a:pPr>
            <a:endParaRPr lang="en-US" sz="2600" spc="52">
              <a:solidFill>
                <a:srgbClr val="000000"/>
              </a:solidFill>
              <a:latin typeface="Muli Regular"/>
            </a:endParaRPr>
          </a:p>
          <a:p>
            <a:pPr algn="ctr">
              <a:lnSpc>
                <a:spcPts val="5200"/>
              </a:lnSpc>
            </a:pPr>
            <a:endParaRPr lang="en-US" sz="2600" spc="52">
              <a:solidFill>
                <a:srgbClr val="000000"/>
              </a:solidFill>
              <a:latin typeface="Muli Regular"/>
            </a:endParaRPr>
          </a:p>
        </p:txBody>
      </p:sp>
      <p:sp>
        <p:nvSpPr>
          <p:cNvPr id="16" name="TextBox 16"/>
          <p:cNvSpPr txBox="1"/>
          <p:nvPr/>
        </p:nvSpPr>
        <p:spPr>
          <a:xfrm>
            <a:off x="12979812" y="6421405"/>
            <a:ext cx="4279488" cy="1256030"/>
          </a:xfrm>
          <a:prstGeom prst="rect">
            <a:avLst/>
          </a:prstGeom>
        </p:spPr>
        <p:txBody>
          <a:bodyPr lIns="0" tIns="0" rIns="0" bIns="0" rtlCol="0" anchor="t">
            <a:spAutoFit/>
          </a:bodyPr>
          <a:lstStyle/>
          <a:p>
            <a:pPr algn="ctr">
              <a:lnSpc>
                <a:spcPts val="3380"/>
              </a:lnSpc>
              <a:spcBef>
                <a:spcPct val="0"/>
              </a:spcBef>
            </a:pPr>
            <a:r>
              <a:rPr lang="en-US" sz="2600" spc="52">
                <a:solidFill>
                  <a:srgbClr val="CB3434"/>
                </a:solidFill>
                <a:latin typeface="Muli Regular Bold"/>
              </a:rPr>
              <a:t>Cardiovascular</a:t>
            </a:r>
          </a:p>
          <a:p>
            <a:pPr algn="ctr">
              <a:lnSpc>
                <a:spcPts val="3380"/>
              </a:lnSpc>
              <a:spcBef>
                <a:spcPct val="0"/>
              </a:spcBef>
            </a:pPr>
            <a:r>
              <a:rPr lang="en-US" sz="2600" spc="52">
                <a:solidFill>
                  <a:srgbClr val="CB3434"/>
                </a:solidFill>
                <a:latin typeface="Muli Regular Bold"/>
              </a:rPr>
              <a:t> disease </a:t>
            </a:r>
          </a:p>
          <a:p>
            <a:pPr algn="ctr">
              <a:lnSpc>
                <a:spcPts val="3380"/>
              </a:lnSpc>
              <a:spcBef>
                <a:spcPct val="0"/>
              </a:spcBef>
            </a:pPr>
            <a:r>
              <a:rPr lang="en-US" sz="2600" spc="52">
                <a:solidFill>
                  <a:srgbClr val="CB3434"/>
                </a:solidFill>
                <a:latin typeface="Muli Regular Bold"/>
              </a:rPr>
              <a:t>presence </a:t>
            </a:r>
          </a:p>
        </p:txBody>
      </p:sp>
      <p:sp>
        <p:nvSpPr>
          <p:cNvPr id="17" name="TextBox 17"/>
          <p:cNvSpPr txBox="1"/>
          <p:nvPr/>
        </p:nvSpPr>
        <p:spPr>
          <a:xfrm>
            <a:off x="6439056" y="4483743"/>
            <a:ext cx="2075921" cy="519007"/>
          </a:xfrm>
          <a:prstGeom prst="rect">
            <a:avLst/>
          </a:prstGeom>
        </p:spPr>
        <p:txBody>
          <a:bodyPr lIns="0" tIns="0" rIns="0" bIns="0" rtlCol="0" anchor="t">
            <a:spAutoFit/>
          </a:bodyPr>
          <a:lstStyle/>
          <a:p>
            <a:pPr algn="ctr">
              <a:lnSpc>
                <a:spcPts val="4289"/>
              </a:lnSpc>
              <a:spcBef>
                <a:spcPct val="0"/>
              </a:spcBef>
            </a:pPr>
            <a:r>
              <a:rPr lang="en-US" sz="3299" spc="65">
                <a:solidFill>
                  <a:srgbClr val="737373"/>
                </a:solidFill>
                <a:latin typeface="Muli Regular Bold"/>
              </a:rPr>
              <a:t>Predictors</a:t>
            </a:r>
          </a:p>
        </p:txBody>
      </p:sp>
      <p:sp>
        <p:nvSpPr>
          <p:cNvPr id="18" name="TextBox 18"/>
          <p:cNvSpPr txBox="1"/>
          <p:nvPr/>
        </p:nvSpPr>
        <p:spPr>
          <a:xfrm>
            <a:off x="6240817" y="5686797"/>
            <a:ext cx="2472399" cy="2607310"/>
          </a:xfrm>
          <a:prstGeom prst="rect">
            <a:avLst/>
          </a:prstGeom>
        </p:spPr>
        <p:txBody>
          <a:bodyPr lIns="0" tIns="0" rIns="0" bIns="0" rtlCol="0" anchor="t">
            <a:spAutoFit/>
          </a:bodyPr>
          <a:lstStyle/>
          <a:p>
            <a:pPr algn="ctr">
              <a:lnSpc>
                <a:spcPts val="5400"/>
              </a:lnSpc>
            </a:pPr>
            <a:r>
              <a:rPr lang="en-US" sz="2700" spc="54">
                <a:solidFill>
                  <a:srgbClr val="CB3434"/>
                </a:solidFill>
                <a:latin typeface="Muli Regular Bold"/>
              </a:rPr>
              <a:t>blood pressure</a:t>
            </a:r>
          </a:p>
          <a:p>
            <a:pPr algn="ctr">
              <a:lnSpc>
                <a:spcPts val="5200"/>
              </a:lnSpc>
            </a:pPr>
            <a:r>
              <a:rPr lang="en-US" sz="2600" spc="52">
                <a:solidFill>
                  <a:srgbClr val="000000"/>
                </a:solidFill>
                <a:latin typeface="Muli Regular"/>
              </a:rPr>
              <a:t>Cholesterol </a:t>
            </a:r>
          </a:p>
          <a:p>
            <a:pPr algn="ctr">
              <a:lnSpc>
                <a:spcPts val="5200"/>
              </a:lnSpc>
            </a:pPr>
            <a:r>
              <a:rPr lang="en-US" sz="2600" spc="52">
                <a:solidFill>
                  <a:srgbClr val="000000"/>
                </a:solidFill>
                <a:latin typeface="Muli Regular"/>
              </a:rPr>
              <a:t>Glucose</a:t>
            </a:r>
          </a:p>
          <a:p>
            <a:pPr algn="ctr">
              <a:lnSpc>
                <a:spcPts val="5200"/>
              </a:lnSpc>
            </a:pPr>
            <a:endParaRPr lang="en-US" sz="2600" spc="52">
              <a:solidFill>
                <a:srgbClr val="000000"/>
              </a:solidFill>
              <a:latin typeface="Muli Regular"/>
            </a:endParaRPr>
          </a:p>
        </p:txBody>
      </p:sp>
      <p:sp>
        <p:nvSpPr>
          <p:cNvPr id="19" name="TextBox 19"/>
          <p:cNvSpPr txBox="1"/>
          <p:nvPr/>
        </p:nvSpPr>
        <p:spPr>
          <a:xfrm>
            <a:off x="9664675" y="5696322"/>
            <a:ext cx="2565003" cy="1917065"/>
          </a:xfrm>
          <a:prstGeom prst="rect">
            <a:avLst/>
          </a:prstGeom>
        </p:spPr>
        <p:txBody>
          <a:bodyPr lIns="0" tIns="0" rIns="0" bIns="0" rtlCol="0" anchor="t">
            <a:spAutoFit/>
          </a:bodyPr>
          <a:lstStyle/>
          <a:p>
            <a:pPr algn="ctr">
              <a:lnSpc>
                <a:spcPts val="5200"/>
              </a:lnSpc>
            </a:pPr>
            <a:r>
              <a:rPr lang="en-US" sz="2600" spc="52">
                <a:solidFill>
                  <a:srgbClr val="000000"/>
                </a:solidFill>
                <a:latin typeface="Muli Regular"/>
              </a:rPr>
              <a:t>Smoking</a:t>
            </a:r>
          </a:p>
          <a:p>
            <a:pPr algn="ctr">
              <a:lnSpc>
                <a:spcPts val="5200"/>
              </a:lnSpc>
            </a:pPr>
            <a:r>
              <a:rPr lang="en-US" sz="2600" spc="52">
                <a:solidFill>
                  <a:srgbClr val="000000"/>
                </a:solidFill>
                <a:latin typeface="Muli Regular"/>
              </a:rPr>
              <a:t>Alcohol intake</a:t>
            </a:r>
          </a:p>
          <a:p>
            <a:pPr algn="ctr">
              <a:lnSpc>
                <a:spcPts val="5200"/>
              </a:lnSpc>
            </a:pPr>
            <a:r>
              <a:rPr lang="en-US" sz="2600" spc="52">
                <a:solidFill>
                  <a:srgbClr val="000000"/>
                </a:solidFill>
                <a:latin typeface="Muli Regular"/>
              </a:rPr>
              <a:t>Physical activity</a:t>
            </a:r>
          </a:p>
        </p:txBody>
      </p:sp>
      <p:sp>
        <p:nvSpPr>
          <p:cNvPr id="20" name="TextBox 20"/>
          <p:cNvSpPr txBox="1"/>
          <p:nvPr/>
        </p:nvSpPr>
        <p:spPr>
          <a:xfrm>
            <a:off x="14441363" y="4483743"/>
            <a:ext cx="1356387" cy="519007"/>
          </a:xfrm>
          <a:prstGeom prst="rect">
            <a:avLst/>
          </a:prstGeom>
        </p:spPr>
        <p:txBody>
          <a:bodyPr lIns="0" tIns="0" rIns="0" bIns="0" rtlCol="0" anchor="t">
            <a:spAutoFit/>
          </a:bodyPr>
          <a:lstStyle/>
          <a:p>
            <a:pPr algn="ctr">
              <a:lnSpc>
                <a:spcPts val="4289"/>
              </a:lnSpc>
              <a:spcBef>
                <a:spcPct val="0"/>
              </a:spcBef>
            </a:pPr>
            <a:r>
              <a:rPr lang="en-US" sz="3299" spc="65">
                <a:solidFill>
                  <a:srgbClr val="737373"/>
                </a:solidFill>
                <a:latin typeface="Muli Regular Bold"/>
              </a:rPr>
              <a:t>Target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3814" y="0"/>
            <a:ext cx="3272831" cy="10287000"/>
            <a:chOff x="0" y="0"/>
            <a:chExt cx="1107106" cy="3479800"/>
          </a:xfrm>
        </p:grpSpPr>
        <p:sp>
          <p:nvSpPr>
            <p:cNvPr id="3" name="Freeform 3"/>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sp>
        <p:nvSpPr>
          <p:cNvPr id="5" name="AutoShape 5"/>
          <p:cNvSpPr/>
          <p:nvPr/>
        </p:nvSpPr>
        <p:spPr>
          <a:xfrm>
            <a:off x="3027717" y="1377003"/>
            <a:ext cx="5910143" cy="9611"/>
          </a:xfrm>
          <a:prstGeom prst="rect">
            <a:avLst/>
          </a:prstGeom>
          <a:solidFill>
            <a:srgbClr val="162942"/>
          </a:solidFill>
        </p:spPr>
      </p:sp>
      <p:pic>
        <p:nvPicPr>
          <p:cNvPr id="6" name="Picture 6"/>
          <p:cNvPicPr>
            <a:picLocks noChangeAspect="1"/>
          </p:cNvPicPr>
          <p:nvPr/>
        </p:nvPicPr>
        <p:blipFill>
          <a:blip r:embed="rId4"/>
          <a:srcRect/>
          <a:stretch>
            <a:fillRect/>
          </a:stretch>
        </p:blipFill>
        <p:spPr>
          <a:xfrm>
            <a:off x="2605961" y="4309363"/>
            <a:ext cx="7423406" cy="4948937"/>
          </a:xfrm>
          <a:prstGeom prst="rect">
            <a:avLst/>
          </a:prstGeom>
        </p:spPr>
      </p:pic>
      <p:pic>
        <p:nvPicPr>
          <p:cNvPr id="7" name="Picture 7"/>
          <p:cNvPicPr>
            <a:picLocks noChangeAspect="1"/>
          </p:cNvPicPr>
          <p:nvPr/>
        </p:nvPicPr>
        <p:blipFill>
          <a:blip r:embed="rId5"/>
          <a:srcRect/>
          <a:stretch>
            <a:fillRect/>
          </a:stretch>
        </p:blipFill>
        <p:spPr>
          <a:xfrm>
            <a:off x="9596113" y="4916300"/>
            <a:ext cx="7817814" cy="5211876"/>
          </a:xfrm>
          <a:prstGeom prst="rect">
            <a:avLst/>
          </a:prstGeom>
        </p:spPr>
      </p:pic>
      <p:sp>
        <p:nvSpPr>
          <p:cNvPr id="8" name="TextBox 8"/>
          <p:cNvSpPr txBox="1"/>
          <p:nvPr/>
        </p:nvSpPr>
        <p:spPr>
          <a:xfrm>
            <a:off x="653977" y="9113921"/>
            <a:ext cx="749445" cy="202142"/>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06</a:t>
            </a:r>
          </a:p>
        </p:txBody>
      </p:sp>
      <p:sp>
        <p:nvSpPr>
          <p:cNvPr id="9" name="TextBox 9"/>
          <p:cNvSpPr txBox="1"/>
          <p:nvPr/>
        </p:nvSpPr>
        <p:spPr>
          <a:xfrm>
            <a:off x="3027717" y="1962812"/>
            <a:ext cx="9626937" cy="1014307"/>
          </a:xfrm>
          <a:prstGeom prst="rect">
            <a:avLst/>
          </a:prstGeom>
        </p:spPr>
        <p:txBody>
          <a:bodyPr lIns="0" tIns="0" rIns="0" bIns="0" rtlCol="0" anchor="t">
            <a:spAutoFit/>
          </a:bodyPr>
          <a:lstStyle/>
          <a:p>
            <a:pPr>
              <a:lnSpc>
                <a:spcPts val="7920"/>
              </a:lnSpc>
            </a:pPr>
            <a:r>
              <a:rPr lang="en-US" sz="7200">
                <a:solidFill>
                  <a:srgbClr val="000000"/>
                </a:solidFill>
                <a:latin typeface="Muli Bold"/>
              </a:rPr>
              <a:t>Data Understanding</a:t>
            </a:r>
          </a:p>
        </p:txBody>
      </p:sp>
      <p:sp>
        <p:nvSpPr>
          <p:cNvPr id="10" name="TextBox 10"/>
          <p:cNvSpPr txBox="1"/>
          <p:nvPr/>
        </p:nvSpPr>
        <p:spPr>
          <a:xfrm>
            <a:off x="3027717" y="795978"/>
            <a:ext cx="5088731" cy="257810"/>
          </a:xfrm>
          <a:prstGeom prst="rect">
            <a:avLst/>
          </a:prstGeom>
        </p:spPr>
        <p:txBody>
          <a:bodyPr lIns="0" tIns="0" rIns="0" bIns="0" rtlCol="0" anchor="t">
            <a:spAutoFit/>
          </a:bodyPr>
          <a:lstStyle/>
          <a:p>
            <a:pPr>
              <a:lnSpc>
                <a:spcPts val="2240"/>
              </a:lnSpc>
            </a:pPr>
            <a:r>
              <a:rPr lang="en-US" sz="1599" spc="159">
                <a:solidFill>
                  <a:srgbClr val="162942"/>
                </a:solidFill>
                <a:latin typeface="Muli Regular Bold"/>
              </a:rPr>
              <a:t>CARDIOVASCULAR DISEASE PREDICTION</a:t>
            </a:r>
          </a:p>
        </p:txBody>
      </p:sp>
      <p:sp>
        <p:nvSpPr>
          <p:cNvPr id="11" name="TextBox 11"/>
          <p:cNvSpPr txBox="1"/>
          <p:nvPr/>
        </p:nvSpPr>
        <p:spPr>
          <a:xfrm>
            <a:off x="3027717" y="3287642"/>
            <a:ext cx="14003301" cy="393700"/>
          </a:xfrm>
          <a:prstGeom prst="rect">
            <a:avLst/>
          </a:prstGeom>
        </p:spPr>
        <p:txBody>
          <a:bodyPr lIns="0" tIns="0" rIns="0" bIns="0" rtlCol="0" anchor="t">
            <a:spAutoFit/>
          </a:bodyPr>
          <a:lstStyle/>
          <a:p>
            <a:pPr>
              <a:lnSpc>
                <a:spcPts val="3250"/>
              </a:lnSpc>
              <a:spcBef>
                <a:spcPct val="0"/>
              </a:spcBef>
            </a:pPr>
            <a:r>
              <a:rPr lang="en-US" sz="2500" spc="50">
                <a:solidFill>
                  <a:srgbClr val="000000"/>
                </a:solidFill>
                <a:latin typeface="Muli Regular"/>
              </a:rPr>
              <a:t>Interesting plots!  </a:t>
            </a:r>
          </a:p>
        </p:txBody>
      </p:sp>
      <p:grpSp>
        <p:nvGrpSpPr>
          <p:cNvPr id="12" name="Group 12"/>
          <p:cNvGrpSpPr/>
          <p:nvPr/>
        </p:nvGrpSpPr>
        <p:grpSpPr>
          <a:xfrm>
            <a:off x="3324866" y="4003536"/>
            <a:ext cx="5985597" cy="611654"/>
            <a:chOff x="0" y="0"/>
            <a:chExt cx="6462622" cy="660400"/>
          </a:xfrm>
        </p:grpSpPr>
        <p:sp>
          <p:nvSpPr>
            <p:cNvPr id="13" name="Freeform 13"/>
            <p:cNvSpPr/>
            <p:nvPr/>
          </p:nvSpPr>
          <p:spPr>
            <a:xfrm>
              <a:off x="0" y="0"/>
              <a:ext cx="6462623" cy="660400"/>
            </a:xfrm>
            <a:custGeom>
              <a:avLst/>
              <a:gdLst/>
              <a:ahLst/>
              <a:cxnLst/>
              <a:rect l="l" t="t" r="r" b="b"/>
              <a:pathLst>
                <a:path w="6462623" h="660400">
                  <a:moveTo>
                    <a:pt x="6338162" y="660400"/>
                  </a:moveTo>
                  <a:lnTo>
                    <a:pt x="124460" y="660400"/>
                  </a:lnTo>
                  <a:cubicBezTo>
                    <a:pt x="55880" y="660400"/>
                    <a:pt x="0" y="604520"/>
                    <a:pt x="0" y="535940"/>
                  </a:cubicBezTo>
                  <a:lnTo>
                    <a:pt x="0" y="124460"/>
                  </a:lnTo>
                  <a:cubicBezTo>
                    <a:pt x="0" y="55880"/>
                    <a:pt x="55880" y="0"/>
                    <a:pt x="124460" y="0"/>
                  </a:cubicBezTo>
                  <a:lnTo>
                    <a:pt x="6338162" y="0"/>
                  </a:lnTo>
                  <a:cubicBezTo>
                    <a:pt x="6406743" y="0"/>
                    <a:pt x="6462623" y="55880"/>
                    <a:pt x="6462623" y="124460"/>
                  </a:cubicBezTo>
                  <a:lnTo>
                    <a:pt x="6462623" y="535940"/>
                  </a:lnTo>
                  <a:cubicBezTo>
                    <a:pt x="6462623" y="604520"/>
                    <a:pt x="6406743" y="660400"/>
                    <a:pt x="6338162" y="660400"/>
                  </a:cubicBezTo>
                  <a:close/>
                </a:path>
              </a:pathLst>
            </a:custGeom>
            <a:solidFill>
              <a:srgbClr val="F4F4F4"/>
            </a:solidFill>
          </p:spPr>
        </p:sp>
      </p:grpSp>
      <p:sp>
        <p:nvSpPr>
          <p:cNvPr id="14" name="TextBox 14"/>
          <p:cNvSpPr txBox="1"/>
          <p:nvPr/>
        </p:nvSpPr>
        <p:spPr>
          <a:xfrm>
            <a:off x="5140731" y="4102988"/>
            <a:ext cx="2353866" cy="393700"/>
          </a:xfrm>
          <a:prstGeom prst="rect">
            <a:avLst/>
          </a:prstGeom>
        </p:spPr>
        <p:txBody>
          <a:bodyPr lIns="0" tIns="0" rIns="0" bIns="0" rtlCol="0" anchor="t">
            <a:spAutoFit/>
          </a:bodyPr>
          <a:lstStyle/>
          <a:p>
            <a:pPr algn="ctr">
              <a:lnSpc>
                <a:spcPts val="3250"/>
              </a:lnSpc>
              <a:spcBef>
                <a:spcPct val="0"/>
              </a:spcBef>
            </a:pPr>
            <a:r>
              <a:rPr lang="en-US" sz="2500" spc="50">
                <a:solidFill>
                  <a:srgbClr val="737373"/>
                </a:solidFill>
                <a:latin typeface="Muli Regular Bold"/>
              </a:rPr>
              <a:t>Count Plot</a:t>
            </a:r>
          </a:p>
        </p:txBody>
      </p:sp>
      <p:grpSp>
        <p:nvGrpSpPr>
          <p:cNvPr id="15" name="Group 15"/>
          <p:cNvGrpSpPr/>
          <p:nvPr/>
        </p:nvGrpSpPr>
        <p:grpSpPr>
          <a:xfrm>
            <a:off x="11131501" y="4003536"/>
            <a:ext cx="5985597" cy="611654"/>
            <a:chOff x="0" y="0"/>
            <a:chExt cx="6462622" cy="660400"/>
          </a:xfrm>
        </p:grpSpPr>
        <p:sp>
          <p:nvSpPr>
            <p:cNvPr id="16" name="Freeform 16"/>
            <p:cNvSpPr/>
            <p:nvPr/>
          </p:nvSpPr>
          <p:spPr>
            <a:xfrm>
              <a:off x="0" y="0"/>
              <a:ext cx="6462623" cy="660400"/>
            </a:xfrm>
            <a:custGeom>
              <a:avLst/>
              <a:gdLst/>
              <a:ahLst/>
              <a:cxnLst/>
              <a:rect l="l" t="t" r="r" b="b"/>
              <a:pathLst>
                <a:path w="6462623" h="660400">
                  <a:moveTo>
                    <a:pt x="6338162" y="660400"/>
                  </a:moveTo>
                  <a:lnTo>
                    <a:pt x="124460" y="660400"/>
                  </a:lnTo>
                  <a:cubicBezTo>
                    <a:pt x="55880" y="660400"/>
                    <a:pt x="0" y="604520"/>
                    <a:pt x="0" y="535940"/>
                  </a:cubicBezTo>
                  <a:lnTo>
                    <a:pt x="0" y="124460"/>
                  </a:lnTo>
                  <a:cubicBezTo>
                    <a:pt x="0" y="55880"/>
                    <a:pt x="55880" y="0"/>
                    <a:pt x="124460" y="0"/>
                  </a:cubicBezTo>
                  <a:lnTo>
                    <a:pt x="6338162" y="0"/>
                  </a:lnTo>
                  <a:cubicBezTo>
                    <a:pt x="6406743" y="0"/>
                    <a:pt x="6462623" y="55880"/>
                    <a:pt x="6462623" y="124460"/>
                  </a:cubicBezTo>
                  <a:lnTo>
                    <a:pt x="6462623" y="535940"/>
                  </a:lnTo>
                  <a:cubicBezTo>
                    <a:pt x="6462623" y="604520"/>
                    <a:pt x="6406743" y="660400"/>
                    <a:pt x="6338162" y="660400"/>
                  </a:cubicBezTo>
                  <a:close/>
                </a:path>
              </a:pathLst>
            </a:custGeom>
            <a:solidFill>
              <a:srgbClr val="F4F4F4"/>
            </a:solidFill>
          </p:spPr>
        </p:sp>
      </p:grpSp>
      <p:sp>
        <p:nvSpPr>
          <p:cNvPr id="17" name="TextBox 17"/>
          <p:cNvSpPr txBox="1"/>
          <p:nvPr/>
        </p:nvSpPr>
        <p:spPr>
          <a:xfrm>
            <a:off x="12394415" y="4102988"/>
            <a:ext cx="3459770" cy="393700"/>
          </a:xfrm>
          <a:prstGeom prst="rect">
            <a:avLst/>
          </a:prstGeom>
        </p:spPr>
        <p:txBody>
          <a:bodyPr lIns="0" tIns="0" rIns="0" bIns="0" rtlCol="0" anchor="t">
            <a:spAutoFit/>
          </a:bodyPr>
          <a:lstStyle/>
          <a:p>
            <a:pPr algn="ctr">
              <a:lnSpc>
                <a:spcPts val="3250"/>
              </a:lnSpc>
              <a:spcBef>
                <a:spcPct val="0"/>
              </a:spcBef>
            </a:pPr>
            <a:r>
              <a:rPr lang="en-US" sz="2500" spc="50">
                <a:solidFill>
                  <a:srgbClr val="737373"/>
                </a:solidFill>
                <a:latin typeface="Muli Regular Bold"/>
              </a:rPr>
              <a:t>Pairwise Correlation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3814" y="0"/>
            <a:ext cx="3272831" cy="10287000"/>
            <a:chOff x="0" y="0"/>
            <a:chExt cx="1107106" cy="3479800"/>
          </a:xfrm>
        </p:grpSpPr>
        <p:sp>
          <p:nvSpPr>
            <p:cNvPr id="3" name="Freeform 3"/>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sp>
        <p:nvSpPr>
          <p:cNvPr id="5" name="TextBox 5"/>
          <p:cNvSpPr txBox="1"/>
          <p:nvPr/>
        </p:nvSpPr>
        <p:spPr>
          <a:xfrm>
            <a:off x="653977" y="9113921"/>
            <a:ext cx="749445" cy="202142"/>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07</a:t>
            </a:r>
          </a:p>
        </p:txBody>
      </p:sp>
      <p:sp>
        <p:nvSpPr>
          <p:cNvPr id="6" name="AutoShape 6"/>
          <p:cNvSpPr/>
          <p:nvPr/>
        </p:nvSpPr>
        <p:spPr>
          <a:xfrm>
            <a:off x="3028323" y="1304693"/>
            <a:ext cx="14230977" cy="9525"/>
          </a:xfrm>
          <a:prstGeom prst="rect">
            <a:avLst/>
          </a:prstGeom>
          <a:solidFill>
            <a:srgbClr val="162942"/>
          </a:solidFill>
        </p:spPr>
      </p:sp>
      <p:sp>
        <p:nvSpPr>
          <p:cNvPr id="7" name="TextBox 7"/>
          <p:cNvSpPr txBox="1"/>
          <p:nvPr/>
        </p:nvSpPr>
        <p:spPr>
          <a:xfrm>
            <a:off x="12170569" y="774065"/>
            <a:ext cx="5088731" cy="257810"/>
          </a:xfrm>
          <a:prstGeom prst="rect">
            <a:avLst/>
          </a:prstGeom>
        </p:spPr>
        <p:txBody>
          <a:bodyPr lIns="0" tIns="0" rIns="0" bIns="0" rtlCol="0" anchor="t">
            <a:spAutoFit/>
          </a:bodyPr>
          <a:lstStyle/>
          <a:p>
            <a:pPr algn="r">
              <a:lnSpc>
                <a:spcPts val="2240"/>
              </a:lnSpc>
            </a:pPr>
            <a:r>
              <a:rPr lang="en-US" sz="1599" spc="159">
                <a:solidFill>
                  <a:srgbClr val="162942"/>
                </a:solidFill>
                <a:latin typeface="Muli Regular Bold"/>
              </a:rPr>
              <a:t>CARDIOVASCULAR DISEASE PREDICTION</a:t>
            </a:r>
          </a:p>
        </p:txBody>
      </p:sp>
      <p:sp>
        <p:nvSpPr>
          <p:cNvPr id="8" name="TextBox 8"/>
          <p:cNvSpPr txBox="1"/>
          <p:nvPr/>
        </p:nvSpPr>
        <p:spPr>
          <a:xfrm>
            <a:off x="3028323" y="2098896"/>
            <a:ext cx="4792568" cy="1014307"/>
          </a:xfrm>
          <a:prstGeom prst="rect">
            <a:avLst/>
          </a:prstGeom>
        </p:spPr>
        <p:txBody>
          <a:bodyPr lIns="0" tIns="0" rIns="0" bIns="0" rtlCol="0" anchor="t">
            <a:spAutoFit/>
          </a:bodyPr>
          <a:lstStyle/>
          <a:p>
            <a:pPr>
              <a:lnSpc>
                <a:spcPts val="7920"/>
              </a:lnSpc>
            </a:pPr>
            <a:r>
              <a:rPr lang="en-US" sz="7200">
                <a:solidFill>
                  <a:srgbClr val="000000"/>
                </a:solidFill>
                <a:latin typeface="Muli Bold"/>
              </a:rPr>
              <a:t>Models</a:t>
            </a:r>
          </a:p>
        </p:txBody>
      </p:sp>
      <p:grpSp>
        <p:nvGrpSpPr>
          <p:cNvPr id="9" name="Group 9"/>
          <p:cNvGrpSpPr/>
          <p:nvPr/>
        </p:nvGrpSpPr>
        <p:grpSpPr>
          <a:xfrm>
            <a:off x="3028323" y="5448300"/>
            <a:ext cx="6270339" cy="1533526"/>
            <a:chOff x="0" y="0"/>
            <a:chExt cx="8360452" cy="2044701"/>
          </a:xfrm>
        </p:grpSpPr>
        <p:grpSp>
          <p:nvGrpSpPr>
            <p:cNvPr id="10" name="Group 10"/>
            <p:cNvGrpSpPr/>
            <p:nvPr/>
          </p:nvGrpSpPr>
          <p:grpSpPr>
            <a:xfrm>
              <a:off x="0" y="0"/>
              <a:ext cx="8360452" cy="2044701"/>
              <a:chOff x="0" y="0"/>
              <a:chExt cx="2700269" cy="660400"/>
            </a:xfrm>
          </p:grpSpPr>
          <p:sp>
            <p:nvSpPr>
              <p:cNvPr id="11" name="Freeform 11"/>
              <p:cNvSpPr/>
              <p:nvPr/>
            </p:nvSpPr>
            <p:spPr>
              <a:xfrm>
                <a:off x="0" y="0"/>
                <a:ext cx="2700269" cy="660400"/>
              </a:xfrm>
              <a:custGeom>
                <a:avLst/>
                <a:gdLst/>
                <a:ahLst/>
                <a:cxnLst/>
                <a:rect l="l" t="t" r="r" b="b"/>
                <a:pathLst>
                  <a:path w="2700269" h="660400">
                    <a:moveTo>
                      <a:pt x="2575809" y="660400"/>
                    </a:moveTo>
                    <a:lnTo>
                      <a:pt x="124460" y="660400"/>
                    </a:lnTo>
                    <a:cubicBezTo>
                      <a:pt x="55880" y="660400"/>
                      <a:pt x="0" y="604520"/>
                      <a:pt x="0" y="535940"/>
                    </a:cubicBezTo>
                    <a:lnTo>
                      <a:pt x="0" y="124460"/>
                    </a:lnTo>
                    <a:cubicBezTo>
                      <a:pt x="0" y="55880"/>
                      <a:pt x="55880" y="0"/>
                      <a:pt x="124460" y="0"/>
                    </a:cubicBezTo>
                    <a:lnTo>
                      <a:pt x="2575809" y="0"/>
                    </a:lnTo>
                    <a:cubicBezTo>
                      <a:pt x="2644389" y="0"/>
                      <a:pt x="2700269" y="55880"/>
                      <a:pt x="2700269" y="124460"/>
                    </a:cubicBezTo>
                    <a:lnTo>
                      <a:pt x="2700269" y="535940"/>
                    </a:lnTo>
                    <a:cubicBezTo>
                      <a:pt x="2700269" y="604520"/>
                      <a:pt x="2644389" y="660400"/>
                      <a:pt x="2575809" y="660400"/>
                    </a:cubicBezTo>
                    <a:close/>
                  </a:path>
                </a:pathLst>
              </a:custGeom>
              <a:solidFill>
                <a:srgbClr val="F4F4F4"/>
              </a:solidFill>
            </p:spPr>
          </p:sp>
        </p:grpSp>
        <p:sp>
          <p:nvSpPr>
            <p:cNvPr id="12" name="TextBox 12"/>
            <p:cNvSpPr txBox="1"/>
            <p:nvPr/>
          </p:nvSpPr>
          <p:spPr>
            <a:xfrm>
              <a:off x="572240" y="654051"/>
              <a:ext cx="7215973" cy="774700"/>
            </a:xfrm>
            <a:prstGeom prst="rect">
              <a:avLst/>
            </a:prstGeom>
          </p:spPr>
          <p:txBody>
            <a:bodyPr lIns="0" tIns="0" rIns="0" bIns="0" rtlCol="0" anchor="t">
              <a:spAutoFit/>
            </a:bodyPr>
            <a:lstStyle/>
            <a:p>
              <a:pPr algn="ctr">
                <a:lnSpc>
                  <a:spcPts val="4399"/>
                </a:lnSpc>
              </a:pPr>
              <a:r>
                <a:rPr lang="en-US" sz="3999">
                  <a:solidFill>
                    <a:srgbClr val="737373"/>
                  </a:solidFill>
                  <a:latin typeface="Muli Bold"/>
                </a:rPr>
                <a:t>Logistic Regression </a:t>
              </a:r>
            </a:p>
          </p:txBody>
        </p:sp>
      </p:grpSp>
      <p:grpSp>
        <p:nvGrpSpPr>
          <p:cNvPr id="13" name="Group 13"/>
          <p:cNvGrpSpPr/>
          <p:nvPr/>
        </p:nvGrpSpPr>
        <p:grpSpPr>
          <a:xfrm>
            <a:off x="10870241" y="5437681"/>
            <a:ext cx="6270339" cy="1533526"/>
            <a:chOff x="0" y="0"/>
            <a:chExt cx="2700269" cy="660400"/>
          </a:xfrm>
        </p:grpSpPr>
        <p:sp>
          <p:nvSpPr>
            <p:cNvPr id="14" name="Freeform 14"/>
            <p:cNvSpPr/>
            <p:nvPr/>
          </p:nvSpPr>
          <p:spPr>
            <a:xfrm>
              <a:off x="0" y="0"/>
              <a:ext cx="2700269" cy="660400"/>
            </a:xfrm>
            <a:custGeom>
              <a:avLst/>
              <a:gdLst/>
              <a:ahLst/>
              <a:cxnLst/>
              <a:rect l="l" t="t" r="r" b="b"/>
              <a:pathLst>
                <a:path w="2700269" h="660400">
                  <a:moveTo>
                    <a:pt x="2575809" y="660400"/>
                  </a:moveTo>
                  <a:lnTo>
                    <a:pt x="124460" y="660400"/>
                  </a:lnTo>
                  <a:cubicBezTo>
                    <a:pt x="55880" y="660400"/>
                    <a:pt x="0" y="604520"/>
                    <a:pt x="0" y="535940"/>
                  </a:cubicBezTo>
                  <a:lnTo>
                    <a:pt x="0" y="124460"/>
                  </a:lnTo>
                  <a:cubicBezTo>
                    <a:pt x="0" y="55880"/>
                    <a:pt x="55880" y="0"/>
                    <a:pt x="124460" y="0"/>
                  </a:cubicBezTo>
                  <a:lnTo>
                    <a:pt x="2575809" y="0"/>
                  </a:lnTo>
                  <a:cubicBezTo>
                    <a:pt x="2644389" y="0"/>
                    <a:pt x="2700269" y="55880"/>
                    <a:pt x="2700269" y="124460"/>
                  </a:cubicBezTo>
                  <a:lnTo>
                    <a:pt x="2700269" y="535940"/>
                  </a:lnTo>
                  <a:cubicBezTo>
                    <a:pt x="2700269" y="604520"/>
                    <a:pt x="2644389" y="660400"/>
                    <a:pt x="2575809" y="660400"/>
                  </a:cubicBezTo>
                  <a:close/>
                </a:path>
              </a:pathLst>
            </a:custGeom>
            <a:solidFill>
              <a:srgbClr val="F4F4F4"/>
            </a:solidFill>
          </p:spPr>
        </p:sp>
      </p:grpSp>
      <p:sp>
        <p:nvSpPr>
          <p:cNvPr id="15" name="TextBox 15"/>
          <p:cNvSpPr txBox="1"/>
          <p:nvPr/>
        </p:nvSpPr>
        <p:spPr>
          <a:xfrm>
            <a:off x="11754208" y="5937744"/>
            <a:ext cx="4739845" cy="571500"/>
          </a:xfrm>
          <a:prstGeom prst="rect">
            <a:avLst/>
          </a:prstGeom>
        </p:spPr>
        <p:txBody>
          <a:bodyPr lIns="0" tIns="0" rIns="0" bIns="0" rtlCol="0" anchor="t">
            <a:spAutoFit/>
          </a:bodyPr>
          <a:lstStyle/>
          <a:p>
            <a:pPr algn="ctr">
              <a:lnSpc>
                <a:spcPts val="4399"/>
              </a:lnSpc>
            </a:pPr>
            <a:r>
              <a:rPr lang="en-US" sz="3999">
                <a:solidFill>
                  <a:srgbClr val="737373"/>
                </a:solidFill>
                <a:latin typeface="Muli Bold"/>
              </a:rPr>
              <a:t>Random Forest</a:t>
            </a:r>
          </a:p>
        </p:txBody>
      </p:sp>
      <p:sp>
        <p:nvSpPr>
          <p:cNvPr id="16" name="TextBox 16"/>
          <p:cNvSpPr txBox="1"/>
          <p:nvPr/>
        </p:nvSpPr>
        <p:spPr>
          <a:xfrm>
            <a:off x="10988961" y="7342470"/>
            <a:ext cx="6270339" cy="832697"/>
          </a:xfrm>
          <a:prstGeom prst="rect">
            <a:avLst/>
          </a:prstGeom>
        </p:spPr>
        <p:txBody>
          <a:bodyPr lIns="0" tIns="0" rIns="0" bIns="0" rtlCol="0" anchor="t">
            <a:spAutoFit/>
          </a:bodyPr>
          <a:lstStyle/>
          <a:p>
            <a:pPr algn="ctr">
              <a:lnSpc>
                <a:spcPts val="3380"/>
              </a:lnSpc>
              <a:spcBef>
                <a:spcPct val="0"/>
              </a:spcBef>
            </a:pPr>
            <a:r>
              <a:rPr lang="en-US" sz="2600" spc="52">
                <a:solidFill>
                  <a:srgbClr val="000000"/>
                </a:solidFill>
                <a:latin typeface="Muli Regular"/>
              </a:rPr>
              <a:t>100 trees were built before taking the maximum voting.</a:t>
            </a:r>
          </a:p>
        </p:txBody>
      </p:sp>
      <p:sp>
        <p:nvSpPr>
          <p:cNvPr id="17" name="TextBox 17"/>
          <p:cNvSpPr txBox="1"/>
          <p:nvPr/>
        </p:nvSpPr>
        <p:spPr>
          <a:xfrm>
            <a:off x="3028323" y="7342470"/>
            <a:ext cx="6270339" cy="832697"/>
          </a:xfrm>
          <a:prstGeom prst="rect">
            <a:avLst/>
          </a:prstGeom>
        </p:spPr>
        <p:txBody>
          <a:bodyPr lIns="0" tIns="0" rIns="0" bIns="0" rtlCol="0" anchor="t">
            <a:spAutoFit/>
          </a:bodyPr>
          <a:lstStyle/>
          <a:p>
            <a:pPr algn="ctr">
              <a:lnSpc>
                <a:spcPts val="3380"/>
              </a:lnSpc>
              <a:spcBef>
                <a:spcPct val="0"/>
              </a:spcBef>
            </a:pPr>
            <a:r>
              <a:rPr lang="en-US" sz="2600" spc="52">
                <a:solidFill>
                  <a:srgbClr val="000000"/>
                </a:solidFill>
                <a:latin typeface="Muli Regular"/>
              </a:rPr>
              <a:t>The model was trained with scaled data.</a:t>
            </a:r>
          </a:p>
        </p:txBody>
      </p:sp>
      <p:sp>
        <p:nvSpPr>
          <p:cNvPr id="18" name="TextBox 18"/>
          <p:cNvSpPr txBox="1"/>
          <p:nvPr/>
        </p:nvSpPr>
        <p:spPr>
          <a:xfrm>
            <a:off x="3028323" y="3427023"/>
            <a:ext cx="14112257" cy="959273"/>
          </a:xfrm>
          <a:prstGeom prst="rect">
            <a:avLst/>
          </a:prstGeom>
        </p:spPr>
        <p:txBody>
          <a:bodyPr lIns="0" tIns="0" rIns="0" bIns="0" rtlCol="0" anchor="t">
            <a:spAutoFit/>
          </a:bodyPr>
          <a:lstStyle/>
          <a:p>
            <a:pPr>
              <a:lnSpc>
                <a:spcPts val="3900"/>
              </a:lnSpc>
            </a:pPr>
            <a:r>
              <a:rPr lang="en-US" sz="2600" spc="52">
                <a:solidFill>
                  <a:srgbClr val="000000"/>
                </a:solidFill>
                <a:latin typeface="Muli Regular"/>
              </a:rPr>
              <a:t>The following algorithms both were used before choosing logistic regression as the model with better performance.</a:t>
            </a:r>
          </a:p>
        </p:txBody>
      </p:sp>
      <p:sp>
        <p:nvSpPr>
          <p:cNvPr id="19" name="AutoShape 19"/>
          <p:cNvSpPr/>
          <p:nvPr/>
        </p:nvSpPr>
        <p:spPr>
          <a:xfrm>
            <a:off x="3028323" y="4850186"/>
            <a:ext cx="14230977" cy="9525"/>
          </a:xfrm>
          <a:prstGeom prst="rect">
            <a:avLst/>
          </a:prstGeom>
          <a:solidFill>
            <a:srgbClr val="162942"/>
          </a:solid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3814" y="0"/>
            <a:ext cx="3272831" cy="10287000"/>
            <a:chOff x="0" y="0"/>
            <a:chExt cx="1107106" cy="3479800"/>
          </a:xfrm>
        </p:grpSpPr>
        <p:sp>
          <p:nvSpPr>
            <p:cNvPr id="3" name="Freeform 3"/>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grpSp>
        <p:nvGrpSpPr>
          <p:cNvPr id="5" name="Group 5"/>
          <p:cNvGrpSpPr/>
          <p:nvPr/>
        </p:nvGrpSpPr>
        <p:grpSpPr>
          <a:xfrm>
            <a:off x="2837742" y="1588352"/>
            <a:ext cx="5825788" cy="1511831"/>
            <a:chOff x="0" y="0"/>
            <a:chExt cx="2544829" cy="660400"/>
          </a:xfrm>
        </p:grpSpPr>
        <p:sp>
          <p:nvSpPr>
            <p:cNvPr id="6" name="Freeform 6"/>
            <p:cNvSpPr/>
            <p:nvPr/>
          </p:nvSpPr>
          <p:spPr>
            <a:xfrm>
              <a:off x="0" y="0"/>
              <a:ext cx="2544829" cy="660400"/>
            </a:xfrm>
            <a:custGeom>
              <a:avLst/>
              <a:gdLst/>
              <a:ahLst/>
              <a:cxnLst/>
              <a:rect l="l" t="t" r="r" b="b"/>
              <a:pathLst>
                <a:path w="2544829" h="660400">
                  <a:moveTo>
                    <a:pt x="2420368" y="660400"/>
                  </a:moveTo>
                  <a:lnTo>
                    <a:pt x="124460" y="660400"/>
                  </a:lnTo>
                  <a:cubicBezTo>
                    <a:pt x="55880" y="660400"/>
                    <a:pt x="0" y="604520"/>
                    <a:pt x="0" y="535940"/>
                  </a:cubicBezTo>
                  <a:lnTo>
                    <a:pt x="0" y="124460"/>
                  </a:lnTo>
                  <a:cubicBezTo>
                    <a:pt x="0" y="55880"/>
                    <a:pt x="55880" y="0"/>
                    <a:pt x="124460" y="0"/>
                  </a:cubicBezTo>
                  <a:lnTo>
                    <a:pt x="2420369" y="0"/>
                  </a:lnTo>
                  <a:cubicBezTo>
                    <a:pt x="2488949" y="0"/>
                    <a:pt x="2544829" y="55880"/>
                    <a:pt x="2544829" y="124460"/>
                  </a:cubicBezTo>
                  <a:lnTo>
                    <a:pt x="2544829" y="535940"/>
                  </a:lnTo>
                  <a:cubicBezTo>
                    <a:pt x="2544829" y="604520"/>
                    <a:pt x="2488949" y="660400"/>
                    <a:pt x="2420369" y="660400"/>
                  </a:cubicBezTo>
                  <a:close/>
                </a:path>
              </a:pathLst>
            </a:custGeom>
            <a:solidFill>
              <a:srgbClr val="F4F4F4"/>
            </a:solidFill>
          </p:spPr>
        </p:sp>
      </p:grpSp>
      <p:sp>
        <p:nvSpPr>
          <p:cNvPr id="7" name="AutoShape 7"/>
          <p:cNvSpPr/>
          <p:nvPr/>
        </p:nvSpPr>
        <p:spPr>
          <a:xfrm>
            <a:off x="10630667" y="1304693"/>
            <a:ext cx="6628633" cy="9525"/>
          </a:xfrm>
          <a:prstGeom prst="rect">
            <a:avLst/>
          </a:prstGeom>
          <a:solidFill>
            <a:srgbClr val="162942"/>
          </a:solidFill>
        </p:spPr>
      </p:sp>
      <p:pic>
        <p:nvPicPr>
          <p:cNvPr id="8" name="Picture 8"/>
          <p:cNvPicPr>
            <a:picLocks noChangeAspect="1"/>
          </p:cNvPicPr>
          <p:nvPr/>
        </p:nvPicPr>
        <p:blipFill>
          <a:blip r:embed="rId4"/>
          <a:srcRect/>
          <a:stretch>
            <a:fillRect/>
          </a:stretch>
        </p:blipFill>
        <p:spPr>
          <a:xfrm>
            <a:off x="2552073" y="1277709"/>
            <a:ext cx="2133116" cy="2133116"/>
          </a:xfrm>
          <a:prstGeom prst="rect">
            <a:avLst/>
          </a:prstGeom>
        </p:spPr>
      </p:pic>
      <p:pic>
        <p:nvPicPr>
          <p:cNvPr id="9" name="Picture 9"/>
          <p:cNvPicPr>
            <a:picLocks noChangeAspect="1"/>
          </p:cNvPicPr>
          <p:nvPr/>
        </p:nvPicPr>
        <p:blipFill>
          <a:blip r:embed="rId5"/>
          <a:srcRect/>
          <a:stretch>
            <a:fillRect/>
          </a:stretch>
        </p:blipFill>
        <p:spPr>
          <a:xfrm>
            <a:off x="7784218" y="2344267"/>
            <a:ext cx="10503782" cy="7002521"/>
          </a:xfrm>
          <a:prstGeom prst="rect">
            <a:avLst/>
          </a:prstGeom>
        </p:spPr>
      </p:pic>
      <p:sp>
        <p:nvSpPr>
          <p:cNvPr id="10" name="TextBox 10"/>
          <p:cNvSpPr txBox="1"/>
          <p:nvPr/>
        </p:nvSpPr>
        <p:spPr>
          <a:xfrm>
            <a:off x="5061989" y="1875214"/>
            <a:ext cx="3235536" cy="1014307"/>
          </a:xfrm>
          <a:prstGeom prst="rect">
            <a:avLst/>
          </a:prstGeom>
        </p:spPr>
        <p:txBody>
          <a:bodyPr lIns="0" tIns="0" rIns="0" bIns="0" rtlCol="0" anchor="t">
            <a:spAutoFit/>
          </a:bodyPr>
          <a:lstStyle/>
          <a:p>
            <a:pPr>
              <a:lnSpc>
                <a:spcPts val="7920"/>
              </a:lnSpc>
            </a:pPr>
            <a:r>
              <a:rPr lang="en-US" sz="7200">
                <a:solidFill>
                  <a:srgbClr val="000000"/>
                </a:solidFill>
                <a:latin typeface="Muli Bold"/>
              </a:rPr>
              <a:t>Results</a:t>
            </a:r>
          </a:p>
        </p:txBody>
      </p:sp>
      <p:sp>
        <p:nvSpPr>
          <p:cNvPr id="11" name="TextBox 11"/>
          <p:cNvSpPr txBox="1"/>
          <p:nvPr/>
        </p:nvSpPr>
        <p:spPr>
          <a:xfrm>
            <a:off x="653977" y="9113921"/>
            <a:ext cx="749445" cy="202142"/>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08</a:t>
            </a:r>
          </a:p>
        </p:txBody>
      </p:sp>
      <p:sp>
        <p:nvSpPr>
          <p:cNvPr id="12" name="TextBox 12"/>
          <p:cNvSpPr txBox="1"/>
          <p:nvPr/>
        </p:nvSpPr>
        <p:spPr>
          <a:xfrm>
            <a:off x="12170569" y="774065"/>
            <a:ext cx="5088731" cy="257810"/>
          </a:xfrm>
          <a:prstGeom prst="rect">
            <a:avLst/>
          </a:prstGeom>
        </p:spPr>
        <p:txBody>
          <a:bodyPr lIns="0" tIns="0" rIns="0" bIns="0" rtlCol="0" anchor="t">
            <a:spAutoFit/>
          </a:bodyPr>
          <a:lstStyle/>
          <a:p>
            <a:pPr algn="r">
              <a:lnSpc>
                <a:spcPts val="2240"/>
              </a:lnSpc>
            </a:pPr>
            <a:r>
              <a:rPr lang="en-US" sz="1599" spc="159">
                <a:solidFill>
                  <a:srgbClr val="162942"/>
                </a:solidFill>
                <a:latin typeface="Muli Regular Bold"/>
              </a:rPr>
              <a:t>CARDIOVASCULAR DISEASE PREDICTION</a:t>
            </a:r>
          </a:p>
        </p:txBody>
      </p:sp>
      <p:sp>
        <p:nvSpPr>
          <p:cNvPr id="13" name="TextBox 13"/>
          <p:cNvSpPr txBox="1"/>
          <p:nvPr/>
        </p:nvSpPr>
        <p:spPr>
          <a:xfrm>
            <a:off x="3026573" y="3705725"/>
            <a:ext cx="5411980" cy="571500"/>
          </a:xfrm>
          <a:prstGeom prst="rect">
            <a:avLst/>
          </a:prstGeom>
        </p:spPr>
        <p:txBody>
          <a:bodyPr lIns="0" tIns="0" rIns="0" bIns="0" rtlCol="0" anchor="t">
            <a:spAutoFit/>
          </a:bodyPr>
          <a:lstStyle/>
          <a:p>
            <a:pPr>
              <a:lnSpc>
                <a:spcPts val="4399"/>
              </a:lnSpc>
            </a:pPr>
            <a:r>
              <a:rPr lang="en-US" sz="3999">
                <a:solidFill>
                  <a:srgbClr val="000000"/>
                </a:solidFill>
                <a:latin typeface="Muli Bold"/>
              </a:rPr>
              <a:t>- Logistic Regression </a:t>
            </a:r>
          </a:p>
        </p:txBody>
      </p:sp>
      <p:sp>
        <p:nvSpPr>
          <p:cNvPr id="14" name="TextBox 14"/>
          <p:cNvSpPr txBox="1"/>
          <p:nvPr/>
        </p:nvSpPr>
        <p:spPr>
          <a:xfrm>
            <a:off x="3026573" y="4406917"/>
            <a:ext cx="5636957" cy="3366135"/>
          </a:xfrm>
          <a:prstGeom prst="rect">
            <a:avLst/>
          </a:prstGeom>
        </p:spPr>
        <p:txBody>
          <a:bodyPr lIns="0" tIns="0" rIns="0" bIns="0" rtlCol="0" anchor="t">
            <a:spAutoFit/>
          </a:bodyPr>
          <a:lstStyle/>
          <a:p>
            <a:pPr marL="734059" lvl="1" indent="-367030">
              <a:lnSpc>
                <a:spcPts val="6799"/>
              </a:lnSpc>
              <a:buFont typeface="Arial"/>
              <a:buChar char="•"/>
            </a:pPr>
            <a:r>
              <a:rPr lang="en-US" sz="3399">
                <a:solidFill>
                  <a:srgbClr val="000000"/>
                </a:solidFill>
                <a:latin typeface="Open Sans Light"/>
              </a:rPr>
              <a:t>Recall 67.06%</a:t>
            </a:r>
          </a:p>
          <a:p>
            <a:pPr marL="734059" lvl="1" indent="-367030">
              <a:lnSpc>
                <a:spcPts val="6799"/>
              </a:lnSpc>
              <a:buFont typeface="Arial"/>
              <a:buChar char="•"/>
            </a:pPr>
            <a:r>
              <a:rPr lang="en-US" sz="3399">
                <a:solidFill>
                  <a:srgbClr val="000000"/>
                </a:solidFill>
                <a:latin typeface="Open Sans Light"/>
              </a:rPr>
              <a:t>Precision 73.25%</a:t>
            </a:r>
          </a:p>
          <a:p>
            <a:pPr marL="734059" lvl="1" indent="-367030">
              <a:lnSpc>
                <a:spcPts val="6799"/>
              </a:lnSpc>
              <a:buFont typeface="Arial"/>
              <a:buChar char="•"/>
            </a:pPr>
            <a:r>
              <a:rPr lang="en-US" sz="3399">
                <a:solidFill>
                  <a:srgbClr val="000000"/>
                </a:solidFill>
                <a:latin typeface="Open Sans Light"/>
              </a:rPr>
              <a:t>Cross Validation 71.72%</a:t>
            </a:r>
          </a:p>
          <a:p>
            <a:pPr marL="734059" lvl="1" indent="-367030">
              <a:lnSpc>
                <a:spcPts val="6799"/>
              </a:lnSpc>
              <a:buFont typeface="Arial"/>
              <a:buChar char="•"/>
            </a:pPr>
            <a:r>
              <a:rPr lang="en-US" sz="3399">
                <a:solidFill>
                  <a:srgbClr val="000000"/>
                </a:solidFill>
                <a:latin typeface="Open Sans Light"/>
              </a:rPr>
              <a:t>ROC AUC 77.91%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3814" y="0"/>
            <a:ext cx="3272831" cy="10287000"/>
            <a:chOff x="0" y="0"/>
            <a:chExt cx="1107106" cy="3479800"/>
          </a:xfrm>
        </p:grpSpPr>
        <p:sp>
          <p:nvSpPr>
            <p:cNvPr id="3" name="Freeform 3"/>
            <p:cNvSpPr/>
            <p:nvPr/>
          </p:nvSpPr>
          <p:spPr>
            <a:xfrm>
              <a:off x="0" y="0"/>
              <a:ext cx="1107106" cy="3479800"/>
            </a:xfrm>
            <a:custGeom>
              <a:avLst/>
              <a:gdLst/>
              <a:ahLst/>
              <a:cxnLst/>
              <a:rect l="l" t="t" r="r" b="b"/>
              <a:pathLst>
                <a:path w="1107106" h="3479800">
                  <a:moveTo>
                    <a:pt x="982646" y="3479800"/>
                  </a:moveTo>
                  <a:lnTo>
                    <a:pt x="124460" y="3479800"/>
                  </a:lnTo>
                  <a:cubicBezTo>
                    <a:pt x="55880" y="3479800"/>
                    <a:pt x="0" y="3423920"/>
                    <a:pt x="0" y="3355340"/>
                  </a:cubicBezTo>
                  <a:lnTo>
                    <a:pt x="0" y="124460"/>
                  </a:lnTo>
                  <a:cubicBezTo>
                    <a:pt x="0" y="55880"/>
                    <a:pt x="55880" y="0"/>
                    <a:pt x="124460" y="0"/>
                  </a:cubicBezTo>
                  <a:lnTo>
                    <a:pt x="982646" y="0"/>
                  </a:lnTo>
                  <a:cubicBezTo>
                    <a:pt x="1051226" y="0"/>
                    <a:pt x="1107106" y="55880"/>
                    <a:pt x="1107106" y="124460"/>
                  </a:cubicBezTo>
                  <a:lnTo>
                    <a:pt x="1107106" y="3355340"/>
                  </a:lnTo>
                  <a:cubicBezTo>
                    <a:pt x="1107106" y="3423920"/>
                    <a:pt x="1051226" y="3479800"/>
                    <a:pt x="982646" y="3479800"/>
                  </a:cubicBezTo>
                  <a:close/>
                </a:path>
              </a:pathLst>
            </a:custGeom>
            <a:solidFill>
              <a:srgbClr val="CB3434"/>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85414" y="815028"/>
            <a:ext cx="286573" cy="190701"/>
          </a:xfrm>
          <a:prstGeom prst="rect">
            <a:avLst/>
          </a:prstGeom>
        </p:spPr>
      </p:pic>
      <p:grpSp>
        <p:nvGrpSpPr>
          <p:cNvPr id="5" name="Group 5"/>
          <p:cNvGrpSpPr/>
          <p:nvPr/>
        </p:nvGrpSpPr>
        <p:grpSpPr>
          <a:xfrm>
            <a:off x="2837742" y="1588352"/>
            <a:ext cx="5825788" cy="1511831"/>
            <a:chOff x="0" y="0"/>
            <a:chExt cx="2544829" cy="660400"/>
          </a:xfrm>
        </p:grpSpPr>
        <p:sp>
          <p:nvSpPr>
            <p:cNvPr id="6" name="Freeform 6"/>
            <p:cNvSpPr/>
            <p:nvPr/>
          </p:nvSpPr>
          <p:spPr>
            <a:xfrm>
              <a:off x="0" y="0"/>
              <a:ext cx="2544829" cy="660400"/>
            </a:xfrm>
            <a:custGeom>
              <a:avLst/>
              <a:gdLst/>
              <a:ahLst/>
              <a:cxnLst/>
              <a:rect l="l" t="t" r="r" b="b"/>
              <a:pathLst>
                <a:path w="2544829" h="660400">
                  <a:moveTo>
                    <a:pt x="2420368" y="660400"/>
                  </a:moveTo>
                  <a:lnTo>
                    <a:pt x="124460" y="660400"/>
                  </a:lnTo>
                  <a:cubicBezTo>
                    <a:pt x="55880" y="660400"/>
                    <a:pt x="0" y="604520"/>
                    <a:pt x="0" y="535940"/>
                  </a:cubicBezTo>
                  <a:lnTo>
                    <a:pt x="0" y="124460"/>
                  </a:lnTo>
                  <a:cubicBezTo>
                    <a:pt x="0" y="55880"/>
                    <a:pt x="55880" y="0"/>
                    <a:pt x="124460" y="0"/>
                  </a:cubicBezTo>
                  <a:lnTo>
                    <a:pt x="2420369" y="0"/>
                  </a:lnTo>
                  <a:cubicBezTo>
                    <a:pt x="2488949" y="0"/>
                    <a:pt x="2544829" y="55880"/>
                    <a:pt x="2544829" y="124460"/>
                  </a:cubicBezTo>
                  <a:lnTo>
                    <a:pt x="2544829" y="535940"/>
                  </a:lnTo>
                  <a:cubicBezTo>
                    <a:pt x="2544829" y="604520"/>
                    <a:pt x="2488949" y="660400"/>
                    <a:pt x="2420369" y="660400"/>
                  </a:cubicBezTo>
                  <a:close/>
                </a:path>
              </a:pathLst>
            </a:custGeom>
            <a:solidFill>
              <a:srgbClr val="F4F4F4"/>
            </a:solidFill>
          </p:spPr>
        </p:sp>
      </p:grpSp>
      <p:sp>
        <p:nvSpPr>
          <p:cNvPr id="7" name="AutoShape 7"/>
          <p:cNvSpPr/>
          <p:nvPr/>
        </p:nvSpPr>
        <p:spPr>
          <a:xfrm>
            <a:off x="10630667" y="1304693"/>
            <a:ext cx="6628633" cy="9525"/>
          </a:xfrm>
          <a:prstGeom prst="rect">
            <a:avLst/>
          </a:prstGeom>
          <a:solidFill>
            <a:srgbClr val="162942"/>
          </a:solidFill>
        </p:spPr>
      </p:sp>
      <p:pic>
        <p:nvPicPr>
          <p:cNvPr id="8" name="Picture 8"/>
          <p:cNvPicPr>
            <a:picLocks noChangeAspect="1"/>
          </p:cNvPicPr>
          <p:nvPr/>
        </p:nvPicPr>
        <p:blipFill>
          <a:blip r:embed="rId4"/>
          <a:srcRect/>
          <a:stretch>
            <a:fillRect/>
          </a:stretch>
        </p:blipFill>
        <p:spPr>
          <a:xfrm>
            <a:off x="2552073" y="1277709"/>
            <a:ext cx="2133116" cy="2133116"/>
          </a:xfrm>
          <a:prstGeom prst="rect">
            <a:avLst/>
          </a:prstGeom>
        </p:spPr>
      </p:pic>
      <p:pic>
        <p:nvPicPr>
          <p:cNvPr id="9" name="Picture 9"/>
          <p:cNvPicPr>
            <a:picLocks noChangeAspect="1"/>
          </p:cNvPicPr>
          <p:nvPr/>
        </p:nvPicPr>
        <p:blipFill>
          <a:blip r:embed="rId5"/>
          <a:srcRect/>
          <a:stretch>
            <a:fillRect/>
          </a:stretch>
        </p:blipFill>
        <p:spPr>
          <a:xfrm>
            <a:off x="7748006" y="2344267"/>
            <a:ext cx="10298944" cy="6865963"/>
          </a:xfrm>
          <a:prstGeom prst="rect">
            <a:avLst/>
          </a:prstGeom>
        </p:spPr>
      </p:pic>
      <p:sp>
        <p:nvSpPr>
          <p:cNvPr id="10" name="TextBox 10"/>
          <p:cNvSpPr txBox="1"/>
          <p:nvPr/>
        </p:nvSpPr>
        <p:spPr>
          <a:xfrm>
            <a:off x="5061989" y="1875214"/>
            <a:ext cx="3235536" cy="1014307"/>
          </a:xfrm>
          <a:prstGeom prst="rect">
            <a:avLst/>
          </a:prstGeom>
        </p:spPr>
        <p:txBody>
          <a:bodyPr lIns="0" tIns="0" rIns="0" bIns="0" rtlCol="0" anchor="t">
            <a:spAutoFit/>
          </a:bodyPr>
          <a:lstStyle/>
          <a:p>
            <a:pPr>
              <a:lnSpc>
                <a:spcPts val="7920"/>
              </a:lnSpc>
            </a:pPr>
            <a:r>
              <a:rPr lang="en-US" sz="7200">
                <a:solidFill>
                  <a:srgbClr val="000000"/>
                </a:solidFill>
                <a:latin typeface="Muli Bold"/>
              </a:rPr>
              <a:t>Results</a:t>
            </a:r>
          </a:p>
        </p:txBody>
      </p:sp>
      <p:sp>
        <p:nvSpPr>
          <p:cNvPr id="11" name="TextBox 11"/>
          <p:cNvSpPr txBox="1"/>
          <p:nvPr/>
        </p:nvSpPr>
        <p:spPr>
          <a:xfrm>
            <a:off x="653977" y="9113921"/>
            <a:ext cx="749445" cy="202142"/>
          </a:xfrm>
          <a:prstGeom prst="rect">
            <a:avLst/>
          </a:prstGeom>
        </p:spPr>
        <p:txBody>
          <a:bodyPr lIns="0" tIns="0" rIns="0" bIns="0" rtlCol="0" anchor="t">
            <a:spAutoFit/>
          </a:bodyPr>
          <a:lstStyle/>
          <a:p>
            <a:pPr algn="ctr">
              <a:lnSpc>
                <a:spcPts val="1680"/>
              </a:lnSpc>
            </a:pPr>
            <a:r>
              <a:rPr lang="en-US" sz="1400">
                <a:solidFill>
                  <a:srgbClr val="F8F4F4"/>
                </a:solidFill>
                <a:latin typeface="Muli Bold Bold"/>
              </a:rPr>
              <a:t>09</a:t>
            </a:r>
          </a:p>
        </p:txBody>
      </p:sp>
      <p:sp>
        <p:nvSpPr>
          <p:cNvPr id="12" name="TextBox 12"/>
          <p:cNvSpPr txBox="1"/>
          <p:nvPr/>
        </p:nvSpPr>
        <p:spPr>
          <a:xfrm>
            <a:off x="12170569" y="774065"/>
            <a:ext cx="5088731" cy="257810"/>
          </a:xfrm>
          <a:prstGeom prst="rect">
            <a:avLst/>
          </a:prstGeom>
        </p:spPr>
        <p:txBody>
          <a:bodyPr lIns="0" tIns="0" rIns="0" bIns="0" rtlCol="0" anchor="t">
            <a:spAutoFit/>
          </a:bodyPr>
          <a:lstStyle/>
          <a:p>
            <a:pPr algn="r">
              <a:lnSpc>
                <a:spcPts val="2240"/>
              </a:lnSpc>
            </a:pPr>
            <a:r>
              <a:rPr lang="en-US" sz="1599" spc="159">
                <a:solidFill>
                  <a:srgbClr val="162942"/>
                </a:solidFill>
                <a:latin typeface="Muli Regular Bold"/>
              </a:rPr>
              <a:t>CARDIOVASCULAR DISEASE PREDICTION</a:t>
            </a:r>
          </a:p>
        </p:txBody>
      </p:sp>
      <p:sp>
        <p:nvSpPr>
          <p:cNvPr id="13" name="TextBox 13"/>
          <p:cNvSpPr txBox="1"/>
          <p:nvPr/>
        </p:nvSpPr>
        <p:spPr>
          <a:xfrm>
            <a:off x="3026573" y="3705725"/>
            <a:ext cx="5411980" cy="571500"/>
          </a:xfrm>
          <a:prstGeom prst="rect">
            <a:avLst/>
          </a:prstGeom>
        </p:spPr>
        <p:txBody>
          <a:bodyPr lIns="0" tIns="0" rIns="0" bIns="0" rtlCol="0" anchor="t">
            <a:spAutoFit/>
          </a:bodyPr>
          <a:lstStyle/>
          <a:p>
            <a:pPr>
              <a:lnSpc>
                <a:spcPts val="4399"/>
              </a:lnSpc>
            </a:pPr>
            <a:r>
              <a:rPr lang="en-US" sz="3999">
                <a:solidFill>
                  <a:srgbClr val="000000"/>
                </a:solidFill>
                <a:latin typeface="Muli Bold"/>
              </a:rPr>
              <a:t>- Random Forest </a:t>
            </a:r>
          </a:p>
        </p:txBody>
      </p:sp>
      <p:sp>
        <p:nvSpPr>
          <p:cNvPr id="14" name="TextBox 14"/>
          <p:cNvSpPr txBox="1"/>
          <p:nvPr/>
        </p:nvSpPr>
        <p:spPr>
          <a:xfrm>
            <a:off x="3026573" y="4406917"/>
            <a:ext cx="5636957" cy="3366135"/>
          </a:xfrm>
          <a:prstGeom prst="rect">
            <a:avLst/>
          </a:prstGeom>
        </p:spPr>
        <p:txBody>
          <a:bodyPr lIns="0" tIns="0" rIns="0" bIns="0" rtlCol="0" anchor="t">
            <a:spAutoFit/>
          </a:bodyPr>
          <a:lstStyle/>
          <a:p>
            <a:pPr marL="734059" lvl="1" indent="-367030">
              <a:lnSpc>
                <a:spcPts val="6799"/>
              </a:lnSpc>
              <a:buFont typeface="Arial"/>
              <a:buChar char="•"/>
            </a:pPr>
            <a:r>
              <a:rPr lang="en-US" sz="3399">
                <a:solidFill>
                  <a:srgbClr val="000000"/>
                </a:solidFill>
                <a:latin typeface="Open Sans Light"/>
              </a:rPr>
              <a:t>Recall 66.51%</a:t>
            </a:r>
          </a:p>
          <a:p>
            <a:pPr marL="734059" lvl="1" indent="-367030">
              <a:lnSpc>
                <a:spcPts val="6799"/>
              </a:lnSpc>
              <a:buFont typeface="Arial"/>
              <a:buChar char="•"/>
            </a:pPr>
            <a:r>
              <a:rPr lang="en-US" sz="3399">
                <a:solidFill>
                  <a:srgbClr val="000000"/>
                </a:solidFill>
                <a:latin typeface="Open Sans Light"/>
              </a:rPr>
              <a:t>Precision 66.6%</a:t>
            </a:r>
          </a:p>
          <a:p>
            <a:pPr marL="734059" lvl="1" indent="-367030">
              <a:lnSpc>
                <a:spcPts val="6799"/>
              </a:lnSpc>
              <a:buFont typeface="Arial"/>
              <a:buChar char="•"/>
            </a:pPr>
            <a:r>
              <a:rPr lang="en-US" sz="3399">
                <a:solidFill>
                  <a:srgbClr val="000000"/>
                </a:solidFill>
                <a:latin typeface="Open Sans Light"/>
              </a:rPr>
              <a:t>Cross Validation 66.08%</a:t>
            </a:r>
          </a:p>
          <a:p>
            <a:pPr marL="734059" lvl="1" indent="-367030">
              <a:lnSpc>
                <a:spcPts val="6799"/>
              </a:lnSpc>
              <a:buFont typeface="Arial"/>
              <a:buChar char="•"/>
            </a:pPr>
            <a:r>
              <a:rPr lang="en-US" sz="3399">
                <a:solidFill>
                  <a:srgbClr val="000000"/>
                </a:solidFill>
                <a:latin typeface="Open Sans Light"/>
              </a:rPr>
              <a:t>ROC AUC 59.24%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423</Words>
  <Application>Microsoft Office PowerPoint</Application>
  <PresentationFormat>Custom</PresentationFormat>
  <Paragraphs>99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Muli Regular Bold</vt:lpstr>
      <vt:lpstr>Telegraf</vt:lpstr>
      <vt:lpstr>DM Sans</vt:lpstr>
      <vt:lpstr>Arial</vt:lpstr>
      <vt:lpstr>Muli Bold</vt:lpstr>
      <vt:lpstr>DM Sans Bold</vt:lpstr>
      <vt:lpstr>Berkshire Swash</vt:lpstr>
      <vt:lpstr>Muli Regular</vt:lpstr>
      <vt:lpstr>Open Sans Light</vt:lpstr>
      <vt:lpstr>Muli Bold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 Prediction</dc:title>
  <dc:creator>Omar</dc:creator>
  <cp:lastModifiedBy> </cp:lastModifiedBy>
  <cp:revision>2</cp:revision>
  <dcterms:created xsi:type="dcterms:W3CDTF">2006-08-16T00:00:00Z</dcterms:created>
  <dcterms:modified xsi:type="dcterms:W3CDTF">2021-10-21T15:55:07Z</dcterms:modified>
  <dc:identifier>DAEtT9qJxps</dc:identifier>
</cp:coreProperties>
</file>