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92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90" r:id="rId34"/>
    <p:sldId id="288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7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43731-FC63-B341-6E75-A7FAE06B17C1}" v="155" dt="2024-12-05T21:08:55.723"/>
    <p1510:client id="{DDB2F583-F42A-3B90-4555-2B022D30E3D8}" v="676" dt="2024-12-04T00:40:35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  <a:ea typeface="+mj-lt"/>
                <a:cs typeface="+mj-lt"/>
              </a:rPr>
              <a:t>Understanding Activation Functions in Deep Learning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 Practical Tutorial on ReLU, Leaky ReLU, and ELU with Fashion-MNIST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Understanding Activation Functions</a:t>
            </a:r>
            <a:endParaRPr lang="en-US" dirty="0">
              <a:solidFill>
                <a:srgbClr val="0073E6"/>
              </a:solidFill>
              <a:latin typeface="Aptos Display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Leaky </a:t>
            </a:r>
            <a:r>
              <a:rPr lang="en-US" b="1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: Addressing the "Dying </a:t>
            </a:r>
            <a:r>
              <a:rPr lang="en-US" b="1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" Problem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lot comparing three activation functions: ReLU, Leaky ReLU, and ELU. The Leaky ReLU function is shown as a purple line, allowing a small slope for negative inputs, unlike ReLU.">
            <a:extLst>
              <a:ext uri="{FF2B5EF4-FFF2-40B4-BE49-F238E27FC236}">
                <a16:creationId xmlns:a16="http://schemas.microsoft.com/office/drawing/2014/main" id="{A01E6048-3FDE-894A-37BE-B4B14D0C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03661"/>
            <a:ext cx="6096000" cy="3896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860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Understanding Activation Functions</a:t>
            </a:r>
            <a:endParaRPr lang="en-US" dirty="0">
              <a:solidFill>
                <a:srgbClr val="0073E6"/>
              </a:solidFill>
              <a:latin typeface="Aptos Display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ELU: Smoothing Convergence for Deep Networks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Definition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1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ELU (Exponential Linear Unit) outputs: f(x)=x if x&gt;0, 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otherwise f(x)=α(exp⁡(x)−1) (</a:t>
            </a:r>
            <a:r>
              <a:rPr lang="en-US" sz="2000" dirty="0" err="1">
                <a:ea typeface="+mn-lt"/>
                <a:cs typeface="+mn-lt"/>
              </a:rPr>
              <a:t>Clevert</a:t>
            </a:r>
            <a:r>
              <a:rPr lang="en-US" sz="2000" dirty="0">
                <a:ea typeface="+mn-lt"/>
                <a:cs typeface="+mn-lt"/>
              </a:rPr>
              <a:t> et al., 2015).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Advantages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Smooth transition between negative and positive inputs improves optimization.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Limitations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Slightly more computationally expensive due to the exponential operation.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0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Understanding Activation Functions</a:t>
            </a:r>
            <a:endParaRPr lang="en-US" dirty="0">
              <a:solidFill>
                <a:srgbClr val="0073E6"/>
              </a:solidFill>
              <a:latin typeface="Aptos Display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ELU: Smoothing Convergence for Deep Networks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lot comparing three activation functions: ReLU, Leaky ReLU, and ELU. The ELU function is shown as an orange curve, smoothly transitioning between negative and positive outputs.">
            <a:extLst>
              <a:ext uri="{FF2B5EF4-FFF2-40B4-BE49-F238E27FC236}">
                <a16:creationId xmlns:a16="http://schemas.microsoft.com/office/drawing/2014/main" id="{CF4FA275-3002-4946-04A5-3D1AFFD5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23977"/>
            <a:ext cx="6096000" cy="3896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1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Dataset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Introduction to the Fashion-MNIST Dataset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Fashion-MNIST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A dataset of 70,000 grayscale images of fashion items, split into 10 classes (e.g., shirts, </a:t>
            </a:r>
            <a:r>
              <a:rPr lang="en-US" sz="2000">
                <a:ea typeface="+mn-lt"/>
                <a:cs typeface="+mn-lt"/>
              </a:rPr>
              <a:t>shoes) (Xiao et al., 2017).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Challenges: Diverse and ambiguous patterns, making it ideal for testing neural networks.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Dataset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Data Preprocessing Steps</a:t>
            </a:r>
            <a:endParaRPr lang="en-US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Normalize pixel values to a range of [0, 1].</a:t>
            </a:r>
            <a:endParaRPr lang="en-US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Add a channel dimension for compatibility with Conv2D layers.</a:t>
            </a:r>
            <a:endParaRPr lang="en-US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Split into training, validation, and test sets.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2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Dataset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Data Preprocessing Steps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nippet of Python code showing steps for preprocessing the Fashion-MNIST dataset, including normalization, reshaping, and splitting into training, validation, and test sets.">
            <a:extLst>
              <a:ext uri="{FF2B5EF4-FFF2-40B4-BE49-F238E27FC236}">
                <a16:creationId xmlns:a16="http://schemas.microsoft.com/office/drawing/2014/main" id="{17D056EF-DF9E-FDD6-9F15-BBF71996E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4" y="2280987"/>
            <a:ext cx="1057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4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Building Models with Different Activation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Model Architecture for </a:t>
            </a:r>
            <a:r>
              <a:rPr lang="en-US" b="1" dirty="0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endParaRPr lang="en-US" dirty="0" err="1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 simple convolutional neural network with: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2 Conv2D layers using </a:t>
            </a:r>
            <a:r>
              <a:rPr lang="en-US" sz="200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 activation.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2 MaxPooling2D layers for </a:t>
            </a:r>
            <a:r>
              <a:rPr lang="en-US" sz="2000" err="1">
                <a:ea typeface="+mn-lt"/>
                <a:cs typeface="+mn-lt"/>
              </a:rPr>
              <a:t>downsampling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1 Dense layer with 128 units and </a:t>
            </a:r>
            <a:r>
              <a:rPr lang="en-US" sz="200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A final Dense layer with </a:t>
            </a:r>
            <a:r>
              <a:rPr lang="en-US" sz="2000" err="1">
                <a:ea typeface="+mn-lt"/>
                <a:cs typeface="+mn-lt"/>
              </a:rPr>
              <a:t>softmax</a:t>
            </a:r>
            <a:r>
              <a:rPr lang="en-US" sz="2000" dirty="0">
                <a:ea typeface="+mn-lt"/>
                <a:cs typeface="+mn-lt"/>
              </a:rPr>
              <a:t> for classification.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Building Models with Different Activation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Model Architecture for </a:t>
            </a:r>
            <a:r>
              <a:rPr lang="en-US" b="1" dirty="0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endParaRPr lang="en-US" dirty="0" err="1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ython code snippet defining a CNN architecture with Conv2D, MaxPooling2D, and Dense layers using ReLU activation functions.">
            <a:extLst>
              <a:ext uri="{FF2B5EF4-FFF2-40B4-BE49-F238E27FC236}">
                <a16:creationId xmlns:a16="http://schemas.microsoft.com/office/drawing/2014/main" id="{84AD208B-D206-9349-2C14-FFDA3BA0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41" y="2553452"/>
            <a:ext cx="10563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Building Models with Different Activation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Model Architecture for Leaky </a:t>
            </a:r>
            <a:r>
              <a:rPr lang="en-US" b="1" dirty="0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endParaRPr lang="en-US" dirty="0" err="1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Similar to the </a:t>
            </a:r>
            <a:r>
              <a:rPr lang="en-US" sz="2400" dirty="0" err="1">
                <a:ea typeface="+mn-lt"/>
                <a:cs typeface="+mn-lt"/>
              </a:rPr>
              <a:t>ReLU</a:t>
            </a:r>
            <a:r>
              <a:rPr lang="en-US" sz="2400" dirty="0">
                <a:ea typeface="+mn-lt"/>
                <a:cs typeface="+mn-lt"/>
              </a:rPr>
              <a:t> model but replaces </a:t>
            </a:r>
            <a:r>
              <a:rPr lang="en-US" sz="2400" dirty="0" err="1">
                <a:ea typeface="+mn-lt"/>
                <a:cs typeface="+mn-lt"/>
              </a:rPr>
              <a:t>ReLU</a:t>
            </a:r>
            <a:r>
              <a:rPr lang="en-US" sz="2400" dirty="0">
                <a:ea typeface="+mn-lt"/>
                <a:cs typeface="+mn-lt"/>
              </a:rPr>
              <a:t> with Leaky </a:t>
            </a:r>
            <a:r>
              <a:rPr lang="en-US" sz="2400" dirty="0" err="1">
                <a:ea typeface="+mn-lt"/>
                <a:cs typeface="+mn-lt"/>
              </a:rPr>
              <a:t>ReLU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Conv2D layers with Leaky </a:t>
            </a:r>
            <a:r>
              <a:rPr lang="en-US" sz="2000" dirty="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 activation (alpha=0.1).</a:t>
            </a:r>
            <a:endParaRPr lang="en-US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Dense layers with Leaky </a:t>
            </a:r>
            <a:r>
              <a:rPr lang="en-US" sz="2000" dirty="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 activation.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Building Models with Different Activation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Model Architecture for Leaky </a:t>
            </a:r>
            <a:r>
              <a:rPr lang="en-US" b="1" dirty="0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endParaRPr lang="en-US" dirty="0" err="1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ython code snippet defining a CNN architecture with Conv2D, MaxPooling2D, and Dense layers using Leaky ReLU activation functions, highlighting the differences from ReLU.">
            <a:extLst>
              <a:ext uri="{FF2B5EF4-FFF2-40B4-BE49-F238E27FC236}">
                <a16:creationId xmlns:a16="http://schemas.microsoft.com/office/drawing/2014/main" id="{D32EDF30-F02D-ABE5-68C8-74F90B15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7" y="2429908"/>
            <a:ext cx="105727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E9485-1AA4-4527-C6A7-2ECFF7343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08248"/>
              </p:ext>
            </p:extLst>
          </p:nvPr>
        </p:nvGraphicFramePr>
        <p:xfrm>
          <a:off x="1000698" y="431493"/>
          <a:ext cx="10203984" cy="6003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92">
                  <a:extLst>
                    <a:ext uri="{9D8B030D-6E8A-4147-A177-3AD203B41FA5}">
                      <a16:colId xmlns:a16="http://schemas.microsoft.com/office/drawing/2014/main" val="2192321129"/>
                    </a:ext>
                  </a:extLst>
                </a:gridCol>
                <a:gridCol w="5101992">
                  <a:extLst>
                    <a:ext uri="{9D8B030D-6E8A-4147-A177-3AD203B41FA5}">
                      <a16:colId xmlns:a16="http://schemas.microsoft.com/office/drawing/2014/main" val="3137064126"/>
                    </a:ext>
                  </a:extLst>
                </a:gridCol>
              </a:tblGrid>
              <a:tr h="8999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b="1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62919"/>
                  </a:ext>
                </a:extLst>
              </a:tr>
              <a:tr h="8999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Author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Md </a:t>
                      </a:r>
                      <a:r>
                        <a:rPr lang="en-US" sz="2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Shahedur</a:t>
                      </a: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Rahman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21771"/>
                  </a:ext>
                </a:extLst>
              </a:tr>
              <a:tr h="8999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StudentID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23036883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55755"/>
                  </a:ext>
                </a:extLst>
              </a:tr>
              <a:tr h="16519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Course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Machine Learning and Neural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2277"/>
                  </a:ext>
                </a:extLst>
              </a:tr>
              <a:tr h="16519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Individual assignment: Machine learning 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85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Building Models with Different Activation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Model Architecture for ELU</a:t>
            </a:r>
            <a:endParaRPr lang="en-US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Similar to the previous models but replaces activation functions with </a:t>
            </a:r>
            <a:r>
              <a:rPr lang="en-US" sz="2400" b="1" dirty="0">
                <a:ea typeface="+mn-lt"/>
                <a:cs typeface="+mn-lt"/>
              </a:rPr>
              <a:t>ELU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20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Conv2D layers with ELU activation.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20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Dense layers with ELU activation for smooth gradients.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Building Models with Different Activation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Model Architecture for ELU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ython code snippet defining a CNN architecture with Conv2D, MaxPooling2D, and Dense layers using ELU activation functions, highlighting differences from ReLU and Leaky ReLU.">
            <a:extLst>
              <a:ext uri="{FF2B5EF4-FFF2-40B4-BE49-F238E27FC236}">
                <a16:creationId xmlns:a16="http://schemas.microsoft.com/office/drawing/2014/main" id="{F974408F-E110-D58D-4DA2-2145682C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2" y="2472239"/>
            <a:ext cx="1058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4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Training Models with Different Activation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Training Parameters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Optimizer: Adam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Loss Function: Categorical Crossentropy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Batch Size: 64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Epochs: 10</a:t>
            </a:r>
            <a:endParaRPr lang="en-US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Trained models: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 Model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Leaky </a:t>
            </a:r>
            <a:r>
              <a:rPr lang="en-US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 Model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ELU Model</a:t>
            </a:r>
            <a:endParaRPr lang="en-US"/>
          </a:p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2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Training Models with Different Activation Functions</a:t>
            </a:r>
            <a:endParaRPr lang="en-US" dirty="0"/>
          </a:p>
        </p:txBody>
      </p:sp>
      <p:pic>
        <p:nvPicPr>
          <p:cNvPr id="10" name="Content Placeholder 9" descr="A Python code snippet showing the training process for ReLU model, including validation data and performance metrics.">
            <a:extLst>
              <a:ext uri="{FF2B5EF4-FFF2-40B4-BE49-F238E27FC236}">
                <a16:creationId xmlns:a16="http://schemas.microsoft.com/office/drawing/2014/main" id="{430651DC-AD46-4883-E6ED-F31845B58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9206"/>
            <a:ext cx="10515600" cy="1904176"/>
          </a:xfrm>
        </p:spPr>
      </p:pic>
    </p:spTree>
    <p:extLst>
      <p:ext uri="{BB962C8B-B14F-4D97-AF65-F5344CB8AC3E}">
        <p14:creationId xmlns:p14="http://schemas.microsoft.com/office/powerpoint/2010/main" val="257079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Training Models with Different Activation Functions</a:t>
            </a:r>
            <a:endParaRPr lang="en-US" dirty="0"/>
          </a:p>
        </p:txBody>
      </p:sp>
      <p:pic>
        <p:nvPicPr>
          <p:cNvPr id="8" name="Content Placeholder 7" descr="A Python code snippet showing the training process for Leaky ReLU, and ELU model, including validation data and performance metrics.">
            <a:extLst>
              <a:ext uri="{FF2B5EF4-FFF2-40B4-BE49-F238E27FC236}">
                <a16:creationId xmlns:a16="http://schemas.microsoft.com/office/drawing/2014/main" id="{45EC2F28-778C-8429-8EFB-5C606A12A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9240"/>
            <a:ext cx="10515600" cy="2404107"/>
          </a:xfrm>
        </p:spPr>
      </p:pic>
    </p:spTree>
    <p:extLst>
      <p:ext uri="{BB962C8B-B14F-4D97-AF65-F5344CB8AC3E}">
        <p14:creationId xmlns:p14="http://schemas.microsoft.com/office/powerpoint/2010/main" val="55778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Training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Observations:</a:t>
            </a:r>
            <a:endParaRPr lang="en-US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All three models converged within 10 epochs.</a:t>
            </a:r>
            <a:endParaRPr lang="en-US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Slight differences in validation loss and accuracy, depending on the activation function.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0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Training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The training and validation accuracy comparison plot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line plot showing training and validation accuracy for ReLU, Leaky ReLU, and ELU models across 10 epochs.">
            <a:extLst>
              <a:ext uri="{FF2B5EF4-FFF2-40B4-BE49-F238E27FC236}">
                <a16:creationId xmlns:a16="http://schemas.microsoft.com/office/drawing/2014/main" id="{B47BDED8-654B-8C5E-4BEA-2B756820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16623"/>
            <a:ext cx="6096000" cy="3759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53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Training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The training and validation loss comparison plot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line plot showing training and validation loss comparison for ReLU, Leaky ReLU, and ELU models across 10 epochs.">
            <a:extLst>
              <a:ext uri="{FF2B5EF4-FFF2-40B4-BE49-F238E27FC236}">
                <a16:creationId xmlns:a16="http://schemas.microsoft.com/office/drawing/2014/main" id="{D99D3BF6-9A8E-917D-D662-AE8E1F8E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366492"/>
            <a:ext cx="6096000" cy="3809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2790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Decision Boundaries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Visualizing Decision Boundaries</a:t>
            </a:r>
            <a:endParaRPr lang="en-US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Decision boundaries illustrate how models classify data in input space.</a:t>
            </a:r>
            <a:endParaRPr lang="en-US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Differences in boundary smoothness reflect the activation functions used.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92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56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Decision Boundaries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Visualizing Decision Boundaries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2D decision boundary plot for a ReLU model trained on a two-moon dataset. The plot highlights two distinct regions classified by the model, with blue and orange data points representing different classes.">
            <a:extLst>
              <a:ext uri="{FF2B5EF4-FFF2-40B4-BE49-F238E27FC236}">
                <a16:creationId xmlns:a16="http://schemas.microsoft.com/office/drawing/2014/main" id="{17EE35C1-FA27-8C98-7FD0-067D65E1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09" y="2273969"/>
            <a:ext cx="534298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A8DE-8417-E02B-C8EF-224FBD9D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/>
                <a:ea typeface="+mj-lt"/>
                <a:cs typeface="+mj-lt"/>
              </a:rPr>
              <a:t>Tutorial Outline</a:t>
            </a:r>
            <a:endParaRPr lang="en-US" b="1" dirty="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DD06-1A6C-0664-6B1C-327D71C7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Introduction</a:t>
            </a:r>
            <a:endParaRPr lang="en-US" b="1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Dataset Preparation</a:t>
            </a:r>
            <a:endParaRPr lang="en-US" b="1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Building Models with Different Activation Functions</a:t>
            </a:r>
            <a:endParaRPr lang="en-US" b="1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Training and Comparing Models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9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56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Observations and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05572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60000"/>
              </a:lnSpc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Performance Comparison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dirty="0"/>
          </a:p>
          <a:p>
            <a:pPr lvl="1" indent="-285750">
              <a:lnSpc>
                <a:spcPct val="160000"/>
              </a:lnSpc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marL="1428750" lvl="2">
              <a:lnSpc>
                <a:spcPct val="160000"/>
              </a:lnSpc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Fast convergence but prone to dying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for deeper layers.</a:t>
            </a:r>
            <a:endParaRPr lang="en-US"/>
          </a:p>
          <a:p>
            <a:pPr lvl="1" indent="-285750">
              <a:lnSpc>
                <a:spcPct val="16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Leaky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marL="1428750" lvl="2">
              <a:lnSpc>
                <a:spcPct val="160000"/>
              </a:lnSpc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Improved gradient flow but slower convergence.</a:t>
            </a:r>
            <a:endParaRPr lang="en-US"/>
          </a:p>
          <a:p>
            <a:pPr lvl="1" indent="-285750">
              <a:lnSpc>
                <a:spcPct val="16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ELU:</a:t>
            </a:r>
            <a:endParaRPr lang="en-US"/>
          </a:p>
          <a:p>
            <a:pPr marL="1428750" lvl="2">
              <a:lnSpc>
                <a:spcPct val="160000"/>
              </a:lnSpc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Smooth convergence but higher computational cost.</a:t>
            </a:r>
          </a:p>
          <a:p>
            <a:pPr>
              <a:lnSpc>
                <a:spcPct val="160000"/>
              </a:lnSpc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533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56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Observations and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0557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16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60000"/>
              </a:lnSpc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Recommendations:</a:t>
            </a:r>
          </a:p>
          <a:p>
            <a:pPr marL="685800" lvl="2">
              <a:lnSpc>
                <a:spcPct val="16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Use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for general-purpose tasks.</a:t>
            </a:r>
          </a:p>
          <a:p>
            <a:pPr marL="685800" lvl="2">
              <a:lnSpc>
                <a:spcPct val="16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Consider Leaky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for avoiding dying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issues.</a:t>
            </a:r>
          </a:p>
          <a:p>
            <a:pPr marL="685800" lvl="2">
              <a:lnSpc>
                <a:spcPct val="16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Use ELU for deeper networks requiring smoother optimization.</a:t>
            </a:r>
          </a:p>
          <a:p>
            <a:pPr>
              <a:lnSpc>
                <a:spcPct val="160000"/>
              </a:lnSpc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719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Performance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Validation Accuracy Comparison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indent="-285750">
              <a:buFont typeface="Courier New"/>
              <a:buChar char="o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Validation accuracy stabilizes around </a:t>
            </a:r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91%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after 10 epochs.</a:t>
            </a:r>
            <a:endParaRPr lang="en-US" sz="2200"/>
          </a:p>
          <a:p>
            <a:pPr lvl="1" indent="-285750">
              <a:buFont typeface="Courier New"/>
              <a:buChar char="o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Slight fluctuations in later epochs indicate possible overfitting.</a:t>
            </a:r>
            <a:endParaRPr lang="en-US" sz="2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Leaky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indent="-285750">
              <a:lnSpc>
                <a:spcPct val="100000"/>
              </a:lnSpc>
              <a:buFont typeface="Courier New"/>
              <a:buChar char="o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Validation accuracy reaches ~92%, higher than </a:t>
            </a:r>
            <a:r>
              <a:rPr lang="en-US" sz="2200" dirty="0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in the later epochs.</a:t>
            </a:r>
          </a:p>
          <a:p>
            <a:pPr lvl="1" indent="-285750">
              <a:lnSpc>
                <a:spcPct val="100000"/>
              </a:lnSpc>
              <a:buFont typeface="Courier New"/>
              <a:buChar char="o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Smoothest convergence with reduced overfitting tendencies.</a:t>
            </a:r>
            <a:endParaRPr lang="en-US" sz="22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ELU:</a:t>
            </a:r>
          </a:p>
          <a:p>
            <a:pPr lvl="1" indent="-285750">
              <a:lnSpc>
                <a:spcPct val="100000"/>
              </a:lnSpc>
              <a:buFont typeface="Courier New"/>
              <a:buChar char="o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Validation accuracy starts lower than </a:t>
            </a:r>
            <a:r>
              <a:rPr lang="en-US" sz="2200" dirty="0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and Leaky </a:t>
            </a:r>
            <a:r>
              <a:rPr lang="en-US" sz="2200" dirty="0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but catches up to reach around 91%.</a:t>
            </a:r>
          </a:p>
          <a:p>
            <a:pPr lvl="1" indent="-285750">
              <a:lnSpc>
                <a:spcPct val="100000"/>
              </a:lnSpc>
              <a:buFont typeface="Courier New"/>
              <a:buChar char="o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Demonstrates smooth convergence but slightly lags in early epochs.</a:t>
            </a:r>
            <a:endParaRPr lang="en-US" sz="22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2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Performance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Validation Accuracy Comparison</a:t>
            </a: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line plot comparing validation accuracy of ReLU, Leaky ReLU, and ELU models over 10 epochs. Leaky ReLU achieves the highest accuracy of ~92%, while ReLU and ELU stabilize around ~91%. ReLU fluctuates slightly in later epochs, while Leaky ReLU shows smoother performance.">
            <a:extLst>
              <a:ext uri="{FF2B5EF4-FFF2-40B4-BE49-F238E27FC236}">
                <a16:creationId xmlns:a16="http://schemas.microsoft.com/office/drawing/2014/main" id="{BA3933A1-BEE8-12A7-0910-B208B727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356465"/>
            <a:ext cx="6096000" cy="39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Key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When to Use Each Activation Function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: Best for shallow or moderately deep networks.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Leaky 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: Use when avoiding the "dying 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" problem.</a:t>
            </a:r>
            <a:endParaRPr lang="en-US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ELU: Ideal for deep networks requiring smoother optimization.</a:t>
            </a:r>
            <a:endParaRPr lang="en-US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Considerations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Computational cost increases from 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 to ELU.</a:t>
            </a:r>
            <a:endParaRPr lang="en-US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Choice of activation can significantly impact training dynamics and accuracy.</a:t>
            </a:r>
          </a:p>
          <a:p>
            <a:pPr marL="0" indent="0">
              <a:buNone/>
            </a:pPr>
            <a:endParaRPr lang="en-US" b="1" dirty="0">
              <a:solidFill>
                <a:srgbClr val="FFA5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Activation functions are crucial for introducing non-linearity in neural networks.</a:t>
            </a:r>
            <a:endParaRPr lang="en-US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Each activation function (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, Leaky 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, ELU) has distinct advantages and trade-offs.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Optimal selection depends on:</a:t>
            </a:r>
          </a:p>
          <a:p>
            <a:pPr lvl="1" indent="-28575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Network depth.</a:t>
            </a:r>
          </a:p>
          <a:p>
            <a:pPr lvl="1" indent="-28575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Task complexity.</a:t>
            </a:r>
          </a:p>
          <a:p>
            <a:pPr lvl="1" indent="-28575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Desired computational efficiency.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FFA5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7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Reference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Goodfellow, I., Bengio, Y., and Courville, A. (2016). </a:t>
            </a:r>
            <a:r>
              <a:rPr lang="en-US" sz="2400" i="1" dirty="0">
                <a:ea typeface="+mn-lt"/>
                <a:cs typeface="+mn-lt"/>
              </a:rPr>
              <a:t>Deep Learning</a:t>
            </a:r>
            <a:r>
              <a:rPr lang="en-US" sz="2400" dirty="0">
                <a:ea typeface="+mn-lt"/>
                <a:cs typeface="+mn-lt"/>
              </a:rPr>
              <a:t>. MIT Press.</a:t>
            </a:r>
            <a:endParaRPr lang="en-US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Maas, A.L., </a:t>
            </a:r>
            <a:r>
              <a:rPr lang="en-US" sz="2400" err="1">
                <a:ea typeface="+mn-lt"/>
                <a:cs typeface="+mn-lt"/>
              </a:rPr>
              <a:t>Hannun</a:t>
            </a:r>
            <a:r>
              <a:rPr lang="en-US" sz="2400" dirty="0">
                <a:ea typeface="+mn-lt"/>
                <a:cs typeface="+mn-lt"/>
              </a:rPr>
              <a:t>, A.Y., and Ng, A.Y. (2013). </a:t>
            </a:r>
            <a:r>
              <a:rPr lang="en-US" sz="2400" i="1" dirty="0">
                <a:ea typeface="+mn-lt"/>
                <a:cs typeface="+mn-lt"/>
              </a:rPr>
              <a:t>Rectifier Nonlinearities Improve Neural Network Acoustic Models</a:t>
            </a:r>
            <a:r>
              <a:rPr lang="en-US" sz="2400" dirty="0">
                <a:ea typeface="+mn-lt"/>
                <a:cs typeface="+mn-lt"/>
              </a:rPr>
              <a:t>. Proceedings of ICML.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Clevert</a:t>
            </a:r>
            <a:r>
              <a:rPr lang="en-US" sz="2400" dirty="0">
                <a:ea typeface="+mn-lt"/>
                <a:cs typeface="+mn-lt"/>
              </a:rPr>
              <a:t>, D.-A., </a:t>
            </a:r>
            <a:r>
              <a:rPr lang="en-US" sz="2400" err="1">
                <a:ea typeface="+mn-lt"/>
                <a:cs typeface="+mn-lt"/>
              </a:rPr>
              <a:t>Unterthiner</a:t>
            </a:r>
            <a:r>
              <a:rPr lang="en-US" sz="2400" dirty="0">
                <a:ea typeface="+mn-lt"/>
                <a:cs typeface="+mn-lt"/>
              </a:rPr>
              <a:t>, T., and Hochreiter, S. (2015). </a:t>
            </a:r>
            <a:r>
              <a:rPr lang="en-US" sz="2400" i="1" dirty="0">
                <a:ea typeface="+mn-lt"/>
                <a:cs typeface="+mn-lt"/>
              </a:rPr>
              <a:t>Fast and Accurate Deep Network Learning by Exponential Linear Units (ELUs)</a:t>
            </a:r>
            <a:r>
              <a:rPr lang="en-US" sz="2400" dirty="0">
                <a:ea typeface="+mn-lt"/>
                <a:cs typeface="+mn-lt"/>
              </a:rPr>
              <a:t>. arXiv:1511.07289.</a:t>
            </a:r>
            <a:endParaRPr lang="en-US" sz="24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Xiao, H., Rasul, K., and </a:t>
            </a:r>
            <a:r>
              <a:rPr lang="en-US" sz="2400" err="1">
                <a:ea typeface="+mn-lt"/>
                <a:cs typeface="+mn-lt"/>
              </a:rPr>
              <a:t>Vollgraf</a:t>
            </a:r>
            <a:r>
              <a:rPr lang="en-US" sz="2400" dirty="0">
                <a:ea typeface="+mn-lt"/>
                <a:cs typeface="+mn-lt"/>
              </a:rPr>
              <a:t>, R. (2017). </a:t>
            </a:r>
            <a:r>
              <a:rPr lang="en-US" sz="2400" i="1" dirty="0">
                <a:ea typeface="+mn-lt"/>
                <a:cs typeface="+mn-lt"/>
              </a:rPr>
              <a:t>Fashion-MNIST: A Novel Image Dataset for Benchmarking Machine Learning Algorithms</a:t>
            </a:r>
            <a:r>
              <a:rPr lang="en-US" sz="2400" dirty="0">
                <a:ea typeface="+mn-lt"/>
                <a:cs typeface="+mn-lt"/>
              </a:rPr>
              <a:t>. arXiv:1708.07747.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He, K., Zhang, X., Ren, S., and Sun, J. (2015). </a:t>
            </a:r>
            <a:r>
              <a:rPr lang="en-US" sz="2400" i="1" dirty="0">
                <a:ea typeface="+mn-lt"/>
                <a:cs typeface="+mn-lt"/>
              </a:rPr>
              <a:t>Delving Deep into Rectifiers: Surpassing Human-Level Performance on ImageNet Classification</a:t>
            </a:r>
            <a:r>
              <a:rPr lang="en-US" sz="2400" dirty="0">
                <a:ea typeface="+mn-lt"/>
                <a:cs typeface="+mn-lt"/>
              </a:rPr>
              <a:t>. arXiv:1502.01852.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FFA500"/>
              </a:solidFill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2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74E8-3323-06A2-82A7-D835B78E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ptos"/>
                <a:ea typeface="+mj-lt"/>
                <a:cs typeface="+mj-lt"/>
              </a:rPr>
              <a:t>Tutorial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D615-E8F4-E760-F849-3E2F65CA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Advanced Visualization: Decision Boundaries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Observations and Insights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Conclusion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7697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What Are Activation Functions?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Activation functions introduce non-linearity into neural networks, enabling them to learn complex patterns (Goodfellow et al., 2016).</a:t>
            </a:r>
            <a:endParaRPr lang="en-US" sz="24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They determine how input signals are transformed into output signals at each layer of the network.</a:t>
            </a:r>
            <a:endParaRPr lang="en-US" sz="2400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398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Why Are Activation Functions Crucial in Deep Learning?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Enable networks to approximate non-linear relationships between input and output.</a:t>
            </a:r>
            <a:endParaRPr lang="en-US" sz="2400"/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Allow stacking of multiple layers to form deep architectures.</a:t>
            </a:r>
            <a:endParaRPr lang="en-US" sz="2400"/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400" dirty="0">
                <a:ea typeface="+mn-lt"/>
                <a:cs typeface="+mn-lt"/>
              </a:rPr>
              <a:t>Examples of activation functions:</a:t>
            </a:r>
            <a:endParaRPr lang="en-US" sz="2400"/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b="1" dirty="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: Simplicity and efficiency.</a:t>
            </a:r>
            <a:endParaRPr lang="en-US" sz="2000"/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b="1" dirty="0">
                <a:ea typeface="+mn-lt"/>
                <a:cs typeface="+mn-lt"/>
              </a:rPr>
              <a:t>Leaky </a:t>
            </a:r>
            <a:r>
              <a:rPr lang="en-US" sz="2000" b="1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: Gradient flow improvements.</a:t>
            </a:r>
            <a:endParaRPr lang="en-US" sz="2000"/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b="1" dirty="0">
                <a:ea typeface="+mn-lt"/>
                <a:cs typeface="+mn-lt"/>
              </a:rPr>
              <a:t>ELU</a:t>
            </a:r>
            <a:r>
              <a:rPr lang="en-US" sz="2000" dirty="0">
                <a:ea typeface="+mn-lt"/>
                <a:cs typeface="+mn-lt"/>
              </a:rPr>
              <a:t>: Smooth convergence for deeper models.</a:t>
            </a:r>
            <a:endParaRPr lang="en-US" sz="200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Understanding Activation Functions</a:t>
            </a:r>
            <a:endParaRPr lang="en-US" dirty="0">
              <a:solidFill>
                <a:srgbClr val="0073E6"/>
              </a:solidFill>
              <a:latin typeface="Aptos Display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: The Most Widely Used Activation Function</a:t>
            </a:r>
            <a:endParaRPr lang="en-US">
              <a:solidFill>
                <a:srgbClr val="FFA500"/>
              </a:solidFill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Definition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Rectified Linear Unit (</a:t>
            </a:r>
            <a:r>
              <a:rPr lang="en-US" sz="200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) is defined as:</a:t>
            </a:r>
            <a:endParaRPr lang="en-US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 f(x) = max(0, x)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Introduced in the context of deep learning to improve gradient flow and computational efficiency (He et al., 2015).</a:t>
            </a:r>
            <a:endParaRPr lang="en-US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Advantages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Computational efficiency.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Introduces sparsity into activations.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Limitations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Dying </a:t>
            </a:r>
            <a:r>
              <a:rPr lang="en-US" sz="2000" dirty="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 problem: Neurons become inactive for negative inputs.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Understanding Activation Functions</a:t>
            </a:r>
            <a:endParaRPr lang="en-US" dirty="0">
              <a:solidFill>
                <a:srgbClr val="0073E6"/>
              </a:solidFill>
              <a:latin typeface="Aptos Display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: The Most Widely Used Activation Function</a:t>
            </a:r>
            <a:endParaRPr lang="en-US" dirty="0">
              <a:solidFill>
                <a:srgbClr val="FFA5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line plot showing the training and validation accuracy of the ReLU model over 10 epochs. The x-axis represents epochs, and the y-axis represents accuracy. The blue line indicates training accuracy, steadily increasing to 94%. The orange line represents validation accuracy, plateauing around 91%, showing a consistent gap between training and validation performance.">
            <a:extLst>
              <a:ext uri="{FF2B5EF4-FFF2-40B4-BE49-F238E27FC236}">
                <a16:creationId xmlns:a16="http://schemas.microsoft.com/office/drawing/2014/main" id="{0DD6BE41-0F83-BC14-72C5-B0C938A1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11117"/>
            <a:ext cx="6096000" cy="3361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38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E5-7328-8D4F-E64A-5DD5CA4A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3E6"/>
                </a:solidFill>
                <a:latin typeface="Aptos"/>
                <a:ea typeface="+mj-lt"/>
                <a:cs typeface="+mj-lt"/>
              </a:rPr>
              <a:t>Understanding Activation Functions</a:t>
            </a:r>
            <a:endParaRPr lang="en-US" dirty="0">
              <a:solidFill>
                <a:srgbClr val="0073E6"/>
              </a:solidFill>
              <a:latin typeface="Aptos Display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0857-F55C-221B-D3AE-79E02C86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Leaky </a:t>
            </a:r>
            <a:r>
              <a:rPr lang="en-US" b="1" dirty="0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: Addressing the "Dying </a:t>
            </a:r>
            <a:r>
              <a:rPr lang="en-US" b="1" dirty="0" err="1">
                <a:solidFill>
                  <a:srgbClr val="FFA500"/>
                </a:solidFill>
                <a:ea typeface="+mn-lt"/>
                <a:cs typeface="+mn-lt"/>
              </a:rPr>
              <a:t>ReLU</a:t>
            </a:r>
            <a:r>
              <a:rPr lang="en-US" b="1" dirty="0">
                <a:solidFill>
                  <a:srgbClr val="FFA500"/>
                </a:solidFill>
                <a:ea typeface="+mn-lt"/>
                <a:cs typeface="+mn-lt"/>
              </a:rPr>
              <a:t>" Problem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Definition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Leaky </a:t>
            </a:r>
            <a:r>
              <a:rPr lang="en-US" sz="200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 allows a small gradient for negative inputs: f(x)=x if x&gt;0, 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ea typeface="+mn-lt"/>
                <a:cs typeface="+mn-lt"/>
              </a:rPr>
              <a:t>otherwise f(x)=αx, where α is a small positive constant (Maas et al., 2013).</a:t>
            </a:r>
            <a:endParaRPr lang="en-U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Advantages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Resolves the dying </a:t>
            </a:r>
            <a:r>
              <a:rPr lang="en-US" sz="2000" dirty="0" err="1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 issue by allowing gradient flow for negative inputs.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Limitations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The small slope in negative regions can still result in slow training in some cases.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1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Understanding Activation Functions in Deep Learning</vt:lpstr>
      <vt:lpstr>PowerPoint Presentation</vt:lpstr>
      <vt:lpstr>Tutorial Outline</vt:lpstr>
      <vt:lpstr>Tutorial Outline</vt:lpstr>
      <vt:lpstr>Introduction</vt:lpstr>
      <vt:lpstr>Introduction</vt:lpstr>
      <vt:lpstr>Understanding Activation Functions</vt:lpstr>
      <vt:lpstr>Understanding Activation Functions</vt:lpstr>
      <vt:lpstr>Understanding Activation Functions</vt:lpstr>
      <vt:lpstr>Understanding Activation Functions</vt:lpstr>
      <vt:lpstr>Understanding Activation Functions</vt:lpstr>
      <vt:lpstr>Understanding Activation Functions</vt:lpstr>
      <vt:lpstr>Dataset Preparation</vt:lpstr>
      <vt:lpstr>Dataset Preparation</vt:lpstr>
      <vt:lpstr>Dataset Preparation</vt:lpstr>
      <vt:lpstr>Building Models with Different Activation Functions</vt:lpstr>
      <vt:lpstr>Building Models with Different Activation Functions</vt:lpstr>
      <vt:lpstr>Building Models with Different Activation Functions</vt:lpstr>
      <vt:lpstr>Building Models with Different Activation Functions</vt:lpstr>
      <vt:lpstr>Building Models with Different Activation Functions</vt:lpstr>
      <vt:lpstr>Building Models with Different Activation Functions</vt:lpstr>
      <vt:lpstr>Training Models with Different Activation Functions</vt:lpstr>
      <vt:lpstr>Training Models with Different Activation Functions</vt:lpstr>
      <vt:lpstr>Training Models with Different Activation Functions</vt:lpstr>
      <vt:lpstr>Training Results</vt:lpstr>
      <vt:lpstr>Training Results</vt:lpstr>
      <vt:lpstr>Training Results</vt:lpstr>
      <vt:lpstr>Decision Boundaries</vt:lpstr>
      <vt:lpstr>Decision Boundaries</vt:lpstr>
      <vt:lpstr>Observations and Insights</vt:lpstr>
      <vt:lpstr>Observations and Insights</vt:lpstr>
      <vt:lpstr>Performance Comparison</vt:lpstr>
      <vt:lpstr>Performance Comparison</vt:lpstr>
      <vt:lpstr>Key Insights</vt:lpstr>
      <vt:lpstr>Conclusion</vt:lpstr>
      <vt:lpstr>Reference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488</cp:revision>
  <dcterms:created xsi:type="dcterms:W3CDTF">2024-12-03T13:25:02Z</dcterms:created>
  <dcterms:modified xsi:type="dcterms:W3CDTF">2024-12-05T21:09:19Z</dcterms:modified>
</cp:coreProperties>
</file>