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1"/>
  </p:notesMasterIdLst>
  <p:handoutMasterIdLst>
    <p:handoutMasterId r:id="rId22"/>
  </p:handoutMasterIdLst>
  <p:sldIdLst>
    <p:sldId id="335" r:id="rId5"/>
    <p:sldId id="339" r:id="rId6"/>
    <p:sldId id="348" r:id="rId7"/>
    <p:sldId id="340" r:id="rId8"/>
    <p:sldId id="341" r:id="rId9"/>
    <p:sldId id="357" r:id="rId10"/>
    <p:sldId id="345" r:id="rId11"/>
    <p:sldId id="349" r:id="rId12"/>
    <p:sldId id="353" r:id="rId13"/>
    <p:sldId id="350" r:id="rId14"/>
    <p:sldId id="351" r:id="rId15"/>
    <p:sldId id="354" r:id="rId16"/>
    <p:sldId id="355" r:id="rId17"/>
    <p:sldId id="356" r:id="rId18"/>
    <p:sldId id="352" r:id="rId19"/>
    <p:sldId id="34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394" autoAdjust="0"/>
  </p:normalViewPr>
  <p:slideViewPr>
    <p:cSldViewPr snapToGrid="0">
      <p:cViewPr varScale="1">
        <p:scale>
          <a:sx n="70" d="100"/>
          <a:sy n="70" d="100"/>
        </p:scale>
        <p:origin x="536" y="72"/>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een Chirakula" userId="81d37037b47dcb44" providerId="LiveId" clId="{09342D9F-966A-451C-B01D-475E4CD92F4F}"/>
    <pc:docChg chg="undo redo custSel addSld delSld modSld">
      <pc:chgData name="Shaheen Chirakula" userId="81d37037b47dcb44" providerId="LiveId" clId="{09342D9F-966A-451C-B01D-475E4CD92F4F}" dt="2025-03-04T00:21:53.335" v="263" actId="478"/>
      <pc:docMkLst>
        <pc:docMk/>
      </pc:docMkLst>
      <pc:sldChg chg="delSp mod">
        <pc:chgData name="Shaheen Chirakula" userId="81d37037b47dcb44" providerId="LiveId" clId="{09342D9F-966A-451C-B01D-475E4CD92F4F}" dt="2025-03-03T21:48:03.695" v="0" actId="478"/>
        <pc:sldMkLst>
          <pc:docMk/>
          <pc:sldMk cId="4043390973" sldId="340"/>
        </pc:sldMkLst>
        <pc:spChg chg="del">
          <ac:chgData name="Shaheen Chirakula" userId="81d37037b47dcb44" providerId="LiveId" clId="{09342D9F-966A-451C-B01D-475E4CD92F4F}" dt="2025-03-03T21:48:03.695" v="0" actId="478"/>
          <ac:spMkLst>
            <pc:docMk/>
            <pc:sldMk cId="4043390973" sldId="340"/>
            <ac:spMk id="5" creationId="{CE3C8A46-D49C-FB70-9062-B672F2F7FB49}"/>
          </ac:spMkLst>
        </pc:spChg>
      </pc:sldChg>
      <pc:sldChg chg="modSp mod">
        <pc:chgData name="Shaheen Chirakula" userId="81d37037b47dcb44" providerId="LiveId" clId="{09342D9F-966A-451C-B01D-475E4CD92F4F}" dt="2025-03-03T23:57:05.347" v="259" actId="20577"/>
        <pc:sldMkLst>
          <pc:docMk/>
          <pc:sldMk cId="1041471105" sldId="341"/>
        </pc:sldMkLst>
        <pc:spChg chg="mod">
          <ac:chgData name="Shaheen Chirakula" userId="81d37037b47dcb44" providerId="LiveId" clId="{09342D9F-966A-451C-B01D-475E4CD92F4F}" dt="2025-03-03T23:57:05.347" v="259" actId="20577"/>
          <ac:spMkLst>
            <pc:docMk/>
            <pc:sldMk cId="1041471105" sldId="341"/>
            <ac:spMk id="5" creationId="{8E5B1204-B9F7-0D66-EBAA-9265C1E35527}"/>
          </ac:spMkLst>
        </pc:spChg>
      </pc:sldChg>
      <pc:sldChg chg="delSp modSp mod">
        <pc:chgData name="Shaheen Chirakula" userId="81d37037b47dcb44" providerId="LiveId" clId="{09342D9F-966A-451C-B01D-475E4CD92F4F}" dt="2025-03-03T23:59:29.014" v="261" actId="14100"/>
        <pc:sldMkLst>
          <pc:docMk/>
          <pc:sldMk cId="1684465119" sldId="345"/>
        </pc:sldMkLst>
        <pc:spChg chg="mod">
          <ac:chgData name="Shaheen Chirakula" userId="81d37037b47dcb44" providerId="LiveId" clId="{09342D9F-966A-451C-B01D-475E4CD92F4F}" dt="2025-03-03T23:59:29.014" v="261" actId="14100"/>
          <ac:spMkLst>
            <pc:docMk/>
            <pc:sldMk cId="1684465119" sldId="345"/>
            <ac:spMk id="5" creationId="{2726E51D-0E5E-98CC-19AE-F6AC7B00BF2E}"/>
          </ac:spMkLst>
        </pc:spChg>
        <pc:spChg chg="del">
          <ac:chgData name="Shaheen Chirakula" userId="81d37037b47dcb44" providerId="LiveId" clId="{09342D9F-966A-451C-B01D-475E4CD92F4F}" dt="2025-03-03T21:48:27.680" v="1" actId="478"/>
          <ac:spMkLst>
            <pc:docMk/>
            <pc:sldMk cId="1684465119" sldId="345"/>
            <ac:spMk id="13" creationId="{A36326E3-7418-ADEF-0CFC-09C0C60DE169}"/>
          </ac:spMkLst>
        </pc:spChg>
      </pc:sldChg>
      <pc:sldChg chg="delSp mod">
        <pc:chgData name="Shaheen Chirakula" userId="81d37037b47dcb44" providerId="LiveId" clId="{09342D9F-966A-451C-B01D-475E4CD92F4F}" dt="2025-03-03T21:56:46.850" v="31" actId="478"/>
        <pc:sldMkLst>
          <pc:docMk/>
          <pc:sldMk cId="3493061142" sldId="347"/>
        </pc:sldMkLst>
        <pc:spChg chg="del">
          <ac:chgData name="Shaheen Chirakula" userId="81d37037b47dcb44" providerId="LiveId" clId="{09342D9F-966A-451C-B01D-475E4CD92F4F}" dt="2025-03-03T21:56:46.850" v="31" actId="478"/>
          <ac:spMkLst>
            <pc:docMk/>
            <pc:sldMk cId="3493061142" sldId="347"/>
            <ac:spMk id="3" creationId="{1EC6DB3D-3AE2-9478-3245-FE2F98B96EC7}"/>
          </ac:spMkLst>
        </pc:spChg>
      </pc:sldChg>
      <pc:sldChg chg="delSp mod">
        <pc:chgData name="Shaheen Chirakula" userId="81d37037b47dcb44" providerId="LiveId" clId="{09342D9F-966A-451C-B01D-475E4CD92F4F}" dt="2025-03-03T21:48:59.825" v="3" actId="478"/>
        <pc:sldMkLst>
          <pc:docMk/>
          <pc:sldMk cId="3332960836" sldId="350"/>
        </pc:sldMkLst>
        <pc:spChg chg="del">
          <ac:chgData name="Shaheen Chirakula" userId="81d37037b47dcb44" providerId="LiveId" clId="{09342D9F-966A-451C-B01D-475E4CD92F4F}" dt="2025-03-03T21:48:59.825" v="3" actId="478"/>
          <ac:spMkLst>
            <pc:docMk/>
            <pc:sldMk cId="3332960836" sldId="350"/>
            <ac:spMk id="4" creationId="{EF0747D4-A0C2-17D2-870D-0BAB7239BDC2}"/>
          </ac:spMkLst>
        </pc:spChg>
      </pc:sldChg>
      <pc:sldChg chg="delSp modSp mod">
        <pc:chgData name="Shaheen Chirakula" userId="81d37037b47dcb44" providerId="LiveId" clId="{09342D9F-966A-451C-B01D-475E4CD92F4F}" dt="2025-03-04T00:21:53.335" v="263" actId="478"/>
        <pc:sldMkLst>
          <pc:docMk/>
          <pc:sldMk cId="584498129" sldId="351"/>
        </pc:sldMkLst>
        <pc:spChg chg="del">
          <ac:chgData name="Shaheen Chirakula" userId="81d37037b47dcb44" providerId="LiveId" clId="{09342D9F-966A-451C-B01D-475E4CD92F4F}" dt="2025-03-04T00:21:45.633" v="262" actId="478"/>
          <ac:spMkLst>
            <pc:docMk/>
            <pc:sldMk cId="584498129" sldId="351"/>
            <ac:spMk id="4" creationId="{3EFDF753-043E-F53D-800D-CA9B9EA87105}"/>
          </ac:spMkLst>
        </pc:spChg>
        <pc:spChg chg="del">
          <ac:chgData name="Shaheen Chirakula" userId="81d37037b47dcb44" providerId="LiveId" clId="{09342D9F-966A-451C-B01D-475E4CD92F4F}" dt="2025-03-04T00:21:53.335" v="263" actId="478"/>
          <ac:spMkLst>
            <pc:docMk/>
            <pc:sldMk cId="584498129" sldId="351"/>
            <ac:spMk id="24" creationId="{D4311238-F771-4462-604E-458F483051B5}"/>
          </ac:spMkLst>
        </pc:spChg>
        <pc:graphicFrameChg chg="modGraphic">
          <ac:chgData name="Shaheen Chirakula" userId="81d37037b47dcb44" providerId="LiveId" clId="{09342D9F-966A-451C-B01D-475E4CD92F4F}" dt="2025-03-03T23:49:14.433" v="117" actId="20577"/>
          <ac:graphicFrameMkLst>
            <pc:docMk/>
            <pc:sldMk cId="584498129" sldId="351"/>
            <ac:graphicFrameMk id="23" creationId="{EA34C64A-15FD-0E4E-3AF7-B176CF448ECC}"/>
          </ac:graphicFrameMkLst>
        </pc:graphicFrameChg>
      </pc:sldChg>
      <pc:sldChg chg="delSp modSp mod">
        <pc:chgData name="Shaheen Chirakula" userId="81d37037b47dcb44" providerId="LiveId" clId="{09342D9F-966A-451C-B01D-475E4CD92F4F}" dt="2025-03-03T22:14:48.703" v="50" actId="21"/>
        <pc:sldMkLst>
          <pc:docMk/>
          <pc:sldMk cId="3447305209" sldId="352"/>
        </pc:sldMkLst>
        <pc:spChg chg="del">
          <ac:chgData name="Shaheen Chirakula" userId="81d37037b47dcb44" providerId="LiveId" clId="{09342D9F-966A-451C-B01D-475E4CD92F4F}" dt="2025-03-03T21:58:04.943" v="38" actId="478"/>
          <ac:spMkLst>
            <pc:docMk/>
            <pc:sldMk cId="3447305209" sldId="352"/>
            <ac:spMk id="4" creationId="{BBB3F596-6177-8DEA-041C-425A7EDA14C4}"/>
          </ac:spMkLst>
        </pc:spChg>
        <pc:graphicFrameChg chg="mod modGraphic">
          <ac:chgData name="Shaheen Chirakula" userId="81d37037b47dcb44" providerId="LiveId" clId="{09342D9F-966A-451C-B01D-475E4CD92F4F}" dt="2025-03-03T22:14:48.703" v="50" actId="21"/>
          <ac:graphicFrameMkLst>
            <pc:docMk/>
            <pc:sldMk cId="3447305209" sldId="352"/>
            <ac:graphicFrameMk id="23" creationId="{A1BBA9BC-41ED-2A22-C8D8-F9743892AC66}"/>
          </ac:graphicFrameMkLst>
        </pc:graphicFrameChg>
      </pc:sldChg>
      <pc:sldChg chg="delSp modSp mod">
        <pc:chgData name="Shaheen Chirakula" userId="81d37037b47dcb44" providerId="LiveId" clId="{09342D9F-966A-451C-B01D-475E4CD92F4F}" dt="2025-03-03T23:59:16.942" v="260" actId="14100"/>
        <pc:sldMkLst>
          <pc:docMk/>
          <pc:sldMk cId="2601957008" sldId="353"/>
        </pc:sldMkLst>
        <pc:spChg chg="mod">
          <ac:chgData name="Shaheen Chirakula" userId="81d37037b47dcb44" providerId="LiveId" clId="{09342D9F-966A-451C-B01D-475E4CD92F4F}" dt="2025-03-03T23:59:16.942" v="260" actId="14100"/>
          <ac:spMkLst>
            <pc:docMk/>
            <pc:sldMk cId="2601957008" sldId="353"/>
            <ac:spMk id="5" creationId="{B1915EFC-D17A-FF79-FBE8-8854BCF07141}"/>
          </ac:spMkLst>
        </pc:spChg>
        <pc:spChg chg="del">
          <ac:chgData name="Shaheen Chirakula" userId="81d37037b47dcb44" providerId="LiveId" clId="{09342D9F-966A-451C-B01D-475E4CD92F4F}" dt="2025-03-03T21:48:43.093" v="2" actId="478"/>
          <ac:spMkLst>
            <pc:docMk/>
            <pc:sldMk cId="2601957008" sldId="353"/>
            <ac:spMk id="13" creationId="{CC7F289D-A4D4-11F3-3CCA-E39B06DA8130}"/>
          </ac:spMkLst>
        </pc:spChg>
      </pc:sldChg>
      <pc:sldChg chg="addSp delSp modSp new mod modClrScheme chgLayout">
        <pc:chgData name="Shaheen Chirakula" userId="81d37037b47dcb44" providerId="LiveId" clId="{09342D9F-966A-451C-B01D-475E4CD92F4F}" dt="2025-03-03T22:20:51.698" v="64" actId="14100"/>
        <pc:sldMkLst>
          <pc:docMk/>
          <pc:sldMk cId="849835591" sldId="354"/>
        </pc:sldMkLst>
        <pc:spChg chg="add del mod">
          <ac:chgData name="Shaheen Chirakula" userId="81d37037b47dcb44" providerId="LiveId" clId="{09342D9F-966A-451C-B01D-475E4CD92F4F}" dt="2025-03-03T21:58:18.984" v="39"/>
          <ac:spMkLst>
            <pc:docMk/>
            <pc:sldMk cId="849835591" sldId="354"/>
            <ac:spMk id="2" creationId="{657FAB8F-F8E9-D4A1-7D7F-43371CAE2361}"/>
          </ac:spMkLst>
        </pc:spChg>
        <pc:spChg chg="add del">
          <ac:chgData name="Shaheen Chirakula" userId="81d37037b47dcb44" providerId="LiveId" clId="{09342D9F-966A-451C-B01D-475E4CD92F4F}" dt="2025-03-03T21:55:50.961" v="17" actId="22"/>
          <ac:spMkLst>
            <pc:docMk/>
            <pc:sldMk cId="849835591" sldId="354"/>
            <ac:spMk id="3" creationId="{66F30EFE-015D-C8B3-7663-C19AB55492D3}"/>
          </ac:spMkLst>
        </pc:spChg>
        <pc:spChg chg="add del">
          <ac:chgData name="Shaheen Chirakula" userId="81d37037b47dcb44" providerId="LiveId" clId="{09342D9F-966A-451C-B01D-475E4CD92F4F}" dt="2025-03-03T21:55:51.997" v="18" actId="22"/>
          <ac:spMkLst>
            <pc:docMk/>
            <pc:sldMk cId="849835591" sldId="354"/>
            <ac:spMk id="4" creationId="{19A21169-E4EB-F98B-46A2-7C3A72EF0839}"/>
          </ac:spMkLst>
        </pc:spChg>
        <pc:spChg chg="mod">
          <ac:chgData name="Shaheen Chirakula" userId="81d37037b47dcb44" providerId="LiveId" clId="{09342D9F-966A-451C-B01D-475E4CD92F4F}" dt="2025-03-03T21:55:48.157" v="14" actId="26606"/>
          <ac:spMkLst>
            <pc:docMk/>
            <pc:sldMk cId="849835591" sldId="354"/>
            <ac:spMk id="5" creationId="{7FBA9A0B-2527-87EA-C085-34207C4410BB}"/>
          </ac:spMkLst>
        </pc:spChg>
        <pc:spChg chg="add del mod">
          <ac:chgData name="Shaheen Chirakula" userId="81d37037b47dcb44" providerId="LiveId" clId="{09342D9F-966A-451C-B01D-475E4CD92F4F}" dt="2025-03-03T22:19:41.810" v="53" actId="22"/>
          <ac:spMkLst>
            <pc:docMk/>
            <pc:sldMk cId="849835591" sldId="354"/>
            <ac:spMk id="13" creationId="{8DEBD489-7B04-A60A-D09A-72472514DD56}"/>
          </ac:spMkLst>
        </pc:spChg>
        <pc:spChg chg="add del mod">
          <ac:chgData name="Shaheen Chirakula" userId="81d37037b47dcb44" providerId="LiveId" clId="{09342D9F-966A-451C-B01D-475E4CD92F4F}" dt="2025-03-03T21:55:42.602" v="10" actId="26606"/>
          <ac:spMkLst>
            <pc:docMk/>
            <pc:sldMk cId="849835591" sldId="354"/>
            <ac:spMk id="14" creationId="{47069DFB-9D23-946E-62A0-A786E75AE97D}"/>
          </ac:spMkLst>
        </pc:spChg>
        <pc:spChg chg="add del mod">
          <ac:chgData name="Shaheen Chirakula" userId="81d37037b47dcb44" providerId="LiveId" clId="{09342D9F-966A-451C-B01D-475E4CD92F4F}" dt="2025-03-03T21:55:43.992" v="12" actId="26606"/>
          <ac:spMkLst>
            <pc:docMk/>
            <pc:sldMk cId="849835591" sldId="354"/>
            <ac:spMk id="16" creationId="{97E9588B-0FC1-18C1-A6B5-513E52B96208}"/>
          </ac:spMkLst>
        </pc:spChg>
        <pc:spChg chg="add del">
          <ac:chgData name="Shaheen Chirakula" userId="81d37037b47dcb44" providerId="LiveId" clId="{09342D9F-966A-451C-B01D-475E4CD92F4F}" dt="2025-03-03T21:55:48.157" v="14" actId="26606"/>
          <ac:spMkLst>
            <pc:docMk/>
            <pc:sldMk cId="849835591" sldId="354"/>
            <ac:spMk id="18" creationId="{395999F7-B4E2-F1E1-955B-2526449E761C}"/>
          </ac:spMkLst>
        </pc:spChg>
        <pc:spChg chg="add del mod">
          <ac:chgData name="Shaheen Chirakula" userId="81d37037b47dcb44" providerId="LiveId" clId="{09342D9F-966A-451C-B01D-475E4CD92F4F}" dt="2025-03-03T22:20:34.173" v="60" actId="22"/>
          <ac:spMkLst>
            <pc:docMk/>
            <pc:sldMk cId="849835591" sldId="354"/>
            <ac:spMk id="20" creationId="{1CD77055-C5EA-88A6-F645-C39E34EEFFAF}"/>
          </ac:spMkLst>
        </pc:spChg>
        <pc:picChg chg="add del mod ord">
          <ac:chgData name="Shaheen Chirakula" userId="81d37037b47dcb44" providerId="LiveId" clId="{09342D9F-966A-451C-B01D-475E4CD92F4F}" dt="2025-03-03T22:19:39.053" v="52" actId="478"/>
          <ac:picMkLst>
            <pc:docMk/>
            <pc:sldMk cId="849835591" sldId="354"/>
            <ac:picMk id="7" creationId="{E7F5375F-DE53-AB34-0096-AF39EF0EB649}"/>
          </ac:picMkLst>
        </pc:picChg>
        <pc:picChg chg="add del mod ord">
          <ac:chgData name="Shaheen Chirakula" userId="81d37037b47dcb44" providerId="LiveId" clId="{09342D9F-966A-451C-B01D-475E4CD92F4F}" dt="2025-03-03T22:20:01.381" v="58" actId="478"/>
          <ac:picMkLst>
            <pc:docMk/>
            <pc:sldMk cId="849835591" sldId="354"/>
            <ac:picMk id="9" creationId="{76F3F3FA-2698-3966-3841-A897A20549D3}"/>
          </ac:picMkLst>
        </pc:picChg>
        <pc:picChg chg="add del">
          <ac:chgData name="Shaheen Chirakula" userId="81d37037b47dcb44" providerId="LiveId" clId="{09342D9F-966A-451C-B01D-475E4CD92F4F}" dt="2025-03-03T22:19:44.861" v="54" actId="478"/>
          <ac:picMkLst>
            <pc:docMk/>
            <pc:sldMk cId="849835591" sldId="354"/>
            <ac:picMk id="11" creationId="{F1DD7E3E-DF78-F52F-90C8-2C25B4CA77C1}"/>
          </ac:picMkLst>
        </pc:picChg>
        <pc:picChg chg="add mod ord">
          <ac:chgData name="Shaheen Chirakula" userId="81d37037b47dcb44" providerId="LiveId" clId="{09342D9F-966A-451C-B01D-475E4CD92F4F}" dt="2025-03-03T22:20:05.451" v="59" actId="14100"/>
          <ac:picMkLst>
            <pc:docMk/>
            <pc:sldMk cId="849835591" sldId="354"/>
            <ac:picMk id="17" creationId="{8ED9E266-04CC-ED59-13B4-B18A5DC44418}"/>
          </ac:picMkLst>
        </pc:picChg>
        <pc:picChg chg="add mod ord">
          <ac:chgData name="Shaheen Chirakula" userId="81d37037b47dcb44" providerId="LiveId" clId="{09342D9F-966A-451C-B01D-475E4CD92F4F}" dt="2025-03-03T22:20:51.698" v="64" actId="14100"/>
          <ac:picMkLst>
            <pc:docMk/>
            <pc:sldMk cId="849835591" sldId="354"/>
            <ac:picMk id="22" creationId="{AE6825A6-1257-CAD1-C30A-77D6A043D567}"/>
          </ac:picMkLst>
        </pc:picChg>
      </pc:sldChg>
      <pc:sldChg chg="new del">
        <pc:chgData name="Shaheen Chirakula" userId="81d37037b47dcb44" providerId="LiveId" clId="{09342D9F-966A-451C-B01D-475E4CD92F4F}" dt="2025-03-03T21:56:42.953" v="30" actId="2696"/>
        <pc:sldMkLst>
          <pc:docMk/>
          <pc:sldMk cId="566891369" sldId="355"/>
        </pc:sldMkLst>
      </pc:sldChg>
      <pc:sldChg chg="addSp delSp modSp new mod">
        <pc:chgData name="Shaheen Chirakula" userId="81d37037b47dcb44" providerId="LiveId" clId="{09342D9F-966A-451C-B01D-475E4CD92F4F}" dt="2025-03-03T22:22:43.056" v="82" actId="14100"/>
        <pc:sldMkLst>
          <pc:docMk/>
          <pc:sldMk cId="2012682270" sldId="355"/>
        </pc:sldMkLst>
        <pc:spChg chg="del">
          <ac:chgData name="Shaheen Chirakula" userId="81d37037b47dcb44" providerId="LiveId" clId="{09342D9F-966A-451C-B01D-475E4CD92F4F}" dt="2025-03-03T22:06:37.585" v="42" actId="478"/>
          <ac:spMkLst>
            <pc:docMk/>
            <pc:sldMk cId="2012682270" sldId="355"/>
            <ac:spMk id="2" creationId="{011646D3-C4BA-D587-F394-FAC3AC2DA591}"/>
          </ac:spMkLst>
        </pc:spChg>
        <pc:spChg chg="del">
          <ac:chgData name="Shaheen Chirakula" userId="81d37037b47dcb44" providerId="LiveId" clId="{09342D9F-966A-451C-B01D-475E4CD92F4F}" dt="2025-03-03T21:59:37.061" v="40" actId="22"/>
          <ac:spMkLst>
            <pc:docMk/>
            <pc:sldMk cId="2012682270" sldId="355"/>
            <ac:spMk id="3" creationId="{6F2A6550-B83A-D2CB-2ABE-6BD5A2CD7669}"/>
          </ac:spMkLst>
        </pc:spChg>
        <pc:spChg chg="del">
          <ac:chgData name="Shaheen Chirakula" userId="81d37037b47dcb44" providerId="LiveId" clId="{09342D9F-966A-451C-B01D-475E4CD92F4F}" dt="2025-03-03T22:06:34.487" v="41" actId="22"/>
          <ac:spMkLst>
            <pc:docMk/>
            <pc:sldMk cId="2012682270" sldId="355"/>
            <ac:spMk id="4" creationId="{F6A6016E-73D9-9AF5-58C1-44CA6533EDDB}"/>
          </ac:spMkLst>
        </pc:spChg>
        <pc:spChg chg="add del mod">
          <ac:chgData name="Shaheen Chirakula" userId="81d37037b47dcb44" providerId="LiveId" clId="{09342D9F-966A-451C-B01D-475E4CD92F4F}" dt="2025-03-03T22:21:31.860" v="70" actId="22"/>
          <ac:spMkLst>
            <pc:docMk/>
            <pc:sldMk cId="2012682270" sldId="355"/>
            <ac:spMk id="13" creationId="{09BBC24D-E37A-BE75-B213-5C6DBA0F5BFC}"/>
          </ac:spMkLst>
        </pc:spChg>
        <pc:spChg chg="add mod">
          <ac:chgData name="Shaheen Chirakula" userId="81d37037b47dcb44" providerId="LiveId" clId="{09342D9F-966A-451C-B01D-475E4CD92F4F}" dt="2025-03-03T22:22:17.611" v="75" actId="478"/>
          <ac:spMkLst>
            <pc:docMk/>
            <pc:sldMk cId="2012682270" sldId="355"/>
            <ac:spMk id="19" creationId="{8E5DD2A7-AF79-6B80-6466-6142033ACF64}"/>
          </ac:spMkLst>
        </pc:spChg>
        <pc:picChg chg="add del mod ord">
          <ac:chgData name="Shaheen Chirakula" userId="81d37037b47dcb44" providerId="LiveId" clId="{09342D9F-966A-451C-B01D-475E4CD92F4F}" dt="2025-03-03T22:21:23.670" v="65" actId="478"/>
          <ac:picMkLst>
            <pc:docMk/>
            <pc:sldMk cId="2012682270" sldId="355"/>
            <ac:picMk id="7" creationId="{D759249E-7784-9D03-31ED-E4065006E23B}"/>
          </ac:picMkLst>
        </pc:picChg>
        <pc:picChg chg="add del mod ord">
          <ac:chgData name="Shaheen Chirakula" userId="81d37037b47dcb44" providerId="LiveId" clId="{09342D9F-966A-451C-B01D-475E4CD92F4F}" dt="2025-03-03T22:22:17.611" v="75" actId="478"/>
          <ac:picMkLst>
            <pc:docMk/>
            <pc:sldMk cId="2012682270" sldId="355"/>
            <ac:picMk id="11" creationId="{58E96A9D-7741-9719-A5D2-5BDCFA150F6C}"/>
          </ac:picMkLst>
        </pc:picChg>
        <pc:picChg chg="add del mod">
          <ac:chgData name="Shaheen Chirakula" userId="81d37037b47dcb44" providerId="LiveId" clId="{09342D9F-966A-451C-B01D-475E4CD92F4F}" dt="2025-03-03T22:21:29.798" v="69" actId="22"/>
          <ac:picMkLst>
            <pc:docMk/>
            <pc:sldMk cId="2012682270" sldId="355"/>
            <ac:picMk id="15" creationId="{D1A74C8D-8CE4-E710-4BCC-7EC4BCA2DD5D}"/>
          </ac:picMkLst>
        </pc:picChg>
        <pc:picChg chg="add mod ord">
          <ac:chgData name="Shaheen Chirakula" userId="81d37037b47dcb44" providerId="LiveId" clId="{09342D9F-966A-451C-B01D-475E4CD92F4F}" dt="2025-03-03T22:21:45.832" v="74" actId="14100"/>
          <ac:picMkLst>
            <pc:docMk/>
            <pc:sldMk cId="2012682270" sldId="355"/>
            <ac:picMk id="17" creationId="{64DED0B0-981F-1F42-3D78-071953714916}"/>
          </ac:picMkLst>
        </pc:picChg>
        <pc:picChg chg="add mod">
          <ac:chgData name="Shaheen Chirakula" userId="81d37037b47dcb44" providerId="LiveId" clId="{09342D9F-966A-451C-B01D-475E4CD92F4F}" dt="2025-03-03T22:22:43.056" v="82" actId="14100"/>
          <ac:picMkLst>
            <pc:docMk/>
            <pc:sldMk cId="2012682270" sldId="355"/>
            <ac:picMk id="21" creationId="{F30E453C-D89B-AC01-9C95-EA3E2FB1D1AA}"/>
          </ac:picMkLst>
        </pc:picChg>
      </pc:sldChg>
      <pc:sldChg chg="addSp delSp modSp new mod">
        <pc:chgData name="Shaheen Chirakula" userId="81d37037b47dcb44" providerId="LiveId" clId="{09342D9F-966A-451C-B01D-475E4CD92F4F}" dt="2025-03-03T22:24:51.005" v="97" actId="14100"/>
        <pc:sldMkLst>
          <pc:docMk/>
          <pc:sldMk cId="3581855096" sldId="356"/>
        </pc:sldMkLst>
        <pc:spChg chg="del">
          <ac:chgData name="Shaheen Chirakula" userId="81d37037b47dcb44" providerId="LiveId" clId="{09342D9F-966A-451C-B01D-475E4CD92F4F}" dt="2025-03-03T22:23:31.238" v="85" actId="478"/>
          <ac:spMkLst>
            <pc:docMk/>
            <pc:sldMk cId="3581855096" sldId="356"/>
            <ac:spMk id="2" creationId="{03BE313A-9CD5-2D9E-E12F-B98FBFE60E60}"/>
          </ac:spMkLst>
        </pc:spChg>
        <pc:spChg chg="del">
          <ac:chgData name="Shaheen Chirakula" userId="81d37037b47dcb44" providerId="LiveId" clId="{09342D9F-966A-451C-B01D-475E4CD92F4F}" dt="2025-03-03T22:23:27.874" v="84" actId="22"/>
          <ac:spMkLst>
            <pc:docMk/>
            <pc:sldMk cId="3581855096" sldId="356"/>
            <ac:spMk id="3" creationId="{2248A96E-1D02-648B-381D-AE8368624F41}"/>
          </ac:spMkLst>
        </pc:spChg>
        <pc:spChg chg="del">
          <ac:chgData name="Shaheen Chirakula" userId="81d37037b47dcb44" providerId="LiveId" clId="{09342D9F-966A-451C-B01D-475E4CD92F4F}" dt="2025-03-03T22:24:22.053" v="90" actId="22"/>
          <ac:spMkLst>
            <pc:docMk/>
            <pc:sldMk cId="3581855096" sldId="356"/>
            <ac:spMk id="4" creationId="{9D4D77D7-CA2D-9DC0-ABB6-CDE6B84B7EAE}"/>
          </ac:spMkLst>
        </pc:spChg>
        <pc:picChg chg="add mod ord">
          <ac:chgData name="Shaheen Chirakula" userId="81d37037b47dcb44" providerId="LiveId" clId="{09342D9F-966A-451C-B01D-475E4CD92F4F}" dt="2025-03-03T22:23:43.788" v="89" actId="14100"/>
          <ac:picMkLst>
            <pc:docMk/>
            <pc:sldMk cId="3581855096" sldId="356"/>
            <ac:picMk id="7" creationId="{4E9DA041-6561-E6EF-878E-00C4227CE029}"/>
          </ac:picMkLst>
        </pc:picChg>
        <pc:picChg chg="add mod ord">
          <ac:chgData name="Shaheen Chirakula" userId="81d37037b47dcb44" providerId="LiveId" clId="{09342D9F-966A-451C-B01D-475E4CD92F4F}" dt="2025-03-03T22:24:38.429" v="94" actId="14100"/>
          <ac:picMkLst>
            <pc:docMk/>
            <pc:sldMk cId="3581855096" sldId="356"/>
            <ac:picMk id="9" creationId="{F5574528-C00B-C34A-72F7-0BF9F6D610BB}"/>
          </ac:picMkLst>
        </pc:picChg>
        <pc:picChg chg="add mod">
          <ac:chgData name="Shaheen Chirakula" userId="81d37037b47dcb44" providerId="LiveId" clId="{09342D9F-966A-451C-B01D-475E4CD92F4F}" dt="2025-03-03T22:24:51.005" v="97" actId="14100"/>
          <ac:picMkLst>
            <pc:docMk/>
            <pc:sldMk cId="3581855096" sldId="356"/>
            <ac:picMk id="10" creationId="{806700B4-F435-E5E3-31BF-EE378DE6383E}"/>
          </ac:picMkLst>
        </pc:picChg>
      </pc:sldChg>
      <pc:sldChg chg="delSp modSp new mod">
        <pc:chgData name="Shaheen Chirakula" userId="81d37037b47dcb44" providerId="LiveId" clId="{09342D9F-966A-451C-B01D-475E4CD92F4F}" dt="2025-03-03T23:56:50.820" v="257" actId="27636"/>
        <pc:sldMkLst>
          <pc:docMk/>
          <pc:sldMk cId="4223237895" sldId="357"/>
        </pc:sldMkLst>
        <pc:spChg chg="mod">
          <ac:chgData name="Shaheen Chirakula" userId="81d37037b47dcb44" providerId="LiveId" clId="{09342D9F-966A-451C-B01D-475E4CD92F4F}" dt="2025-03-03T23:56:42.286" v="253" actId="14100"/>
          <ac:spMkLst>
            <pc:docMk/>
            <pc:sldMk cId="4223237895" sldId="357"/>
            <ac:spMk id="2" creationId="{4A5DEFEA-57D0-94D8-47F7-B906DBE52368}"/>
          </ac:spMkLst>
        </pc:spChg>
        <pc:spChg chg="mod">
          <ac:chgData name="Shaheen Chirakula" userId="81d37037b47dcb44" providerId="LiveId" clId="{09342D9F-966A-451C-B01D-475E4CD92F4F}" dt="2025-03-03T23:56:50.820" v="257" actId="27636"/>
          <ac:spMkLst>
            <pc:docMk/>
            <pc:sldMk cId="4223237895" sldId="357"/>
            <ac:spMk id="3" creationId="{16316127-F47C-AC41-FECD-4B5E5561DFF0}"/>
          </ac:spMkLst>
        </pc:spChg>
        <pc:spChg chg="del">
          <ac:chgData name="Shaheen Chirakula" userId="81d37037b47dcb44" providerId="LiveId" clId="{09342D9F-966A-451C-B01D-475E4CD92F4F}" dt="2025-03-03T23:55:09.823" v="123" actId="478"/>
          <ac:spMkLst>
            <pc:docMk/>
            <pc:sldMk cId="4223237895" sldId="357"/>
            <ac:spMk id="4" creationId="{75F57AF7-94F6-DBAE-9EF2-A13031448BF6}"/>
          </ac:spMkLst>
        </pc:spChg>
      </pc:sldChg>
      <pc:sldChg chg="add del">
        <pc:chgData name="Shaheen Chirakula" userId="81d37037b47dcb44" providerId="LiveId" clId="{09342D9F-966A-451C-B01D-475E4CD92F4F}" dt="2025-03-03T23:50:32.855" v="119" actId="47"/>
        <pc:sldMkLst>
          <pc:docMk/>
          <pc:sldMk cId="4275254018" sldId="35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3/3/2025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3/3/2025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990660-4B7D-4C11-96DB-B19FFA8CA93C}" type="slidenum">
              <a:rPr lang="en-US" smtClean="0"/>
              <a:t>15</a:t>
            </a:fld>
            <a:endParaRPr lang="en-US" dirty="0"/>
          </a:p>
        </p:txBody>
      </p:sp>
    </p:spTree>
    <p:extLst>
      <p:ext uri="{BB962C8B-B14F-4D97-AF65-F5344CB8AC3E}">
        <p14:creationId xmlns:p14="http://schemas.microsoft.com/office/powerpoint/2010/main" val="17966266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a:t>Click icon to add picture</a:t>
            </a:r>
            <a:endParaRPr lang="en-US" dirty="0"/>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osmihelp/osmi-mental-health-in-tech-survey-2017" TargetMode="External"/><Relationship Id="rId7" Type="http://schemas.openxmlformats.org/officeDocument/2006/relationships/hyperlink" Target="https://www.kaggle.com/datasets/osmihelp/osmh-2021-mental-health-in-tech-survey-results" TargetMode="External"/><Relationship Id="rId2" Type="http://schemas.openxmlformats.org/officeDocument/2006/relationships/hyperlink" Target="https://www.kaggle.com/datasets/osmi/mental-health-in-tech-2016" TargetMode="External"/><Relationship Id="rId1" Type="http://schemas.openxmlformats.org/officeDocument/2006/relationships/slideLayout" Target="../slideLayouts/slideLayout6.xml"/><Relationship Id="rId6" Type="http://schemas.openxmlformats.org/officeDocument/2006/relationships/hyperlink" Target="https://www.kaggle.com/datasets/osmihelp/osmi-2020-mental-health-in-tech-survey-results" TargetMode="External"/><Relationship Id="rId5" Type="http://schemas.openxmlformats.org/officeDocument/2006/relationships/hyperlink" Target="https://www.kaggle.com/datasets/osmihelp/osmi-mental-health-in-tech-survey-2019" TargetMode="External"/><Relationship Id="rId4" Type="http://schemas.openxmlformats.org/officeDocument/2006/relationships/hyperlink" Target="https://www.kaggle.com/datasets/osmihelp/osmi-mental-health-in-tech-survey-2018"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normAutofit/>
          </a:bodyPr>
          <a:lstStyle/>
          <a:p>
            <a:r>
              <a:rPr lang="en-US" sz="3600" b="1" i="0" u="none" strike="noStrike" dirty="0">
                <a:solidFill>
                  <a:srgbClr val="222222"/>
                </a:solidFill>
                <a:effectLst/>
                <a:latin typeface="Bahnschrift SemiBold Condensed" panose="020B0502040204020203" pitchFamily="34" charset="0"/>
              </a:rPr>
              <a:t>Personalized Mental Health Prediction for Employees</a:t>
            </a:r>
            <a:endParaRPr lang="en-US" sz="3600" dirty="0">
              <a:latin typeface="Bahnschrift SemiBold Condensed" panose="020B0502040204020203" pitchFamily="34" charset="0"/>
            </a:endParaRPr>
          </a:p>
        </p:txBody>
      </p:sp>
      <p:sp>
        <p:nvSpPr>
          <p:cNvPr id="2" name="TextBox 1">
            <a:extLst>
              <a:ext uri="{FF2B5EF4-FFF2-40B4-BE49-F238E27FC236}">
                <a16:creationId xmlns:a16="http://schemas.microsoft.com/office/drawing/2014/main" id="{CD3CBEE6-2BF0-7625-52F1-817918032688}"/>
              </a:ext>
            </a:extLst>
          </p:cNvPr>
          <p:cNvSpPr txBox="1"/>
          <p:nvPr/>
        </p:nvSpPr>
        <p:spPr>
          <a:xfrm>
            <a:off x="7783033" y="4635795"/>
            <a:ext cx="3721395" cy="2031325"/>
          </a:xfrm>
          <a:prstGeom prst="rect">
            <a:avLst/>
          </a:prstGeom>
          <a:noFill/>
        </p:spPr>
        <p:txBody>
          <a:bodyPr wrap="square" rtlCol="0">
            <a:spAutoFit/>
          </a:bodyPr>
          <a:lstStyle/>
          <a:p>
            <a:r>
              <a:rPr lang="en-US" b="1" dirty="0"/>
              <a:t>Presented By</a:t>
            </a:r>
          </a:p>
          <a:p>
            <a:endParaRPr lang="en-US" b="1" dirty="0"/>
          </a:p>
          <a:p>
            <a:r>
              <a:rPr lang="en-US" b="1" dirty="0"/>
              <a:t>                Sai Varun Nimmagadda</a:t>
            </a:r>
          </a:p>
          <a:p>
            <a:endParaRPr lang="en-US" b="1" dirty="0"/>
          </a:p>
          <a:p>
            <a:r>
              <a:rPr lang="en-US" b="1" dirty="0"/>
              <a:t>                 Shaheen Chirakula</a:t>
            </a:r>
          </a:p>
          <a:p>
            <a:endParaRPr lang="en-US" b="1" dirty="0"/>
          </a:p>
          <a:p>
            <a:r>
              <a:rPr lang="en-US" b="1" dirty="0"/>
              <a:t>                 Vishnu Vikas Nallamalli</a:t>
            </a:r>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E9C7E-1CE9-91BC-98C5-5EC8F6578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46906D-40B4-F467-B392-C2C41DDFA239}"/>
              </a:ext>
            </a:extLst>
          </p:cNvPr>
          <p:cNvSpPr>
            <a:spLocks noGrp="1"/>
          </p:cNvSpPr>
          <p:nvPr>
            <p:ph type="title"/>
          </p:nvPr>
        </p:nvSpPr>
        <p:spPr>
          <a:xfrm>
            <a:off x="865849" y="-146858"/>
            <a:ext cx="10405174" cy="1326514"/>
          </a:xfrm>
        </p:spPr>
        <p:txBody>
          <a:bodyPr>
            <a:normAutofit/>
          </a:bodyPr>
          <a:lstStyle/>
          <a:p>
            <a:r>
              <a:rPr lang="en-US" sz="2000" b="1" i="0" u="none" strike="noStrike" dirty="0">
                <a:solidFill>
                  <a:srgbClr val="000000"/>
                </a:solidFill>
                <a:effectLst/>
                <a:latin typeface="Cambria" panose="02040503050406030204" pitchFamily="18" charset="0"/>
              </a:rPr>
              <a:t>How This Project is Different</a:t>
            </a:r>
            <a:endParaRPr lang="en-ZA" sz="2000" dirty="0"/>
          </a:p>
        </p:txBody>
      </p:sp>
      <p:sp>
        <p:nvSpPr>
          <p:cNvPr id="5" name="Content Placeholder 4">
            <a:extLst>
              <a:ext uri="{FF2B5EF4-FFF2-40B4-BE49-F238E27FC236}">
                <a16:creationId xmlns:a16="http://schemas.microsoft.com/office/drawing/2014/main" id="{3976DA62-C17A-8A17-C600-8B137933EA83}"/>
              </a:ext>
            </a:extLst>
          </p:cNvPr>
          <p:cNvSpPr>
            <a:spLocks noGrp="1"/>
          </p:cNvSpPr>
          <p:nvPr>
            <p:ph sz="quarter" idx="14"/>
          </p:nvPr>
        </p:nvSpPr>
        <p:spPr>
          <a:xfrm rot="10800000" flipH="1" flipV="1">
            <a:off x="1073812" y="2073729"/>
            <a:ext cx="10405174" cy="4294414"/>
          </a:xfrm>
        </p:spPr>
        <p:txBody>
          <a:bodyPr>
            <a:noAutofit/>
          </a:bodyPr>
          <a:lstStyle/>
          <a:p>
            <a:pPr rtl="0">
              <a:spcAft>
                <a:spcPts val="1000"/>
              </a:spcAft>
            </a:pPr>
            <a:endParaRPr lang="en-US" sz="800" b="0" dirty="0">
              <a:effectLst/>
            </a:endParaRPr>
          </a:p>
          <a:p>
            <a:br>
              <a:rPr lang="en-US" sz="800" dirty="0"/>
            </a:br>
            <a:endParaRPr lang="en-US" sz="800" dirty="0"/>
          </a:p>
        </p:txBody>
      </p:sp>
      <p:sp>
        <p:nvSpPr>
          <p:cNvPr id="3" name="Slide Number Placeholder 2">
            <a:extLst>
              <a:ext uri="{FF2B5EF4-FFF2-40B4-BE49-F238E27FC236}">
                <a16:creationId xmlns:a16="http://schemas.microsoft.com/office/drawing/2014/main" id="{52E54642-F965-9F8A-E0FC-551C84295C18}"/>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10</a:t>
            </a:fld>
            <a:endParaRPr lang="en-US" dirty="0"/>
          </a:p>
        </p:txBody>
      </p:sp>
      <p:graphicFrame>
        <p:nvGraphicFramePr>
          <p:cNvPr id="23" name="Table 22">
            <a:extLst>
              <a:ext uri="{FF2B5EF4-FFF2-40B4-BE49-F238E27FC236}">
                <a16:creationId xmlns:a16="http://schemas.microsoft.com/office/drawing/2014/main" id="{72F4494E-1826-60ED-1E80-1252366A08EC}"/>
              </a:ext>
            </a:extLst>
          </p:cNvPr>
          <p:cNvGraphicFramePr>
            <a:graphicFrameLocks noGrp="1"/>
          </p:cNvGraphicFramePr>
          <p:nvPr>
            <p:extLst>
              <p:ext uri="{D42A27DB-BD31-4B8C-83A1-F6EECF244321}">
                <p14:modId xmlns:p14="http://schemas.microsoft.com/office/powerpoint/2010/main" val="3994524005"/>
              </p:ext>
            </p:extLst>
          </p:nvPr>
        </p:nvGraphicFramePr>
        <p:xfrm>
          <a:off x="911352" y="1371601"/>
          <a:ext cx="10197211" cy="4831740"/>
        </p:xfrm>
        <a:graphic>
          <a:graphicData uri="http://schemas.openxmlformats.org/drawingml/2006/table">
            <a:tbl>
              <a:tblPr/>
              <a:tblGrid>
                <a:gridCol w="4327683">
                  <a:extLst>
                    <a:ext uri="{9D8B030D-6E8A-4147-A177-3AD203B41FA5}">
                      <a16:colId xmlns:a16="http://schemas.microsoft.com/office/drawing/2014/main" val="3112488484"/>
                    </a:ext>
                  </a:extLst>
                </a:gridCol>
                <a:gridCol w="5869528">
                  <a:extLst>
                    <a:ext uri="{9D8B030D-6E8A-4147-A177-3AD203B41FA5}">
                      <a16:colId xmlns:a16="http://schemas.microsoft.com/office/drawing/2014/main" val="2981496958"/>
                    </a:ext>
                  </a:extLst>
                </a:gridCol>
              </a:tblGrid>
              <a:tr h="429577">
                <a:tc>
                  <a:txBody>
                    <a:bodyPr/>
                    <a:lstStyle/>
                    <a:p>
                      <a:pPr rtl="0" fontAlgn="ctr">
                        <a:spcAft>
                          <a:spcPts val="1000"/>
                        </a:spcAft>
                      </a:pPr>
                      <a:r>
                        <a:rPr lang="en-US" sz="2400" b="1" i="0" u="none" strike="noStrike" dirty="0">
                          <a:solidFill>
                            <a:srgbClr val="000000"/>
                          </a:solidFill>
                          <a:effectLst/>
                          <a:latin typeface="Cambria" panose="02040503050406030204" pitchFamily="18" charset="0"/>
                        </a:rPr>
                        <a:t>Aspect</a:t>
                      </a:r>
                      <a:endParaRPr lang="en-US" sz="24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400" b="1" i="0" u="none" strike="noStrike">
                          <a:solidFill>
                            <a:srgbClr val="000000"/>
                          </a:solidFill>
                          <a:effectLst/>
                          <a:latin typeface="Cambria" panose="02040503050406030204" pitchFamily="18" charset="0"/>
                        </a:rPr>
                        <a:t>Our Project</a:t>
                      </a:r>
                      <a:endParaRPr lang="en-US" sz="24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75127165"/>
                  </a:ext>
                </a:extLst>
              </a:tr>
              <a:tr h="429577">
                <a:tc>
                  <a:txBody>
                    <a:bodyPr/>
                    <a:lstStyle/>
                    <a:p>
                      <a:pPr rtl="0" fontAlgn="ctr">
                        <a:spcAft>
                          <a:spcPts val="1000"/>
                        </a:spcAft>
                      </a:pPr>
                      <a:r>
                        <a:rPr lang="en-US" sz="2400" b="0" i="0" u="none" strike="noStrike">
                          <a:solidFill>
                            <a:srgbClr val="000000"/>
                          </a:solidFill>
                          <a:effectLst/>
                          <a:latin typeface="Cambria" panose="02040503050406030204" pitchFamily="18" charset="0"/>
                        </a:rPr>
                        <a:t>Focus</a:t>
                      </a:r>
                      <a:endParaRPr lang="en-US" sz="24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400" b="0" i="0" u="none" strike="noStrike" dirty="0">
                          <a:solidFill>
                            <a:srgbClr val="000000"/>
                          </a:solidFill>
                          <a:effectLst/>
                          <a:latin typeface="Cambria" panose="02040503050406030204" pitchFamily="18" charset="0"/>
                        </a:rPr>
                        <a:t>Exclusively focused on the </a:t>
                      </a:r>
                      <a:r>
                        <a:rPr lang="en-US" sz="2400" b="1" i="0" u="none" strike="noStrike" dirty="0">
                          <a:solidFill>
                            <a:srgbClr val="000000"/>
                          </a:solidFill>
                          <a:effectLst/>
                          <a:latin typeface="Cambria" panose="02040503050406030204" pitchFamily="18" charset="0"/>
                        </a:rPr>
                        <a:t>tech industry workforce</a:t>
                      </a:r>
                      <a:r>
                        <a:rPr lang="en-US" sz="2400" b="0" i="0" u="none" strike="noStrike" dirty="0">
                          <a:solidFill>
                            <a:srgbClr val="000000"/>
                          </a:solidFill>
                          <a:effectLst/>
                          <a:latin typeface="Cambria" panose="02040503050406030204" pitchFamily="18" charset="0"/>
                        </a:rPr>
                        <a:t>.</a:t>
                      </a:r>
                      <a:endParaRPr lang="en-US" sz="24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60130206"/>
                  </a:ext>
                </a:extLst>
              </a:tr>
              <a:tr h="1238193">
                <a:tc>
                  <a:txBody>
                    <a:bodyPr/>
                    <a:lstStyle/>
                    <a:p>
                      <a:pPr rtl="0" fontAlgn="ctr">
                        <a:spcAft>
                          <a:spcPts val="1000"/>
                        </a:spcAft>
                      </a:pPr>
                      <a:r>
                        <a:rPr lang="en-US" sz="2400" b="0" i="0" u="none" strike="noStrike">
                          <a:solidFill>
                            <a:srgbClr val="000000"/>
                          </a:solidFill>
                          <a:effectLst/>
                          <a:latin typeface="Cambria" panose="02040503050406030204" pitchFamily="18" charset="0"/>
                        </a:rPr>
                        <a:t>Data Depth</a:t>
                      </a:r>
                      <a:endParaRPr lang="en-US" sz="24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400" b="0" i="0" u="none" strike="noStrike">
                          <a:solidFill>
                            <a:srgbClr val="000000"/>
                          </a:solidFill>
                          <a:effectLst/>
                          <a:latin typeface="Cambria" panose="02040503050406030204" pitchFamily="18" charset="0"/>
                        </a:rPr>
                        <a:t>Combines </a:t>
                      </a:r>
                      <a:r>
                        <a:rPr lang="en-US" sz="2400" b="1" i="0" u="none" strike="noStrike">
                          <a:solidFill>
                            <a:srgbClr val="000000"/>
                          </a:solidFill>
                          <a:effectLst/>
                          <a:latin typeface="Cambria" panose="02040503050406030204" pitchFamily="18" charset="0"/>
                        </a:rPr>
                        <a:t>personal history, employer policies, work conditions, and perceptions</a:t>
                      </a:r>
                      <a:r>
                        <a:rPr lang="en-US" sz="2400" b="0" i="0" u="none" strike="noStrike">
                          <a:solidFill>
                            <a:srgbClr val="000000"/>
                          </a:solidFill>
                          <a:effectLst/>
                          <a:latin typeface="Cambria" panose="02040503050406030204" pitchFamily="18" charset="0"/>
                        </a:rPr>
                        <a:t> all in one dataset.</a:t>
                      </a:r>
                      <a:endParaRPr lang="en-US" sz="24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740931122"/>
                  </a:ext>
                </a:extLst>
              </a:tr>
              <a:tr h="1025916">
                <a:tc>
                  <a:txBody>
                    <a:bodyPr/>
                    <a:lstStyle/>
                    <a:p>
                      <a:pPr rtl="0" fontAlgn="ctr">
                        <a:spcAft>
                          <a:spcPts val="1000"/>
                        </a:spcAft>
                      </a:pPr>
                      <a:r>
                        <a:rPr lang="en-US" sz="2400" b="0" i="0" u="none" strike="noStrike">
                          <a:solidFill>
                            <a:srgbClr val="000000"/>
                          </a:solidFill>
                          <a:effectLst/>
                          <a:latin typeface="Cambria" panose="02040503050406030204" pitchFamily="18" charset="0"/>
                        </a:rPr>
                        <a:t>Analytical Approach</a:t>
                      </a:r>
                      <a:endParaRPr lang="en-US" sz="24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400" b="0" i="0" u="none" strike="noStrike">
                          <a:solidFill>
                            <a:srgbClr val="000000"/>
                          </a:solidFill>
                          <a:effectLst/>
                          <a:latin typeface="Cambria" panose="02040503050406030204" pitchFamily="18" charset="0"/>
                        </a:rPr>
                        <a:t>Uses </a:t>
                      </a:r>
                      <a:r>
                        <a:rPr lang="en-US" sz="2400" b="1" i="0" u="none" strike="noStrike">
                          <a:solidFill>
                            <a:srgbClr val="000000"/>
                          </a:solidFill>
                          <a:effectLst/>
                          <a:latin typeface="Cambria" panose="02040503050406030204" pitchFamily="18" charset="0"/>
                        </a:rPr>
                        <a:t>statistical analysis, correlations, and visualization</a:t>
                      </a:r>
                      <a:r>
                        <a:rPr lang="en-US" sz="2400" b="0" i="0" u="none" strike="noStrike">
                          <a:solidFill>
                            <a:srgbClr val="000000"/>
                          </a:solidFill>
                          <a:effectLst/>
                          <a:latin typeface="Cambria" panose="02040503050406030204" pitchFamily="18" charset="0"/>
                        </a:rPr>
                        <a:t>, moving beyond simple qualitative conclusions.</a:t>
                      </a:r>
                      <a:endParaRPr lang="en-US" sz="24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640803044"/>
                  </a:ext>
                </a:extLst>
              </a:tr>
              <a:tr h="1297070">
                <a:tc>
                  <a:txBody>
                    <a:bodyPr/>
                    <a:lstStyle/>
                    <a:p>
                      <a:pPr rtl="0" fontAlgn="ctr">
                        <a:spcAft>
                          <a:spcPts val="1000"/>
                        </a:spcAft>
                      </a:pPr>
                      <a:r>
                        <a:rPr lang="en-US" sz="2400" b="0" i="0" u="none" strike="noStrike" dirty="0">
                          <a:solidFill>
                            <a:srgbClr val="000000"/>
                          </a:solidFill>
                          <a:effectLst/>
                          <a:latin typeface="Cambria" panose="02040503050406030204" pitchFamily="18" charset="0"/>
                        </a:rPr>
                        <a:t>Outcome</a:t>
                      </a:r>
                      <a:endParaRPr lang="en-US" sz="24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400" b="0" i="0" u="none" strike="noStrike" dirty="0">
                          <a:solidFill>
                            <a:srgbClr val="000000"/>
                          </a:solidFill>
                          <a:effectLst/>
                          <a:latin typeface="Cambria" panose="02040503050406030204" pitchFamily="18" charset="0"/>
                        </a:rPr>
                        <a:t>Generates actionable insights for </a:t>
                      </a:r>
                      <a:r>
                        <a:rPr lang="en-US" sz="2400" b="1" i="0" u="none" strike="noStrike" dirty="0">
                          <a:solidFill>
                            <a:srgbClr val="000000"/>
                          </a:solidFill>
                          <a:effectLst/>
                          <a:latin typeface="Cambria" panose="02040503050406030204" pitchFamily="18" charset="0"/>
                        </a:rPr>
                        <a:t>HR teams and leadership in tech companies</a:t>
                      </a:r>
                      <a:r>
                        <a:rPr lang="en-US" sz="2400" b="0" i="0" u="none" strike="noStrike" dirty="0">
                          <a:solidFill>
                            <a:srgbClr val="000000"/>
                          </a:solidFill>
                          <a:effectLst/>
                          <a:latin typeface="Cambria" panose="02040503050406030204" pitchFamily="18" charset="0"/>
                        </a:rPr>
                        <a:t> to design </a:t>
                      </a:r>
                      <a:r>
                        <a:rPr lang="en-US" sz="2400" b="1" i="0" u="none" strike="noStrike" dirty="0">
                          <a:solidFill>
                            <a:srgbClr val="000000"/>
                          </a:solidFill>
                          <a:effectLst/>
                          <a:latin typeface="Cambria" panose="02040503050406030204" pitchFamily="18" charset="0"/>
                        </a:rPr>
                        <a:t>better mental health policies</a:t>
                      </a:r>
                      <a:r>
                        <a:rPr lang="en-US" sz="2400" b="0" i="0" u="none" strike="noStrike" dirty="0">
                          <a:solidFill>
                            <a:srgbClr val="000000"/>
                          </a:solidFill>
                          <a:effectLst/>
                          <a:latin typeface="Cambria" panose="02040503050406030204" pitchFamily="18" charset="0"/>
                        </a:rPr>
                        <a:t>.</a:t>
                      </a:r>
                      <a:endParaRPr lang="en-US" sz="24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374900648"/>
                  </a:ext>
                </a:extLst>
              </a:tr>
            </a:tbl>
          </a:graphicData>
        </a:graphic>
      </p:graphicFrame>
      <p:sp>
        <p:nvSpPr>
          <p:cNvPr id="24" name="Rectangle 11">
            <a:extLst>
              <a:ext uri="{FF2B5EF4-FFF2-40B4-BE49-F238E27FC236}">
                <a16:creationId xmlns:a16="http://schemas.microsoft.com/office/drawing/2014/main" id="{EE331B1A-BE44-2E5B-F87D-0745154D8BE2}"/>
              </a:ext>
            </a:extLst>
          </p:cNvPr>
          <p:cNvSpPr>
            <a:spLocks noChangeArrowheads="1"/>
          </p:cNvSpPr>
          <p:nvPr/>
        </p:nvSpPr>
        <p:spPr bwMode="auto">
          <a:xfrm flipH="1">
            <a:off x="11389896" y="0"/>
            <a:ext cx="4066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j</a:t>
            </a:r>
          </a:p>
        </p:txBody>
      </p:sp>
    </p:spTree>
    <p:extLst>
      <p:ext uri="{BB962C8B-B14F-4D97-AF65-F5344CB8AC3E}">
        <p14:creationId xmlns:p14="http://schemas.microsoft.com/office/powerpoint/2010/main" val="3332960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A7335-C23F-91B3-15F6-DED8436A7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D633C-C968-D504-4A44-7004E92CC215}"/>
              </a:ext>
            </a:extLst>
          </p:cNvPr>
          <p:cNvSpPr>
            <a:spLocks noGrp="1"/>
          </p:cNvSpPr>
          <p:nvPr>
            <p:ph type="title"/>
          </p:nvPr>
        </p:nvSpPr>
        <p:spPr>
          <a:xfrm>
            <a:off x="865849" y="-146858"/>
            <a:ext cx="10405174" cy="1326514"/>
          </a:xfrm>
        </p:spPr>
        <p:txBody>
          <a:bodyPr>
            <a:normAutofit/>
          </a:bodyPr>
          <a:lstStyle/>
          <a:p>
            <a:r>
              <a:rPr lang="en-US" sz="2400" b="1" i="0" u="none" strike="noStrike" dirty="0">
                <a:solidFill>
                  <a:srgbClr val="000000"/>
                </a:solidFill>
                <a:effectLst/>
                <a:latin typeface="Cambria" panose="02040503050406030204" pitchFamily="18" charset="0"/>
              </a:rPr>
              <a:t>Implementation Plan</a:t>
            </a:r>
            <a:endParaRPr lang="en-ZA" sz="2400" dirty="0"/>
          </a:p>
        </p:txBody>
      </p:sp>
      <p:sp>
        <p:nvSpPr>
          <p:cNvPr id="5" name="Content Placeholder 4">
            <a:extLst>
              <a:ext uri="{FF2B5EF4-FFF2-40B4-BE49-F238E27FC236}">
                <a16:creationId xmlns:a16="http://schemas.microsoft.com/office/drawing/2014/main" id="{F70D9B6C-54B1-BF18-5D50-08CC635CF2AE}"/>
              </a:ext>
            </a:extLst>
          </p:cNvPr>
          <p:cNvSpPr>
            <a:spLocks noGrp="1"/>
          </p:cNvSpPr>
          <p:nvPr>
            <p:ph sz="quarter" idx="14"/>
          </p:nvPr>
        </p:nvSpPr>
        <p:spPr>
          <a:xfrm rot="10800000" flipH="1" flipV="1">
            <a:off x="1073812" y="2073729"/>
            <a:ext cx="10405174" cy="4294414"/>
          </a:xfrm>
        </p:spPr>
        <p:txBody>
          <a:bodyPr>
            <a:noAutofit/>
          </a:bodyPr>
          <a:lstStyle/>
          <a:p>
            <a:pPr rtl="0">
              <a:spcAft>
                <a:spcPts val="1000"/>
              </a:spcAft>
            </a:pPr>
            <a:endParaRPr lang="en-US" sz="800" b="0" dirty="0">
              <a:effectLst/>
            </a:endParaRPr>
          </a:p>
          <a:p>
            <a:br>
              <a:rPr lang="en-US" sz="800" dirty="0"/>
            </a:br>
            <a:endParaRPr lang="en-US" sz="800" dirty="0"/>
          </a:p>
        </p:txBody>
      </p:sp>
      <p:sp>
        <p:nvSpPr>
          <p:cNvPr id="3" name="Slide Number Placeholder 2">
            <a:extLst>
              <a:ext uri="{FF2B5EF4-FFF2-40B4-BE49-F238E27FC236}">
                <a16:creationId xmlns:a16="http://schemas.microsoft.com/office/drawing/2014/main" id="{F7EEAD44-EDE0-CD92-2328-0FFDB9EAD66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11</a:t>
            </a:fld>
            <a:endParaRPr lang="en-US" dirty="0"/>
          </a:p>
        </p:txBody>
      </p:sp>
      <p:graphicFrame>
        <p:nvGraphicFramePr>
          <p:cNvPr id="23" name="Table 22">
            <a:extLst>
              <a:ext uri="{FF2B5EF4-FFF2-40B4-BE49-F238E27FC236}">
                <a16:creationId xmlns:a16="http://schemas.microsoft.com/office/drawing/2014/main" id="{EA34C64A-15FD-0E4E-3AF7-B176CF448ECC}"/>
              </a:ext>
            </a:extLst>
          </p:cNvPr>
          <p:cNvGraphicFramePr>
            <a:graphicFrameLocks noGrp="1"/>
          </p:cNvGraphicFramePr>
          <p:nvPr>
            <p:extLst>
              <p:ext uri="{D42A27DB-BD31-4B8C-83A1-F6EECF244321}">
                <p14:modId xmlns:p14="http://schemas.microsoft.com/office/powerpoint/2010/main" val="128426021"/>
              </p:ext>
            </p:extLst>
          </p:nvPr>
        </p:nvGraphicFramePr>
        <p:xfrm>
          <a:off x="911352" y="1371602"/>
          <a:ext cx="10197212" cy="5329339"/>
        </p:xfrm>
        <a:graphic>
          <a:graphicData uri="http://schemas.openxmlformats.org/drawingml/2006/table">
            <a:tbl>
              <a:tblPr/>
              <a:tblGrid>
                <a:gridCol w="3038253">
                  <a:extLst>
                    <a:ext uri="{9D8B030D-6E8A-4147-A177-3AD203B41FA5}">
                      <a16:colId xmlns:a16="http://schemas.microsoft.com/office/drawing/2014/main" val="3112488484"/>
                    </a:ext>
                  </a:extLst>
                </a:gridCol>
                <a:gridCol w="3038253">
                  <a:extLst>
                    <a:ext uri="{9D8B030D-6E8A-4147-A177-3AD203B41FA5}">
                      <a16:colId xmlns:a16="http://schemas.microsoft.com/office/drawing/2014/main" val="1075354426"/>
                    </a:ext>
                  </a:extLst>
                </a:gridCol>
                <a:gridCol w="4120706">
                  <a:extLst>
                    <a:ext uri="{9D8B030D-6E8A-4147-A177-3AD203B41FA5}">
                      <a16:colId xmlns:a16="http://schemas.microsoft.com/office/drawing/2014/main" val="2981496958"/>
                    </a:ext>
                  </a:extLst>
                </a:gridCol>
              </a:tblGrid>
              <a:tr h="300936">
                <a:tc>
                  <a:txBody>
                    <a:bodyPr/>
                    <a:lstStyle/>
                    <a:p>
                      <a:pPr rtl="0" fontAlgn="ctr">
                        <a:spcAft>
                          <a:spcPts val="1000"/>
                        </a:spcAft>
                      </a:pPr>
                      <a:r>
                        <a:rPr lang="en-US" sz="1600" b="1" i="0" u="none" strike="noStrike" dirty="0">
                          <a:solidFill>
                            <a:srgbClr val="000000"/>
                          </a:solidFill>
                          <a:effectLst/>
                          <a:latin typeface="Cambria" panose="02040503050406030204" pitchFamily="18" charset="0"/>
                        </a:rPr>
                        <a:t>Step</a:t>
                      </a:r>
                      <a:endParaRPr lang="en-US" sz="16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1" i="0" u="none" strike="noStrike">
                          <a:solidFill>
                            <a:srgbClr val="000000"/>
                          </a:solidFill>
                          <a:effectLst/>
                          <a:latin typeface="Cambria" panose="02040503050406030204" pitchFamily="18" charset="0"/>
                        </a:rPr>
                        <a:t>Activity</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1" i="0" u="none" strike="noStrike">
                          <a:solidFill>
                            <a:srgbClr val="000000"/>
                          </a:solidFill>
                          <a:effectLst/>
                          <a:latin typeface="Cambria" panose="02040503050406030204" pitchFamily="18" charset="0"/>
                        </a:rPr>
                        <a:t>Tools/Methods</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75127165"/>
                  </a:ext>
                </a:extLst>
              </a:tr>
              <a:tr h="488891">
                <a:tc>
                  <a:txBody>
                    <a:bodyPr/>
                    <a:lstStyle/>
                    <a:p>
                      <a:pPr rtl="0" fontAlgn="ctr">
                        <a:spcAft>
                          <a:spcPts val="1000"/>
                        </a:spcAft>
                      </a:pPr>
                      <a:r>
                        <a:rPr lang="en-US" sz="1600" b="0" i="0" u="none" strike="noStrike">
                          <a:solidFill>
                            <a:srgbClr val="000000"/>
                          </a:solidFill>
                          <a:effectLst/>
                          <a:latin typeface="Cambria" panose="02040503050406030204" pitchFamily="18" charset="0"/>
                        </a:rPr>
                        <a:t>1</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Data Collection</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Download/open the </a:t>
                      </a:r>
                      <a:r>
                        <a:rPr lang="en-US" sz="1600" b="1" i="0" u="none" strike="noStrike">
                          <a:solidFill>
                            <a:srgbClr val="000000"/>
                          </a:solidFill>
                          <a:effectLst/>
                          <a:latin typeface="Cambria" panose="02040503050406030204" pitchFamily="18" charset="0"/>
                        </a:rPr>
                        <a:t>Mental Health in Tech dataset</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296236790"/>
                  </a:ext>
                </a:extLst>
              </a:tr>
              <a:tr h="488891">
                <a:tc>
                  <a:txBody>
                    <a:bodyPr/>
                    <a:lstStyle/>
                    <a:p>
                      <a:pPr rtl="0" fontAlgn="ctr">
                        <a:spcAft>
                          <a:spcPts val="1000"/>
                        </a:spcAft>
                      </a:pPr>
                      <a:r>
                        <a:rPr lang="en-US" sz="1600" b="0" i="0" u="none" strike="noStrike">
                          <a:solidFill>
                            <a:srgbClr val="000000"/>
                          </a:solidFill>
                          <a:effectLst/>
                          <a:latin typeface="Cambria" panose="02040503050406030204" pitchFamily="18" charset="0"/>
                        </a:rPr>
                        <a:t>2</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Data Exploration</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Check structure, types, missing values, distributions</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457658420"/>
                  </a:ext>
                </a:extLst>
              </a:tr>
              <a:tr h="488891">
                <a:tc>
                  <a:txBody>
                    <a:bodyPr/>
                    <a:lstStyle/>
                    <a:p>
                      <a:pPr rtl="0" fontAlgn="ctr">
                        <a:spcAft>
                          <a:spcPts val="1000"/>
                        </a:spcAft>
                      </a:pPr>
                      <a:r>
                        <a:rPr lang="en-US" sz="1600" b="0" i="0" u="none" strike="noStrike">
                          <a:solidFill>
                            <a:srgbClr val="000000"/>
                          </a:solidFill>
                          <a:effectLst/>
                          <a:latin typeface="Cambria" panose="02040503050406030204" pitchFamily="18" charset="0"/>
                        </a:rPr>
                        <a:t>3</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Data Cleaning</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Handle missing values, inconsistent categories, encoding</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005216985"/>
                  </a:ext>
                </a:extLst>
              </a:tr>
              <a:tr h="488891">
                <a:tc>
                  <a:txBody>
                    <a:bodyPr/>
                    <a:lstStyle/>
                    <a:p>
                      <a:pPr rtl="0" fontAlgn="ctr">
                        <a:spcAft>
                          <a:spcPts val="1000"/>
                        </a:spcAft>
                      </a:pPr>
                      <a:r>
                        <a:rPr lang="en-US" sz="1600" b="0" i="0" u="none" strike="noStrike">
                          <a:solidFill>
                            <a:srgbClr val="000000"/>
                          </a:solidFill>
                          <a:effectLst/>
                          <a:latin typeface="Cambria" panose="02040503050406030204" pitchFamily="18" charset="0"/>
                        </a:rPr>
                        <a:t>4</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Encoding</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Convert categorical fields (like Yes/No values) to numeric codes, save mapping</a:t>
                      </a:r>
                      <a:endParaRPr lang="en-US" sz="16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797598046"/>
                  </a:ext>
                </a:extLst>
              </a:tr>
              <a:tr h="488891">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5</a:t>
                      </a:r>
                      <a:endParaRPr lang="en-US" sz="16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Exploratory Data Analysis</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Distribution plots, comparisons (treatment vs no treatment), correlations</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60130206"/>
                  </a:ext>
                </a:extLst>
              </a:tr>
              <a:tr h="867405">
                <a:tc>
                  <a:txBody>
                    <a:bodyPr/>
                    <a:lstStyle/>
                    <a:p>
                      <a:pPr rtl="0" fontAlgn="ctr">
                        <a:spcAft>
                          <a:spcPts val="1000"/>
                        </a:spcAft>
                      </a:pPr>
                      <a:r>
                        <a:rPr lang="en-US" sz="1600" b="0" i="0" u="none" strike="noStrike">
                          <a:solidFill>
                            <a:srgbClr val="000000"/>
                          </a:solidFill>
                          <a:effectLst/>
                          <a:latin typeface="Cambria" panose="02040503050406030204" pitchFamily="18" charset="0"/>
                        </a:rPr>
                        <a:t>6</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Hypothesis Testing</a:t>
                      </a:r>
                      <a:endParaRPr lang="en-US" sz="16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Compare treatment rates across factors (gender, remote work, benefits)</a:t>
                      </a:r>
                      <a:endParaRPr lang="en-US" sz="16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740931122"/>
                  </a:ext>
                </a:extLst>
              </a:tr>
              <a:tr h="718697">
                <a:tc>
                  <a:txBody>
                    <a:bodyPr/>
                    <a:lstStyle/>
                    <a:p>
                      <a:pPr rtl="0" fontAlgn="ctr">
                        <a:spcAft>
                          <a:spcPts val="1000"/>
                        </a:spcAft>
                      </a:pPr>
                      <a:r>
                        <a:rPr lang="en-US" sz="1600" b="0" i="0" u="none" strike="noStrike">
                          <a:solidFill>
                            <a:srgbClr val="000000"/>
                          </a:solidFill>
                          <a:effectLst/>
                          <a:latin typeface="Cambria" panose="02040503050406030204" pitchFamily="18" charset="0"/>
                        </a:rPr>
                        <a:t>7</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Visualization</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Generate presentation-ready chart</a:t>
                      </a:r>
                      <a:endParaRPr lang="en-US" sz="16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640803044"/>
                  </a:ext>
                </a:extLst>
              </a:tr>
              <a:tr h="908651">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8</a:t>
                      </a:r>
                      <a:endParaRPr lang="en-US" sz="16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a:solidFill>
                            <a:srgbClr val="000000"/>
                          </a:solidFill>
                          <a:effectLst/>
                          <a:latin typeface="Cambria" panose="02040503050406030204" pitchFamily="18" charset="0"/>
                        </a:rPr>
                        <a:t>Reporting</a:t>
                      </a:r>
                      <a:endParaRPr lang="en-US" sz="16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600" b="0" i="0" u="none" strike="noStrike" dirty="0">
                          <a:solidFill>
                            <a:srgbClr val="000000"/>
                          </a:solidFill>
                          <a:effectLst/>
                          <a:latin typeface="Cambria" panose="02040503050406030204" pitchFamily="18" charset="0"/>
                        </a:rPr>
                        <a:t>Document all findings into a structured report</a:t>
                      </a:r>
                      <a:endParaRPr lang="en-US" sz="16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374900648"/>
                  </a:ext>
                </a:extLst>
              </a:tr>
            </a:tbl>
          </a:graphicData>
        </a:graphic>
      </p:graphicFrame>
    </p:spTree>
    <p:extLst>
      <p:ext uri="{BB962C8B-B14F-4D97-AF65-F5344CB8AC3E}">
        <p14:creationId xmlns:p14="http://schemas.microsoft.com/office/powerpoint/2010/main" val="58449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AB8F-F8E9-D4A1-7D7F-43371CAE2361}"/>
              </a:ext>
            </a:extLst>
          </p:cNvPr>
          <p:cNvSpPr>
            <a:spLocks noGrp="1"/>
          </p:cNvSpPr>
          <p:nvPr>
            <p:ph type="title"/>
          </p:nvPr>
        </p:nvSpPr>
        <p:spPr>
          <a:xfrm>
            <a:off x="893064" y="72518"/>
            <a:ext cx="10405174" cy="485266"/>
          </a:xfrm>
        </p:spPr>
        <p:txBody>
          <a:bodyPr/>
          <a:lstStyle/>
          <a:p>
            <a:pPr algn="ctr"/>
            <a:r>
              <a:rPr lang="en-US" b="1" i="0" u="none" strike="noStrike" dirty="0">
                <a:solidFill>
                  <a:srgbClr val="000000"/>
                </a:solidFill>
                <a:effectLst/>
                <a:latin typeface="Cambria" panose="02040503050406030204" pitchFamily="18" charset="0"/>
              </a:rPr>
              <a:t>Exploratory Data Analysis</a:t>
            </a:r>
            <a:endParaRPr lang="en-US" dirty="0"/>
          </a:p>
        </p:txBody>
      </p:sp>
      <p:sp>
        <p:nvSpPr>
          <p:cNvPr id="5" name="Slide Number Placeholder 4">
            <a:extLst>
              <a:ext uri="{FF2B5EF4-FFF2-40B4-BE49-F238E27FC236}">
                <a16:creationId xmlns:a16="http://schemas.microsoft.com/office/drawing/2014/main" id="{7FBA9A0B-2527-87EA-C085-34207C4410BB}"/>
              </a:ext>
            </a:extLst>
          </p:cNvPr>
          <p:cNvSpPr>
            <a:spLocks noGrp="1"/>
          </p:cNvSpPr>
          <p:nvPr>
            <p:ph type="sldNum" sz="quarter" idx="12"/>
          </p:nvPr>
        </p:nvSpPr>
        <p:spPr/>
        <p:txBody>
          <a:bodyPr/>
          <a:lstStyle/>
          <a:p>
            <a:fld id="{B5CEABB6-07DC-46E8-9B57-56EC44A396E5}" type="slidenum">
              <a:rPr lang="en-US" smtClean="0"/>
              <a:pPr/>
              <a:t>12</a:t>
            </a:fld>
            <a:endParaRPr lang="en-US" dirty="0"/>
          </a:p>
        </p:txBody>
      </p:sp>
      <p:pic>
        <p:nvPicPr>
          <p:cNvPr id="17" name="Content Placeholder 16">
            <a:extLst>
              <a:ext uri="{FF2B5EF4-FFF2-40B4-BE49-F238E27FC236}">
                <a16:creationId xmlns:a16="http://schemas.microsoft.com/office/drawing/2014/main" id="{8ED9E266-04CC-ED59-13B4-B18A5DC44418}"/>
              </a:ext>
            </a:extLst>
          </p:cNvPr>
          <p:cNvPicPr>
            <a:picLocks noGrp="1" noChangeAspect="1"/>
          </p:cNvPicPr>
          <p:nvPr>
            <p:ph sz="quarter" idx="13"/>
          </p:nvPr>
        </p:nvPicPr>
        <p:blipFill>
          <a:blip r:embed="rId2"/>
          <a:stretch>
            <a:fillRect/>
          </a:stretch>
        </p:blipFill>
        <p:spPr>
          <a:xfrm>
            <a:off x="190530" y="722376"/>
            <a:ext cx="5826221" cy="5524246"/>
          </a:xfrm>
        </p:spPr>
      </p:pic>
      <p:pic>
        <p:nvPicPr>
          <p:cNvPr id="22" name="Content Placeholder 21">
            <a:extLst>
              <a:ext uri="{FF2B5EF4-FFF2-40B4-BE49-F238E27FC236}">
                <a16:creationId xmlns:a16="http://schemas.microsoft.com/office/drawing/2014/main" id="{AE6825A6-1257-CAD1-C30A-77D6A043D567}"/>
              </a:ext>
            </a:extLst>
          </p:cNvPr>
          <p:cNvPicPr>
            <a:picLocks noGrp="1" noChangeAspect="1"/>
          </p:cNvPicPr>
          <p:nvPr>
            <p:ph sz="quarter" idx="14"/>
          </p:nvPr>
        </p:nvPicPr>
        <p:blipFill>
          <a:blip r:embed="rId3"/>
          <a:stretch>
            <a:fillRect/>
          </a:stretch>
        </p:blipFill>
        <p:spPr>
          <a:xfrm>
            <a:off x="6175251" y="722376"/>
            <a:ext cx="5826219" cy="5524246"/>
          </a:xfrm>
        </p:spPr>
      </p:pic>
    </p:spTree>
    <p:extLst>
      <p:ext uri="{BB962C8B-B14F-4D97-AF65-F5344CB8AC3E}">
        <p14:creationId xmlns:p14="http://schemas.microsoft.com/office/powerpoint/2010/main" val="84983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8EB76F5-F48D-BDE7-7FF0-271E248125F1}"/>
              </a:ext>
            </a:extLst>
          </p:cNvPr>
          <p:cNvSpPr>
            <a:spLocks noGrp="1"/>
          </p:cNvSpPr>
          <p:nvPr>
            <p:ph type="sldNum" sz="quarter" idx="12"/>
          </p:nvPr>
        </p:nvSpPr>
        <p:spPr/>
        <p:txBody>
          <a:bodyPr/>
          <a:lstStyle/>
          <a:p>
            <a:fld id="{B5CEABB6-07DC-46E8-9B57-56EC44A396E5}" type="slidenum">
              <a:rPr lang="en-US" smtClean="0"/>
              <a:pPr/>
              <a:t>13</a:t>
            </a:fld>
            <a:endParaRPr lang="en-US" dirty="0"/>
          </a:p>
        </p:txBody>
      </p:sp>
      <p:pic>
        <p:nvPicPr>
          <p:cNvPr id="17" name="Content Placeholder 16">
            <a:extLst>
              <a:ext uri="{FF2B5EF4-FFF2-40B4-BE49-F238E27FC236}">
                <a16:creationId xmlns:a16="http://schemas.microsoft.com/office/drawing/2014/main" id="{64DED0B0-981F-1F42-3D78-071953714916}"/>
              </a:ext>
            </a:extLst>
          </p:cNvPr>
          <p:cNvPicPr>
            <a:picLocks noGrp="1" noChangeAspect="1"/>
          </p:cNvPicPr>
          <p:nvPr>
            <p:ph sz="quarter" idx="13"/>
          </p:nvPr>
        </p:nvPicPr>
        <p:blipFill>
          <a:blip r:embed="rId2"/>
          <a:stretch>
            <a:fillRect/>
          </a:stretch>
        </p:blipFill>
        <p:spPr>
          <a:xfrm>
            <a:off x="64008" y="320040"/>
            <a:ext cx="5541263" cy="5733288"/>
          </a:xfrm>
        </p:spPr>
      </p:pic>
      <p:sp>
        <p:nvSpPr>
          <p:cNvPr id="19" name="Content Placeholder 18">
            <a:extLst>
              <a:ext uri="{FF2B5EF4-FFF2-40B4-BE49-F238E27FC236}">
                <a16:creationId xmlns:a16="http://schemas.microsoft.com/office/drawing/2014/main" id="{8E5DD2A7-AF79-6B80-6466-6142033ACF64}"/>
              </a:ext>
            </a:extLst>
          </p:cNvPr>
          <p:cNvSpPr>
            <a:spLocks noGrp="1"/>
          </p:cNvSpPr>
          <p:nvPr>
            <p:ph sz="quarter" idx="14"/>
          </p:nvPr>
        </p:nvSpPr>
        <p:spPr/>
        <p:txBody>
          <a:bodyPr/>
          <a:lstStyle/>
          <a:p>
            <a:endParaRPr lang="en-US"/>
          </a:p>
        </p:txBody>
      </p:sp>
      <p:pic>
        <p:nvPicPr>
          <p:cNvPr id="21" name="Picture 20">
            <a:extLst>
              <a:ext uri="{FF2B5EF4-FFF2-40B4-BE49-F238E27FC236}">
                <a16:creationId xmlns:a16="http://schemas.microsoft.com/office/drawing/2014/main" id="{F30E453C-D89B-AC01-9C95-EA3E2FB1D1AA}"/>
              </a:ext>
            </a:extLst>
          </p:cNvPr>
          <p:cNvPicPr>
            <a:picLocks noChangeAspect="1"/>
          </p:cNvPicPr>
          <p:nvPr/>
        </p:nvPicPr>
        <p:blipFill>
          <a:blip r:embed="rId3"/>
          <a:stretch>
            <a:fillRect/>
          </a:stretch>
        </p:blipFill>
        <p:spPr>
          <a:xfrm>
            <a:off x="5910944" y="320040"/>
            <a:ext cx="6281056" cy="5733288"/>
          </a:xfrm>
          <a:prstGeom prst="rect">
            <a:avLst/>
          </a:prstGeom>
        </p:spPr>
      </p:pic>
    </p:spTree>
    <p:extLst>
      <p:ext uri="{BB962C8B-B14F-4D97-AF65-F5344CB8AC3E}">
        <p14:creationId xmlns:p14="http://schemas.microsoft.com/office/powerpoint/2010/main" val="2012682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E9DA041-6561-E6EF-878E-00C4227CE029}"/>
              </a:ext>
            </a:extLst>
          </p:cNvPr>
          <p:cNvPicPr>
            <a:picLocks noGrp="1" noChangeAspect="1"/>
          </p:cNvPicPr>
          <p:nvPr>
            <p:ph sz="quarter" idx="13"/>
          </p:nvPr>
        </p:nvPicPr>
        <p:blipFill>
          <a:blip r:embed="rId2"/>
          <a:stretch>
            <a:fillRect/>
          </a:stretch>
        </p:blipFill>
        <p:spPr>
          <a:xfrm>
            <a:off x="145662" y="246253"/>
            <a:ext cx="5950338" cy="6000369"/>
          </a:xfrm>
        </p:spPr>
      </p:pic>
      <p:pic>
        <p:nvPicPr>
          <p:cNvPr id="9" name="Content Placeholder 8">
            <a:extLst>
              <a:ext uri="{FF2B5EF4-FFF2-40B4-BE49-F238E27FC236}">
                <a16:creationId xmlns:a16="http://schemas.microsoft.com/office/drawing/2014/main" id="{F5574528-C00B-C34A-72F7-0BF9F6D610BB}"/>
              </a:ext>
            </a:extLst>
          </p:cNvPr>
          <p:cNvPicPr>
            <a:picLocks noGrp="1" noChangeAspect="1"/>
          </p:cNvPicPr>
          <p:nvPr>
            <p:ph sz="quarter" idx="14"/>
          </p:nvPr>
        </p:nvPicPr>
        <p:blipFill>
          <a:blip r:embed="rId3"/>
          <a:stretch>
            <a:fillRect/>
          </a:stretch>
        </p:blipFill>
        <p:spPr>
          <a:xfrm>
            <a:off x="6346372" y="246253"/>
            <a:ext cx="5699966" cy="6000368"/>
          </a:xfrm>
        </p:spPr>
      </p:pic>
      <p:sp>
        <p:nvSpPr>
          <p:cNvPr id="5" name="Slide Number Placeholder 4">
            <a:extLst>
              <a:ext uri="{FF2B5EF4-FFF2-40B4-BE49-F238E27FC236}">
                <a16:creationId xmlns:a16="http://schemas.microsoft.com/office/drawing/2014/main" id="{5E1ECD60-D12F-826D-85CF-A52CECC1834B}"/>
              </a:ext>
            </a:extLst>
          </p:cNvPr>
          <p:cNvSpPr>
            <a:spLocks noGrp="1"/>
          </p:cNvSpPr>
          <p:nvPr>
            <p:ph type="sldNum" sz="quarter" idx="12"/>
          </p:nvPr>
        </p:nvSpPr>
        <p:spPr/>
        <p:txBody>
          <a:bodyPr/>
          <a:lstStyle/>
          <a:p>
            <a:fld id="{B5CEABB6-07DC-46E8-9B57-56EC44A396E5}" type="slidenum">
              <a:rPr lang="en-US" smtClean="0"/>
              <a:pPr/>
              <a:t>14</a:t>
            </a:fld>
            <a:endParaRPr lang="en-US" dirty="0"/>
          </a:p>
        </p:txBody>
      </p:sp>
      <p:pic>
        <p:nvPicPr>
          <p:cNvPr id="10" name="Content Placeholder 8">
            <a:extLst>
              <a:ext uri="{FF2B5EF4-FFF2-40B4-BE49-F238E27FC236}">
                <a16:creationId xmlns:a16="http://schemas.microsoft.com/office/drawing/2014/main" id="{806700B4-F435-E5E3-31BF-EE378DE6383E}"/>
              </a:ext>
            </a:extLst>
          </p:cNvPr>
          <p:cNvPicPr>
            <a:picLocks noChangeAspect="1"/>
          </p:cNvPicPr>
          <p:nvPr/>
        </p:nvPicPr>
        <p:blipFill>
          <a:blip r:embed="rId3"/>
          <a:stretch>
            <a:fillRect/>
          </a:stretch>
        </p:blipFill>
        <p:spPr>
          <a:xfrm>
            <a:off x="6498772" y="398653"/>
            <a:ext cx="5547566" cy="5847968"/>
          </a:xfrm>
          <a:prstGeom prst="rect">
            <a:avLst/>
          </a:prstGeom>
        </p:spPr>
      </p:pic>
    </p:spTree>
    <p:extLst>
      <p:ext uri="{BB962C8B-B14F-4D97-AF65-F5344CB8AC3E}">
        <p14:creationId xmlns:p14="http://schemas.microsoft.com/office/powerpoint/2010/main" val="3581855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7ECD0-5062-5C4B-097D-E33BA755E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11B0C-31E2-D6A6-C805-87233F385DE4}"/>
              </a:ext>
            </a:extLst>
          </p:cNvPr>
          <p:cNvSpPr>
            <a:spLocks noGrp="1"/>
          </p:cNvSpPr>
          <p:nvPr>
            <p:ph type="title"/>
          </p:nvPr>
        </p:nvSpPr>
        <p:spPr>
          <a:xfrm>
            <a:off x="865849" y="-146858"/>
            <a:ext cx="10405174" cy="1326514"/>
          </a:xfrm>
        </p:spPr>
        <p:txBody>
          <a:bodyPr>
            <a:normAutofit/>
          </a:bodyPr>
          <a:lstStyle/>
          <a:p>
            <a:r>
              <a:rPr lang="en-US" b="1" i="0" u="none" strike="noStrike" dirty="0">
                <a:solidFill>
                  <a:srgbClr val="000000"/>
                </a:solidFill>
                <a:effectLst/>
                <a:latin typeface="Cambria" panose="02040503050406030204" pitchFamily="18" charset="0"/>
              </a:rPr>
              <a:t> Summary of Basic EDA (Exploratory Data Analysis)</a:t>
            </a:r>
            <a:endParaRPr lang="en-ZA" dirty="0"/>
          </a:p>
        </p:txBody>
      </p:sp>
      <p:sp>
        <p:nvSpPr>
          <p:cNvPr id="5" name="Content Placeholder 4">
            <a:extLst>
              <a:ext uri="{FF2B5EF4-FFF2-40B4-BE49-F238E27FC236}">
                <a16:creationId xmlns:a16="http://schemas.microsoft.com/office/drawing/2014/main" id="{F427CC89-E69A-D4A1-4992-A3391B8030DF}"/>
              </a:ext>
            </a:extLst>
          </p:cNvPr>
          <p:cNvSpPr>
            <a:spLocks noGrp="1"/>
          </p:cNvSpPr>
          <p:nvPr>
            <p:ph sz="quarter" idx="14"/>
          </p:nvPr>
        </p:nvSpPr>
        <p:spPr>
          <a:xfrm rot="10800000" flipH="1" flipV="1">
            <a:off x="1073812" y="2073729"/>
            <a:ext cx="10405174" cy="4294414"/>
          </a:xfrm>
        </p:spPr>
        <p:txBody>
          <a:bodyPr>
            <a:noAutofit/>
          </a:bodyPr>
          <a:lstStyle/>
          <a:p>
            <a:pPr rtl="0">
              <a:spcAft>
                <a:spcPts val="1000"/>
              </a:spcAft>
            </a:pPr>
            <a:endParaRPr lang="en-US" sz="800" b="0" dirty="0">
              <a:effectLst/>
            </a:endParaRPr>
          </a:p>
          <a:p>
            <a:br>
              <a:rPr lang="en-US" sz="800" dirty="0"/>
            </a:br>
            <a:endParaRPr lang="en-US" sz="800" dirty="0"/>
          </a:p>
        </p:txBody>
      </p:sp>
      <p:sp>
        <p:nvSpPr>
          <p:cNvPr id="3" name="Slide Number Placeholder 2">
            <a:extLst>
              <a:ext uri="{FF2B5EF4-FFF2-40B4-BE49-F238E27FC236}">
                <a16:creationId xmlns:a16="http://schemas.microsoft.com/office/drawing/2014/main" id="{DE9B4F80-6532-DFC5-0E64-C8CBF2857762}"/>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15</a:t>
            </a:fld>
            <a:endParaRPr lang="en-US" dirty="0"/>
          </a:p>
        </p:txBody>
      </p:sp>
      <p:graphicFrame>
        <p:nvGraphicFramePr>
          <p:cNvPr id="23" name="Table 22">
            <a:extLst>
              <a:ext uri="{FF2B5EF4-FFF2-40B4-BE49-F238E27FC236}">
                <a16:creationId xmlns:a16="http://schemas.microsoft.com/office/drawing/2014/main" id="{A1BBA9BC-41ED-2A22-C8D8-F9743892AC66}"/>
              </a:ext>
            </a:extLst>
          </p:cNvPr>
          <p:cNvGraphicFramePr>
            <a:graphicFrameLocks noGrp="1"/>
          </p:cNvGraphicFramePr>
          <p:nvPr>
            <p:extLst>
              <p:ext uri="{D42A27DB-BD31-4B8C-83A1-F6EECF244321}">
                <p14:modId xmlns:p14="http://schemas.microsoft.com/office/powerpoint/2010/main" val="2337250772"/>
              </p:ext>
            </p:extLst>
          </p:nvPr>
        </p:nvGraphicFramePr>
        <p:xfrm>
          <a:off x="911351" y="1371602"/>
          <a:ext cx="10359672" cy="3842602"/>
        </p:xfrm>
        <a:graphic>
          <a:graphicData uri="http://schemas.openxmlformats.org/drawingml/2006/table">
            <a:tbl>
              <a:tblPr/>
              <a:tblGrid>
                <a:gridCol w="5179836">
                  <a:extLst>
                    <a:ext uri="{9D8B030D-6E8A-4147-A177-3AD203B41FA5}">
                      <a16:colId xmlns:a16="http://schemas.microsoft.com/office/drawing/2014/main" val="3112488484"/>
                    </a:ext>
                  </a:extLst>
                </a:gridCol>
                <a:gridCol w="5179836">
                  <a:extLst>
                    <a:ext uri="{9D8B030D-6E8A-4147-A177-3AD203B41FA5}">
                      <a16:colId xmlns:a16="http://schemas.microsoft.com/office/drawing/2014/main" val="1075354426"/>
                    </a:ext>
                  </a:extLst>
                </a:gridCol>
              </a:tblGrid>
              <a:tr h="300936">
                <a:tc>
                  <a:txBody>
                    <a:bodyPr/>
                    <a:lstStyle/>
                    <a:p>
                      <a:pPr rtl="0" fontAlgn="ctr">
                        <a:spcAft>
                          <a:spcPts val="1000"/>
                        </a:spcAft>
                      </a:pPr>
                      <a:r>
                        <a:rPr lang="en-US" sz="1200" b="0" i="0" u="none" strike="noStrike">
                          <a:solidFill>
                            <a:srgbClr val="000000"/>
                          </a:solidFill>
                          <a:effectLst/>
                          <a:latin typeface="Cambria" panose="02040503050406030204" pitchFamily="18" charset="0"/>
                        </a:rPr>
                        <a:t>Analysis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Key Findings</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75127165"/>
                  </a:ext>
                </a:extLst>
              </a:tr>
              <a:tr h="488891">
                <a:tc>
                  <a:txBody>
                    <a:bodyPr/>
                    <a:lstStyle/>
                    <a:p>
                      <a:pPr rtl="0" fontAlgn="ctr">
                        <a:spcAft>
                          <a:spcPts val="1000"/>
                        </a:spcAft>
                      </a:pPr>
                      <a:r>
                        <a:rPr lang="en-US" sz="1200" b="0" i="0" u="none" strike="noStrike">
                          <a:solidFill>
                            <a:srgbClr val="000000"/>
                          </a:solidFill>
                          <a:effectLst/>
                          <a:latin typeface="Cambria" panose="02040503050406030204" pitchFamily="18" charset="0"/>
                        </a:rPr>
                        <a:t>Age Distribution</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Most respondents are aged 25-35, reflecting the younger workforce in tech.</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296236790"/>
                  </a:ext>
                </a:extLst>
              </a:tr>
              <a:tr h="488891">
                <a:tc>
                  <a:txBody>
                    <a:bodyPr/>
                    <a:lstStyle/>
                    <a:p>
                      <a:pPr rtl="0" fontAlgn="ctr">
                        <a:spcAft>
                          <a:spcPts val="1000"/>
                        </a:spcAft>
                      </a:pPr>
                      <a:r>
                        <a:rPr lang="en-US" sz="1200" b="0" i="0" u="none" strike="noStrike">
                          <a:solidFill>
                            <a:srgbClr val="000000"/>
                          </a:solidFill>
                          <a:effectLst/>
                          <a:latin typeface="Cambria" panose="02040503050406030204" pitchFamily="18" charset="0"/>
                        </a:rPr>
                        <a:t>Gender Split</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Skewed towards male respondents, typical of tech surveys.</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457658420"/>
                  </a:ext>
                </a:extLst>
              </a:tr>
              <a:tr h="488891">
                <a:tc>
                  <a:txBody>
                    <a:bodyPr/>
                    <a:lstStyle/>
                    <a:p>
                      <a:pPr rtl="0" fontAlgn="ctr">
                        <a:spcAft>
                          <a:spcPts val="1000"/>
                        </a:spcAft>
                      </a:pPr>
                      <a:r>
                        <a:rPr lang="en-US" sz="1200" b="0" i="0" u="none" strike="noStrike">
                          <a:solidFill>
                            <a:srgbClr val="000000"/>
                          </a:solidFill>
                          <a:effectLst/>
                          <a:latin typeface="Cambria" panose="02040503050406030204" pitchFamily="18" charset="0"/>
                        </a:rPr>
                        <a:t>Treatment Rates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dirty="0">
                          <a:solidFill>
                            <a:srgbClr val="000000"/>
                          </a:solidFill>
                          <a:effectLst/>
                          <a:latin typeface="Cambria" panose="02040503050406030204" pitchFamily="18" charset="0"/>
                        </a:rPr>
                        <a:t>Approximately half of respondents have sought treatment for mental health.</a:t>
                      </a:r>
                      <a:endParaRPr lang="en-US" sz="1200" b="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797598046"/>
                  </a:ext>
                </a:extLst>
              </a:tr>
              <a:tr h="488891">
                <a:tc>
                  <a:txBody>
                    <a:bodyPr/>
                    <a:lstStyle/>
                    <a:p>
                      <a:pPr rtl="0" fontAlgn="ctr">
                        <a:spcAft>
                          <a:spcPts val="1000"/>
                        </a:spcAft>
                      </a:pPr>
                      <a:r>
                        <a:rPr lang="en-US" sz="1200" b="0" i="0" u="none" strike="noStrike">
                          <a:solidFill>
                            <a:srgbClr val="000000"/>
                          </a:solidFill>
                          <a:effectLst/>
                          <a:latin typeface="Cambria" panose="02040503050406030204" pitchFamily="18" charset="0"/>
                        </a:rPr>
                        <a:t>Family History</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a:solidFill>
                            <a:srgbClr val="000000"/>
                          </a:solidFill>
                          <a:effectLst/>
                          <a:latin typeface="Cambria" panose="02040503050406030204" pitchFamily="18" charset="0"/>
                        </a:rPr>
                        <a:t>Having a family history of mental illness significantly increases treatment-seeking rates.</a:t>
                      </a:r>
                      <a:endParaRPr lang="en-US" sz="1200" b="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60130206"/>
                  </a:ext>
                </a:extLst>
              </a:tr>
              <a:tr h="867405">
                <a:tc>
                  <a:txBody>
                    <a:bodyPr/>
                    <a:lstStyle/>
                    <a:p>
                      <a:pPr rtl="0" fontAlgn="ctr">
                        <a:spcAft>
                          <a:spcPts val="1000"/>
                        </a:spcAft>
                      </a:pPr>
                      <a:r>
                        <a:rPr lang="en-US" sz="1200" b="0" i="0" u="none" strike="noStrike">
                          <a:solidFill>
                            <a:srgbClr val="000000"/>
                          </a:solidFill>
                          <a:effectLst/>
                          <a:latin typeface="Cambria" panose="02040503050406030204" pitchFamily="18" charset="0"/>
                        </a:rPr>
                        <a:t>Remote Work Impact</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dirty="0">
                          <a:solidFill>
                            <a:srgbClr val="000000"/>
                          </a:solidFill>
                          <a:effectLst/>
                          <a:latin typeface="Cambria" panose="02040503050406030204" pitchFamily="18" charset="0"/>
                        </a:rPr>
                        <a:t>Remote workers report slightly higher treatment rates, possibly due to isolation or flexible schedules enabling care.</a:t>
                      </a:r>
                      <a:endParaRPr lang="en-US" sz="1200" b="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740931122"/>
                  </a:ext>
                </a:extLst>
              </a:tr>
              <a:tr h="718697">
                <a:tc>
                  <a:txBody>
                    <a:bodyPr/>
                    <a:lstStyle/>
                    <a:p>
                      <a:pPr rtl="0" fontAlgn="ctr">
                        <a:spcAft>
                          <a:spcPts val="1000"/>
                        </a:spcAft>
                      </a:pPr>
                      <a:r>
                        <a:rPr lang="en-US" sz="1200" b="0" i="0" u="none" strike="noStrike">
                          <a:solidFill>
                            <a:srgbClr val="000000"/>
                          </a:solidFill>
                          <a:effectLst/>
                          <a:latin typeface="Cambria" panose="02040503050406030204" pitchFamily="18" charset="0"/>
                        </a:rPr>
                        <a:t>Mental Health Benefits</a:t>
                      </a:r>
                      <a:endParaRPr lang="en-US" sz="1200" b="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1200" b="0" i="0" u="none" strike="noStrike" dirty="0">
                          <a:solidFill>
                            <a:srgbClr val="000000"/>
                          </a:solidFill>
                          <a:effectLst/>
                          <a:latin typeface="Cambria" panose="02040503050406030204" pitchFamily="18" charset="0"/>
                        </a:rPr>
                        <a:t>Employees with mental health benefits are much more likely to seek treatment — showing how corporate policy directly affects mental health care access.</a:t>
                      </a:r>
                      <a:endParaRPr lang="en-US" sz="1200" b="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640803044"/>
                  </a:ext>
                </a:extLst>
              </a:tr>
            </a:tbl>
          </a:graphicData>
        </a:graphic>
      </p:graphicFrame>
      <p:sp>
        <p:nvSpPr>
          <p:cNvPr id="24" name="Rectangle 11">
            <a:extLst>
              <a:ext uri="{FF2B5EF4-FFF2-40B4-BE49-F238E27FC236}">
                <a16:creationId xmlns:a16="http://schemas.microsoft.com/office/drawing/2014/main" id="{DE3D0046-30C1-C65A-8FD8-B49145A8EA98}"/>
              </a:ext>
            </a:extLst>
          </p:cNvPr>
          <p:cNvSpPr>
            <a:spLocks noChangeArrowheads="1"/>
          </p:cNvSpPr>
          <p:nvPr/>
        </p:nvSpPr>
        <p:spPr bwMode="auto">
          <a:xfrm flipH="1">
            <a:off x="11389896" y="0"/>
            <a:ext cx="4066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j</a:t>
            </a:r>
          </a:p>
        </p:txBody>
      </p:sp>
    </p:spTree>
    <p:extLst>
      <p:ext uri="{BB962C8B-B14F-4D97-AF65-F5344CB8AC3E}">
        <p14:creationId xmlns:p14="http://schemas.microsoft.com/office/powerpoint/2010/main" val="34473052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D25-D403-2E2B-50DA-B21A0500AB0E}"/>
              </a:ext>
            </a:extLst>
          </p:cNvPr>
          <p:cNvSpPr>
            <a:spLocks noGrp="1"/>
          </p:cNvSpPr>
          <p:nvPr>
            <p:ph type="title"/>
          </p:nvPr>
        </p:nvSpPr>
        <p:spPr>
          <a:xfrm>
            <a:off x="911352" y="505016"/>
            <a:ext cx="5775656" cy="3284932"/>
          </a:xfrm>
        </p:spPr>
        <p:txBody>
          <a:bodyPr/>
          <a:lstStyle/>
          <a:p>
            <a:r>
              <a:rPr lang="en-US" dirty="0"/>
              <a:t>Thank you </a:t>
            </a:r>
          </a:p>
        </p:txBody>
      </p:sp>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Introduction to the Project</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1399032"/>
            <a:ext cx="8324089" cy="4847590"/>
          </a:xfrm>
        </p:spPr>
        <p:txBody>
          <a:bodyPr>
            <a:normAutofit/>
          </a:bodyPr>
          <a:lstStyle/>
          <a:p>
            <a:pPr marL="0" indent="0" rtl="0">
              <a:spcBef>
                <a:spcPts val="1000"/>
              </a:spcBef>
              <a:buNone/>
            </a:pPr>
            <a:r>
              <a:rPr lang="en-US" sz="1800" b="1" i="0" u="none" strike="noStrike" dirty="0">
                <a:solidFill>
                  <a:srgbClr val="4F81BD"/>
                </a:solidFill>
                <a:effectLst/>
                <a:latin typeface="Calibri" panose="020F0502020204030204" pitchFamily="34" charset="0"/>
              </a:rPr>
              <a:t>What is the project about?</a:t>
            </a:r>
            <a:endParaRPr lang="en-US" sz="1600" b="1" dirty="0">
              <a:effectLst/>
            </a:endParaRPr>
          </a:p>
          <a:p>
            <a:pPr rtl="0">
              <a:spcAft>
                <a:spcPts val="1000"/>
              </a:spcAft>
            </a:pPr>
            <a:r>
              <a:rPr lang="en-US" sz="1800" b="0" i="0" u="none" strike="noStrike" dirty="0">
                <a:solidFill>
                  <a:srgbClr val="000000"/>
                </a:solidFill>
                <a:effectLst/>
                <a:latin typeface="Cambria" panose="02040503050406030204" pitchFamily="18" charset="0"/>
              </a:rPr>
              <a:t>This project aims to explore the state of mental health in the tech industry, analyzing factors that influence whether tech employees seek mental health treatment. The technology industry, known for its high-pressure work environments, long working hours, and competitive culture, is increasingly facing scrutiny for its impact on employee well-being.</a:t>
            </a:r>
            <a:endParaRPr lang="en-US" sz="1600" b="0" dirty="0">
              <a:effectLst/>
            </a:endParaRPr>
          </a:p>
          <a:p>
            <a:pPr marL="0" indent="0" rtl="0">
              <a:spcBef>
                <a:spcPts val="1000"/>
              </a:spcBef>
              <a:buNone/>
            </a:pPr>
            <a:br>
              <a:rPr lang="en-US" sz="1600" dirty="0"/>
            </a:br>
            <a:r>
              <a:rPr lang="en-US" sz="1800" b="1" i="0" u="none" strike="noStrike" dirty="0">
                <a:solidFill>
                  <a:srgbClr val="4F81BD"/>
                </a:solidFill>
                <a:effectLst/>
                <a:latin typeface="Calibri" panose="020F0502020204030204" pitchFamily="34" charset="0"/>
              </a:rPr>
              <a:t>Why was this project chosen?</a:t>
            </a:r>
            <a:endParaRPr lang="en-US" b="1" dirty="0">
              <a:effectLst/>
            </a:endParaRPr>
          </a:p>
          <a:p>
            <a:pPr rtl="0">
              <a:spcAft>
                <a:spcPts val="1000"/>
              </a:spcAft>
            </a:pPr>
            <a:r>
              <a:rPr lang="en-US" sz="1800" b="0" i="0" u="none" strike="noStrike" dirty="0">
                <a:solidFill>
                  <a:srgbClr val="000000"/>
                </a:solidFill>
                <a:effectLst/>
                <a:latin typeface="Cambria" panose="02040503050406030204" pitchFamily="18" charset="0"/>
              </a:rPr>
              <a:t>This project was chosen because of its relevance to today’s workplace challenges, particularly in the tech sector where employees experience high levels of stress. With publicly available data and strong potential for real-world impact, this project is both meaningful and feasible.</a:t>
            </a:r>
            <a:endParaRPr lang="en-US" b="0" dirty="0">
              <a:effectLst/>
            </a:endParaRPr>
          </a:p>
          <a:p>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07C12-589E-B6A5-326A-A720A081CE73}"/>
              </a:ext>
            </a:extLst>
          </p:cNvPr>
          <p:cNvSpPr>
            <a:spLocks noGrp="1"/>
          </p:cNvSpPr>
          <p:nvPr>
            <p:ph type="title"/>
          </p:nvPr>
        </p:nvSpPr>
        <p:spPr/>
        <p:txBody>
          <a:bodyPr/>
          <a:lstStyle/>
          <a:p>
            <a:r>
              <a:rPr lang="en-US" dirty="0"/>
              <a:t>Overview Of Similar Approaches</a:t>
            </a:r>
          </a:p>
        </p:txBody>
      </p:sp>
      <p:sp>
        <p:nvSpPr>
          <p:cNvPr id="3" name="Text Placeholder 2">
            <a:extLst>
              <a:ext uri="{FF2B5EF4-FFF2-40B4-BE49-F238E27FC236}">
                <a16:creationId xmlns:a16="http://schemas.microsoft.com/office/drawing/2014/main" id="{BE94E352-F4BF-78A1-212A-83E8FCECB41F}"/>
              </a:ext>
            </a:extLst>
          </p:cNvPr>
          <p:cNvSpPr>
            <a:spLocks noGrp="1"/>
          </p:cNvSpPr>
          <p:nvPr>
            <p:ph type="body" sz="quarter" idx="13"/>
          </p:nvPr>
        </p:nvSpPr>
        <p:spPr>
          <a:xfrm>
            <a:off x="865631" y="1518557"/>
            <a:ext cx="8324089" cy="4047091"/>
          </a:xfrm>
        </p:spPr>
        <p:txBody>
          <a:bodyPr>
            <a:noAutofit/>
          </a:bodyPr>
          <a:lstStyle/>
          <a:p>
            <a:pPr marL="0" indent="0" rtl="0">
              <a:spcAft>
                <a:spcPts val="1000"/>
              </a:spcAft>
              <a:buNone/>
            </a:pPr>
            <a:r>
              <a:rPr lang="en-US" sz="1600" dirty="0">
                <a:latin typeface="Cambria" panose="02040503050406030204" pitchFamily="18" charset="0"/>
                <a:ea typeface="Cambria" panose="02040503050406030204" pitchFamily="18" charset="0"/>
              </a:rPr>
              <a:t>There has been growing academic interest in workplace mental health, with studies covering topics such as:</a:t>
            </a:r>
          </a:p>
          <a:p>
            <a:pPr marL="0" indent="0" rtl="0">
              <a:spcAft>
                <a:spcPts val="1000"/>
              </a:spcAft>
              <a:buNone/>
            </a:pPr>
            <a:r>
              <a:rPr lang="en-US" sz="1600" dirty="0">
                <a:latin typeface="Cambria" panose="02040503050406030204" pitchFamily="18" charset="0"/>
                <a:ea typeface="Cambria" panose="02040503050406030204" pitchFamily="18" charset="0"/>
              </a:rPr>
              <a:t>- Burnout in tech and IT sectors (recognized by WHO).</a:t>
            </a:r>
          </a:p>
          <a:p>
            <a:pPr marL="0" indent="0" rtl="0">
              <a:spcAft>
                <a:spcPts val="1000"/>
              </a:spcAft>
              <a:buNone/>
            </a:pPr>
            <a:r>
              <a:rPr lang="en-US" sz="1600" dirty="0">
                <a:latin typeface="Cambria" panose="02040503050406030204" pitchFamily="18" charset="0"/>
                <a:ea typeface="Cambria" panose="02040503050406030204" pitchFamily="18" charset="0"/>
              </a:rPr>
              <a:t>- Remote work and its effect on mental health, especially after COVID-19.</a:t>
            </a:r>
          </a:p>
          <a:p>
            <a:pPr marL="0" indent="0" rtl="0">
              <a:spcAft>
                <a:spcPts val="1000"/>
              </a:spcAft>
              <a:buNone/>
            </a:pPr>
            <a:r>
              <a:rPr lang="en-US" sz="1600" dirty="0">
                <a:latin typeface="Cambria" panose="02040503050406030204" pitchFamily="18" charset="0"/>
                <a:ea typeface="Cambria" panose="02040503050406030204" pitchFamily="18" charset="0"/>
              </a:rPr>
              <a:t>- The role of workplace benefits and company culture in reducing mental health stigma.</a:t>
            </a:r>
          </a:p>
          <a:p>
            <a:pPr marL="0" indent="0" rtl="0">
              <a:spcAft>
                <a:spcPts val="1000"/>
              </a:spcAft>
              <a:buNone/>
            </a:pPr>
            <a:r>
              <a:rPr lang="en-US" sz="1600" dirty="0">
                <a:latin typeface="Cambria" panose="02040503050406030204" pitchFamily="18" charset="0"/>
                <a:ea typeface="Cambria" panose="02040503050406030204" pitchFamily="18" charset="0"/>
              </a:rPr>
              <a:t>Reports from companies such as Google, Microsoft, McKinsey, and Deloitte have highlighted the importance of psychological safety and clear benefits in improving employee mental health. However, most existing studies cover broad industry trends rather than focusing exclusively on the tech sector.</a:t>
            </a:r>
          </a:p>
          <a:p>
            <a:pPr marL="0" indent="0" rtl="0">
              <a:spcAft>
                <a:spcPts val="1000"/>
              </a:spcAft>
              <a:buNone/>
            </a:pPr>
            <a:r>
              <a:rPr lang="en-US" sz="1600" dirty="0">
                <a:latin typeface="Cambria" panose="02040503050406030204" pitchFamily="18" charset="0"/>
                <a:ea typeface="Cambria" panose="02040503050406030204" pitchFamily="18" charset="0"/>
              </a:rPr>
              <a:t>What’s missing is detailed quantitative analysis that links personal factors (family history, personal diagnosis) with workplace factors (company size, remote work, benefits) to predict treatment-seeking behavior.</a:t>
            </a:r>
          </a:p>
          <a:p>
            <a:pPr marL="0" indent="0" rtl="0">
              <a:spcAft>
                <a:spcPts val="1000"/>
              </a:spcAft>
              <a:buNone/>
            </a:pPr>
            <a:endParaRPr lang="en-US" sz="1000" dirty="0"/>
          </a:p>
        </p:txBody>
      </p:sp>
      <p:sp>
        <p:nvSpPr>
          <p:cNvPr id="4" name="Slide Number Placeholder 3">
            <a:extLst>
              <a:ext uri="{FF2B5EF4-FFF2-40B4-BE49-F238E27FC236}">
                <a16:creationId xmlns:a16="http://schemas.microsoft.com/office/drawing/2014/main" id="{77326028-15F5-6733-48CB-E1311454949C}"/>
              </a:ext>
            </a:extLst>
          </p:cNvPr>
          <p:cNvSpPr>
            <a:spLocks noGrp="1"/>
          </p:cNvSpPr>
          <p:nvPr>
            <p:ph type="sldNum" sz="quarter" idx="12"/>
          </p:nvPr>
        </p:nvSpPr>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3822071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6095999" y="441960"/>
            <a:ext cx="5641897" cy="3316893"/>
          </a:xfrm>
        </p:spPr>
        <p:txBody>
          <a:bodyPr/>
          <a:lstStyle/>
          <a:p>
            <a:r>
              <a:rPr lang="en-US" dirty="0"/>
              <a:t>dataset</a:t>
            </a:r>
            <a:endParaRPr lang="en-ZA" dirty="0"/>
          </a:p>
        </p:txBody>
      </p:sp>
    </p:spTree>
    <p:extLst>
      <p:ext uri="{BB962C8B-B14F-4D97-AF65-F5344CB8AC3E}">
        <p14:creationId xmlns:p14="http://schemas.microsoft.com/office/powerpoint/2010/main" val="4043390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normAutofit/>
          </a:bodyPr>
          <a:lstStyle/>
          <a:p>
            <a:r>
              <a:rPr lang="en-US" b="1" i="0" u="none" strike="noStrike" dirty="0">
                <a:solidFill>
                  <a:srgbClr val="4F81BD"/>
                </a:solidFill>
                <a:effectLst/>
                <a:latin typeface="Calibri" panose="020F0502020204030204" pitchFamily="34" charset="0"/>
              </a:rPr>
              <a:t>What kind of data will be studied?</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3" y="2073275"/>
            <a:ext cx="4887594" cy="3687763"/>
          </a:xfrm>
        </p:spPr>
        <p:txBody>
          <a:bodyPr>
            <a:noAutofit/>
          </a:bodyPr>
          <a:lstStyle/>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The project uses the 'Mental Health in Tech' survey dataset, which captures information on:</a:t>
            </a:r>
            <a:endParaRPr lang="en-US" b="0" dirty="0">
              <a:effectLst/>
              <a:latin typeface="Cambria" panose="02040503050406030204" pitchFamily="18" charset="0"/>
              <a:ea typeface="Cambria" panose="02040503050406030204" pitchFamily="18" charset="0"/>
            </a:endParaRPr>
          </a:p>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 Demographics (age, gender, country).</a:t>
            </a:r>
            <a:endParaRPr lang="en-US" b="0" dirty="0">
              <a:effectLst/>
              <a:latin typeface="Cambria" panose="02040503050406030204" pitchFamily="18" charset="0"/>
              <a:ea typeface="Cambria" panose="02040503050406030204" pitchFamily="18" charset="0"/>
            </a:endParaRPr>
          </a:p>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 Workplace conditions (remote work, company size, tech vs non-tech employer).</a:t>
            </a:r>
            <a:endParaRPr lang="en-US" b="0" dirty="0">
              <a:effectLst/>
              <a:latin typeface="Cambria" panose="02040503050406030204" pitchFamily="18" charset="0"/>
              <a:ea typeface="Cambria" panose="02040503050406030204" pitchFamily="18" charset="0"/>
            </a:endParaRPr>
          </a:p>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 Employer policies (mental health benefits, wellness programs, anonymity).</a:t>
            </a:r>
            <a:endParaRPr lang="en-US" b="0" dirty="0">
              <a:effectLst/>
              <a:latin typeface="Cambria" panose="02040503050406030204" pitchFamily="18" charset="0"/>
              <a:ea typeface="Cambria" panose="02040503050406030204" pitchFamily="18" charset="0"/>
            </a:endParaRPr>
          </a:p>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 Personal history (family history, previous diagnosis, current treatment).</a:t>
            </a:r>
            <a:endParaRPr lang="en-US" b="0" dirty="0">
              <a:effectLst/>
              <a:latin typeface="Cambria" panose="02040503050406030204" pitchFamily="18" charset="0"/>
              <a:ea typeface="Cambria" panose="02040503050406030204" pitchFamily="18" charset="0"/>
            </a:endParaRPr>
          </a:p>
          <a:p>
            <a:pPr rtl="0">
              <a:spcAft>
                <a:spcPts val="1000"/>
              </a:spcAft>
            </a:pPr>
            <a:r>
              <a:rPr lang="en-US" b="0" i="0" u="none" strike="noStrike" dirty="0">
                <a:solidFill>
                  <a:srgbClr val="000000"/>
                </a:solidFill>
                <a:effectLst/>
                <a:latin typeface="Cambria" panose="02040503050406030204" pitchFamily="18" charset="0"/>
                <a:ea typeface="Cambria" panose="02040503050406030204" pitchFamily="18" charset="0"/>
              </a:rPr>
              <a:t>- Perceptions and stigma (fear of consequences, comfort discussing issues).</a:t>
            </a:r>
            <a:endParaRPr lang="en-US" b="0" dirty="0">
              <a:effectLst/>
              <a:latin typeface="Cambria" panose="02040503050406030204" pitchFamily="18" charset="0"/>
              <a:ea typeface="Cambria" panose="02040503050406030204" pitchFamily="18" charset="0"/>
            </a:endParaRPr>
          </a:p>
          <a:p>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8E5B1204-B9F7-0D66-EBAA-9265C1E35527}"/>
              </a:ext>
            </a:extLst>
          </p:cNvPr>
          <p:cNvSpPr>
            <a:spLocks noGrp="1"/>
          </p:cNvSpPr>
          <p:nvPr>
            <p:ph sz="quarter" idx="14"/>
          </p:nvPr>
        </p:nvSpPr>
        <p:spPr>
          <a:xfrm>
            <a:off x="6511228" y="2073275"/>
            <a:ext cx="4887594" cy="3687763"/>
          </a:xfrm>
        </p:spPr>
        <p:txBody>
          <a:bodyPr>
            <a:noAutofit/>
          </a:bodyPr>
          <a:lstStyle/>
          <a:p>
            <a:pPr rtl="0">
              <a:spcBef>
                <a:spcPts val="1000"/>
              </a:spcBef>
            </a:pPr>
            <a:r>
              <a:rPr lang="en-US" b="1" i="0" u="none" strike="noStrike" dirty="0">
                <a:solidFill>
                  <a:srgbClr val="4F81BD"/>
                </a:solidFill>
                <a:effectLst/>
                <a:latin typeface="Calibri" panose="020F0502020204030204" pitchFamily="34" charset="0"/>
              </a:rPr>
              <a:t>How large is the dataset?</a:t>
            </a:r>
            <a:endParaRPr lang="en-US" b="1" dirty="0">
              <a:effectLst/>
            </a:endParaRPr>
          </a:p>
          <a:p>
            <a:pPr rtl="0">
              <a:spcAft>
                <a:spcPts val="1000"/>
              </a:spcAft>
            </a:pPr>
            <a:r>
              <a:rPr lang="en-US" b="0" i="0" u="none" strike="noStrike" dirty="0">
                <a:solidFill>
                  <a:srgbClr val="000000"/>
                </a:solidFill>
                <a:effectLst/>
                <a:latin typeface="Cambria" panose="02040503050406030204" pitchFamily="18" charset="0"/>
              </a:rPr>
              <a:t>The dataset contains 1433 responses and 63 columns for the year 2016.</a:t>
            </a:r>
            <a:br>
              <a:rPr lang="en-US" b="0" i="0" u="none" strike="noStrike" dirty="0">
                <a:solidFill>
                  <a:srgbClr val="000000"/>
                </a:solidFill>
                <a:effectLst/>
                <a:latin typeface="Cambria" panose="02040503050406030204" pitchFamily="18" charset="0"/>
              </a:rPr>
            </a:br>
            <a:br>
              <a:rPr lang="en-US" b="0" i="0" u="none" strike="noStrike" dirty="0">
                <a:solidFill>
                  <a:srgbClr val="000000"/>
                </a:solidFill>
                <a:effectLst/>
                <a:latin typeface="Cambria" panose="02040503050406030204" pitchFamily="18" charset="0"/>
              </a:rPr>
            </a:br>
            <a:r>
              <a:rPr lang="en-US" b="0" i="0" u="none" strike="noStrike" dirty="0">
                <a:solidFill>
                  <a:srgbClr val="000000"/>
                </a:solidFill>
                <a:effectLst/>
                <a:latin typeface="Cambria" panose="02040503050406030204" pitchFamily="18" charset="0"/>
              </a:rPr>
              <a:t>Our total data that we are going to study is from 2106 to 2021.</a:t>
            </a:r>
            <a:endParaRPr lang="en-US" b="0" dirty="0">
              <a:effectLst/>
            </a:endParaRPr>
          </a:p>
          <a:p>
            <a:pPr rtl="0">
              <a:spcBef>
                <a:spcPts val="1000"/>
              </a:spcBef>
            </a:pPr>
            <a:br>
              <a:rPr lang="en-US" dirty="0"/>
            </a:br>
            <a:br>
              <a:rPr lang="en-US" dirty="0"/>
            </a:br>
            <a:endParaRPr lang="en-US" dirty="0"/>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10414711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EFEA-57D0-94D8-47F7-B906DBE52368}"/>
              </a:ext>
            </a:extLst>
          </p:cNvPr>
          <p:cNvSpPr>
            <a:spLocks noGrp="1"/>
          </p:cNvSpPr>
          <p:nvPr>
            <p:ph type="title"/>
          </p:nvPr>
        </p:nvSpPr>
        <p:spPr>
          <a:xfrm>
            <a:off x="893064" y="72518"/>
            <a:ext cx="10405174" cy="814450"/>
          </a:xfrm>
        </p:spPr>
        <p:txBody>
          <a:bodyPr/>
          <a:lstStyle/>
          <a:p>
            <a:r>
              <a:rPr lang="en-US" dirty="0"/>
              <a:t>Data Source</a:t>
            </a:r>
          </a:p>
        </p:txBody>
      </p:sp>
      <p:sp>
        <p:nvSpPr>
          <p:cNvPr id="3" name="Content Placeholder 2">
            <a:extLst>
              <a:ext uri="{FF2B5EF4-FFF2-40B4-BE49-F238E27FC236}">
                <a16:creationId xmlns:a16="http://schemas.microsoft.com/office/drawing/2014/main" id="{16316127-F47C-AC41-FECD-4B5E5561DFF0}"/>
              </a:ext>
            </a:extLst>
          </p:cNvPr>
          <p:cNvSpPr>
            <a:spLocks noGrp="1"/>
          </p:cNvSpPr>
          <p:nvPr>
            <p:ph sz="quarter" idx="13"/>
          </p:nvPr>
        </p:nvSpPr>
        <p:spPr>
          <a:xfrm>
            <a:off x="893762" y="1161288"/>
            <a:ext cx="10563669" cy="4828032"/>
          </a:xfrm>
        </p:spPr>
        <p:txBody>
          <a:bodyPr>
            <a:normAutofit fontScale="85000" lnSpcReduction="10000"/>
          </a:bodyPr>
          <a:lstStyle/>
          <a:p>
            <a:pPr rtl="0">
              <a:spcBef>
                <a:spcPts val="1000"/>
              </a:spcBef>
            </a:pPr>
            <a:br>
              <a:rPr lang="en-US" b="1" i="0" dirty="0">
                <a:solidFill>
                  <a:srgbClr val="1F2328"/>
                </a:solidFill>
                <a:effectLst/>
                <a:latin typeface="-apple-system"/>
              </a:rPr>
            </a:br>
            <a:r>
              <a:rPr lang="en-US" b="1" i="0" u="none" strike="noStrike" dirty="0">
                <a:solidFill>
                  <a:srgbClr val="4F81BD"/>
                </a:solidFill>
                <a:effectLst/>
                <a:latin typeface="Calibri" panose="020F0502020204030204" pitchFamily="34" charset="0"/>
              </a:rPr>
              <a:t>What is the source of the dataset?</a:t>
            </a:r>
            <a:endParaRPr lang="en-US" b="1" dirty="0">
              <a:effectLst/>
            </a:endParaRPr>
          </a:p>
          <a:p>
            <a:pPr rtl="0">
              <a:spcAft>
                <a:spcPts val="1000"/>
              </a:spcAft>
            </a:pPr>
            <a:r>
              <a:rPr lang="en-US" b="0" i="0" u="none" strike="noStrike" dirty="0">
                <a:solidFill>
                  <a:srgbClr val="000000"/>
                </a:solidFill>
                <a:effectLst/>
                <a:latin typeface="Cambria" panose="02040503050406030204" pitchFamily="18" charset="0"/>
              </a:rPr>
              <a:t>The dataset comes from an open survey conducted to understand mental health challenges faced by employees in the technology sector. It has also been used in public data science competitions.</a:t>
            </a:r>
            <a:endParaRPr lang="en-US" b="0" dirty="0">
              <a:effectLst/>
            </a:endParaRPr>
          </a:p>
          <a:p>
            <a:pPr algn="l"/>
            <a:br>
              <a:rPr lang="en-US" b="1" i="0" dirty="0">
                <a:solidFill>
                  <a:srgbClr val="1F2328"/>
                </a:solidFill>
                <a:effectLst/>
                <a:latin typeface="-apple-system"/>
              </a:rPr>
            </a:br>
            <a:r>
              <a:rPr lang="en-US" b="1" i="0" dirty="0">
                <a:solidFill>
                  <a:srgbClr val="1F2328"/>
                </a:solidFill>
                <a:effectLst/>
                <a:latin typeface="-apple-system"/>
              </a:rPr>
              <a:t>Dataset:</a:t>
            </a:r>
            <a:endParaRPr lang="en-US" b="0" i="0" dirty="0">
              <a:solidFill>
                <a:srgbClr val="1F2328"/>
              </a:solidFill>
              <a:effectLst/>
              <a:latin typeface="-apple-system"/>
            </a:endParaRPr>
          </a:p>
          <a:p>
            <a:pPr algn="l"/>
            <a:r>
              <a:rPr lang="en-US" b="0" i="0" dirty="0">
                <a:solidFill>
                  <a:srgbClr val="1F2328"/>
                </a:solidFill>
                <a:effectLst/>
                <a:latin typeface="-apple-system"/>
              </a:rPr>
              <a:t>OSMI Mental health in tech survey-2016 (</a:t>
            </a:r>
            <a:r>
              <a:rPr lang="en-US" b="0" i="0" u="sng" dirty="0">
                <a:solidFill>
                  <a:srgbClr val="1F2328"/>
                </a:solidFill>
                <a:effectLst/>
                <a:latin typeface="-apple-system"/>
                <a:hlinkClick r:id="rId2"/>
              </a:rPr>
              <a:t>https://www.kaggle.com/datasets/osmi/mental-health-in-tech-2016</a:t>
            </a:r>
            <a:r>
              <a:rPr lang="en-US" b="0" i="0" dirty="0">
                <a:solidFill>
                  <a:srgbClr val="1F2328"/>
                </a:solidFill>
                <a:effectLst/>
                <a:latin typeface="-apple-system"/>
              </a:rPr>
              <a:t>)</a:t>
            </a:r>
            <a:br>
              <a:rPr lang="en-US" b="0" i="0" dirty="0">
                <a:solidFill>
                  <a:srgbClr val="1F2328"/>
                </a:solidFill>
                <a:effectLst/>
                <a:latin typeface="-apple-system"/>
              </a:rPr>
            </a:br>
            <a:r>
              <a:rPr lang="en-US" b="0" i="0" dirty="0">
                <a:solidFill>
                  <a:srgbClr val="1F2328"/>
                </a:solidFill>
                <a:effectLst/>
                <a:latin typeface="-apple-system"/>
              </a:rPr>
              <a:t>OSMI Mental health in tech survey-2017(</a:t>
            </a:r>
            <a:r>
              <a:rPr lang="en-US" b="0" i="0" u="sng" dirty="0">
                <a:solidFill>
                  <a:srgbClr val="1F2328"/>
                </a:solidFill>
                <a:effectLst/>
                <a:latin typeface="-apple-system"/>
                <a:hlinkClick r:id="rId3"/>
              </a:rPr>
              <a:t>https://www.kaggle.com/datasets/osmihelp/osmi-mental-health-in-tech-survey-2017</a:t>
            </a:r>
            <a:r>
              <a:rPr lang="en-US" b="0" i="0" dirty="0">
                <a:solidFill>
                  <a:srgbClr val="1F2328"/>
                </a:solidFill>
                <a:effectLst/>
                <a:latin typeface="-apple-system"/>
              </a:rPr>
              <a:t>)</a:t>
            </a:r>
            <a:br>
              <a:rPr lang="en-US" b="0" i="0" dirty="0">
                <a:solidFill>
                  <a:srgbClr val="1F2328"/>
                </a:solidFill>
                <a:effectLst/>
                <a:latin typeface="-apple-system"/>
              </a:rPr>
            </a:br>
            <a:r>
              <a:rPr lang="en-US" b="0" i="0" dirty="0">
                <a:solidFill>
                  <a:srgbClr val="1F2328"/>
                </a:solidFill>
                <a:effectLst/>
                <a:latin typeface="-apple-system"/>
              </a:rPr>
              <a:t>OSMI Mental health in tech survey-2018(</a:t>
            </a:r>
            <a:r>
              <a:rPr lang="en-US" b="0" i="0" u="sng" dirty="0">
                <a:solidFill>
                  <a:srgbClr val="1F2328"/>
                </a:solidFill>
                <a:effectLst/>
                <a:latin typeface="-apple-system"/>
                <a:hlinkClick r:id="rId4"/>
              </a:rPr>
              <a:t>https://www.kaggle.com/datasets/osmihelp/osmi-mental-health-in-tech-survey-2018</a:t>
            </a:r>
            <a:r>
              <a:rPr lang="en-US" b="0" i="0" dirty="0">
                <a:solidFill>
                  <a:srgbClr val="1F2328"/>
                </a:solidFill>
                <a:effectLst/>
                <a:latin typeface="-apple-system"/>
              </a:rPr>
              <a:t>)</a:t>
            </a:r>
            <a:br>
              <a:rPr lang="en-US" b="0" i="0" dirty="0">
                <a:solidFill>
                  <a:srgbClr val="1F2328"/>
                </a:solidFill>
                <a:effectLst/>
                <a:latin typeface="-apple-system"/>
              </a:rPr>
            </a:br>
            <a:r>
              <a:rPr lang="en-US" b="0" i="0" dirty="0">
                <a:solidFill>
                  <a:srgbClr val="1F2328"/>
                </a:solidFill>
                <a:effectLst/>
                <a:latin typeface="-apple-system"/>
              </a:rPr>
              <a:t>OSMI Mental health in tech survey-2019 (</a:t>
            </a:r>
            <a:r>
              <a:rPr lang="en-US" b="0" i="0" u="sng" dirty="0">
                <a:solidFill>
                  <a:srgbClr val="1F2328"/>
                </a:solidFill>
                <a:effectLst/>
                <a:latin typeface="-apple-system"/>
                <a:hlinkClick r:id="rId5"/>
              </a:rPr>
              <a:t>https://www.kaggle.com/datasets/osmihelp/osmi-mental-health-in-tech-survey-2019</a:t>
            </a:r>
            <a:r>
              <a:rPr lang="en-US" b="0" i="0" dirty="0">
                <a:solidFill>
                  <a:srgbClr val="1F2328"/>
                </a:solidFill>
                <a:effectLst/>
                <a:latin typeface="-apple-system"/>
              </a:rPr>
              <a:t>)</a:t>
            </a:r>
            <a:br>
              <a:rPr lang="en-US" b="0" i="0" dirty="0">
                <a:solidFill>
                  <a:srgbClr val="1F2328"/>
                </a:solidFill>
                <a:effectLst/>
                <a:latin typeface="-apple-system"/>
              </a:rPr>
            </a:br>
            <a:r>
              <a:rPr lang="en-US" b="0" i="0" dirty="0">
                <a:solidFill>
                  <a:srgbClr val="1F2328"/>
                </a:solidFill>
                <a:effectLst/>
                <a:latin typeface="-apple-system"/>
              </a:rPr>
              <a:t>OSMI Mental health in tech survey-2020 (</a:t>
            </a:r>
            <a:r>
              <a:rPr lang="en-US" b="0" i="0" u="sng" dirty="0">
                <a:solidFill>
                  <a:srgbClr val="1F2328"/>
                </a:solidFill>
                <a:effectLst/>
                <a:latin typeface="-apple-system"/>
                <a:hlinkClick r:id="rId6"/>
              </a:rPr>
              <a:t>https://www.kaggle.com/datasets/osmihelp/osmi-2020-mental-health-in-tech-survey-results</a:t>
            </a:r>
            <a:r>
              <a:rPr lang="en-US" b="0" i="0" dirty="0">
                <a:solidFill>
                  <a:srgbClr val="1F2328"/>
                </a:solidFill>
                <a:effectLst/>
                <a:latin typeface="-apple-system"/>
              </a:rPr>
              <a:t>)</a:t>
            </a:r>
            <a:br>
              <a:rPr lang="en-US" b="0" i="0" dirty="0">
                <a:solidFill>
                  <a:srgbClr val="1F2328"/>
                </a:solidFill>
                <a:effectLst/>
                <a:latin typeface="-apple-system"/>
              </a:rPr>
            </a:br>
            <a:r>
              <a:rPr lang="en-US" b="0" i="0" dirty="0">
                <a:solidFill>
                  <a:srgbClr val="1F2328"/>
                </a:solidFill>
                <a:effectLst/>
                <a:latin typeface="-apple-system"/>
              </a:rPr>
              <a:t>OSMI Mental health in tech survey-2021 (</a:t>
            </a:r>
            <a:r>
              <a:rPr lang="en-US" b="0" i="0" u="sng" dirty="0">
                <a:solidFill>
                  <a:srgbClr val="1F2328"/>
                </a:solidFill>
                <a:effectLst/>
                <a:latin typeface="-apple-system"/>
                <a:hlinkClick r:id="rId7"/>
              </a:rPr>
              <a:t>https://www.kaggle.com/datasets/osmihelp/osmh-2021-mental-health-in-tech-survey-results</a:t>
            </a:r>
            <a:r>
              <a:rPr lang="en-US" b="0" i="0" dirty="0">
                <a:solidFill>
                  <a:srgbClr val="1F2328"/>
                </a:solidFill>
                <a:effectLst/>
                <a:latin typeface="-apple-system"/>
              </a:rPr>
              <a:t>)</a:t>
            </a:r>
          </a:p>
          <a:p>
            <a:endParaRPr lang="en-US" dirty="0"/>
          </a:p>
        </p:txBody>
      </p:sp>
      <p:sp>
        <p:nvSpPr>
          <p:cNvPr id="5" name="Slide Number Placeholder 4">
            <a:extLst>
              <a:ext uri="{FF2B5EF4-FFF2-40B4-BE49-F238E27FC236}">
                <a16:creationId xmlns:a16="http://schemas.microsoft.com/office/drawing/2014/main" id="{EF91D1C0-EE7D-CF75-34A8-57C7E2EB0614}"/>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Tree>
    <p:extLst>
      <p:ext uri="{BB962C8B-B14F-4D97-AF65-F5344CB8AC3E}">
        <p14:creationId xmlns:p14="http://schemas.microsoft.com/office/powerpoint/2010/main" val="422323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86A1-11A8-21B1-B6A0-AA1A1DAA5A9A}"/>
              </a:ext>
            </a:extLst>
          </p:cNvPr>
          <p:cNvSpPr>
            <a:spLocks noGrp="1"/>
          </p:cNvSpPr>
          <p:nvPr>
            <p:ph type="title"/>
          </p:nvPr>
        </p:nvSpPr>
        <p:spPr>
          <a:xfrm>
            <a:off x="893064" y="72518"/>
            <a:ext cx="10405174" cy="1326514"/>
          </a:xfrm>
        </p:spPr>
        <p:txBody>
          <a:bodyPr/>
          <a:lstStyle/>
          <a:p>
            <a:r>
              <a:rPr lang="en-US" sz="2800" b="1" i="0" u="none" strike="noStrike" dirty="0">
                <a:solidFill>
                  <a:srgbClr val="000000"/>
                </a:solidFill>
                <a:effectLst/>
                <a:latin typeface="Cambria" panose="02040503050406030204" pitchFamily="18" charset="0"/>
              </a:rPr>
              <a:t>Research Question / Hypothesis</a:t>
            </a:r>
            <a:endParaRPr lang="en-ZA" dirty="0"/>
          </a:p>
        </p:txBody>
      </p:sp>
      <p:sp>
        <p:nvSpPr>
          <p:cNvPr id="5" name="Content Placeholder 4">
            <a:extLst>
              <a:ext uri="{FF2B5EF4-FFF2-40B4-BE49-F238E27FC236}">
                <a16:creationId xmlns:a16="http://schemas.microsoft.com/office/drawing/2014/main" id="{2726E51D-0E5E-98CC-19AE-F6AC7B00BF2E}"/>
              </a:ext>
            </a:extLst>
          </p:cNvPr>
          <p:cNvSpPr>
            <a:spLocks noGrp="1"/>
          </p:cNvSpPr>
          <p:nvPr>
            <p:ph sz="quarter" idx="14"/>
          </p:nvPr>
        </p:nvSpPr>
        <p:spPr>
          <a:xfrm>
            <a:off x="911352" y="1796143"/>
            <a:ext cx="10386886" cy="3950289"/>
          </a:xfrm>
        </p:spPr>
        <p:txBody>
          <a:bodyPr>
            <a:noAutofit/>
          </a:bodyPr>
          <a:lstStyle/>
          <a:p>
            <a:pPr rtl="0">
              <a:spcAft>
                <a:spcPts val="1000"/>
              </a:spcAft>
            </a:pPr>
            <a:r>
              <a:rPr lang="en-US" sz="2400" b="1" i="0" u="none" strike="noStrike" dirty="0">
                <a:solidFill>
                  <a:srgbClr val="000000"/>
                </a:solidFill>
                <a:effectLst/>
                <a:latin typeface="Cambria" panose="02040503050406030204" pitchFamily="18" charset="0"/>
              </a:rPr>
              <a:t>Research Question:</a:t>
            </a:r>
            <a:br>
              <a:rPr lang="en-US" sz="2400" b="0" i="0" u="none" strike="noStrike" dirty="0">
                <a:solidFill>
                  <a:srgbClr val="000000"/>
                </a:solidFill>
                <a:effectLst/>
                <a:latin typeface="Cambria" panose="02040503050406030204" pitchFamily="18" charset="0"/>
              </a:rPr>
            </a:br>
            <a:r>
              <a:rPr lang="en-US" sz="2400" b="0" i="1" u="none" strike="noStrike" dirty="0">
                <a:solidFill>
                  <a:srgbClr val="000000"/>
                </a:solidFill>
                <a:effectLst/>
                <a:latin typeface="Cambria" panose="02040503050406030204" pitchFamily="18" charset="0"/>
              </a:rPr>
              <a:t>"What factors influence whether a tech employee seeks treatment for mental health issues?"</a:t>
            </a:r>
            <a:endParaRPr lang="en-US" sz="2400" b="0" dirty="0">
              <a:effectLst/>
            </a:endParaRPr>
          </a:p>
          <a:p>
            <a:pPr rtl="0">
              <a:spcAft>
                <a:spcPts val="1000"/>
              </a:spcAft>
            </a:pPr>
            <a:r>
              <a:rPr lang="en-US" sz="2400" b="1" i="0" u="none" strike="noStrike" dirty="0">
                <a:solidFill>
                  <a:srgbClr val="000000"/>
                </a:solidFill>
                <a:effectLst/>
                <a:latin typeface="Cambria" panose="02040503050406030204" pitchFamily="18" charset="0"/>
              </a:rPr>
              <a:t>Hypothesis:</a:t>
            </a:r>
            <a:br>
              <a:rPr lang="en-US" sz="2400" b="0" i="0" u="none" strike="noStrike" dirty="0">
                <a:solidFill>
                  <a:srgbClr val="000000"/>
                </a:solidFill>
                <a:effectLst/>
                <a:latin typeface="Cambria" panose="02040503050406030204" pitchFamily="18" charset="0"/>
              </a:rPr>
            </a:br>
            <a:r>
              <a:rPr lang="en-US" sz="2400" b="0" i="1" u="none" strike="noStrike" dirty="0">
                <a:solidFill>
                  <a:srgbClr val="000000"/>
                </a:solidFill>
                <a:effectLst/>
                <a:latin typeface="Cambria" panose="02040503050406030204" pitchFamily="18" charset="0"/>
              </a:rPr>
              <a:t>"Employees with access to mental health benefits, open workplace cultures, and supportive supervisors are more likely to seek treatment. Conversely, stigma, fear of professional consequences, and lack of awareness reduce treatment rates."</a:t>
            </a:r>
            <a:endParaRPr lang="en-US" sz="2400" b="0" dirty="0">
              <a:effectLst/>
            </a:endParaRPr>
          </a:p>
          <a:p>
            <a:pPr marL="0" indent="0">
              <a:buNone/>
            </a:pPr>
            <a:endParaRPr lang="en-US" sz="2400" dirty="0"/>
          </a:p>
        </p:txBody>
      </p:sp>
      <p:sp>
        <p:nvSpPr>
          <p:cNvPr id="3" name="Slide Number Placeholder 2">
            <a:extLst>
              <a:ext uri="{FF2B5EF4-FFF2-40B4-BE49-F238E27FC236}">
                <a16:creationId xmlns:a16="http://schemas.microsoft.com/office/drawing/2014/main" id="{C5430536-D522-9F5E-B2C4-24F7C757082B}"/>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684465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1BFF2-11B2-7951-0A16-A14199D961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07E569-7B55-FB17-83E6-1A18CF37D810}"/>
              </a:ext>
            </a:extLst>
          </p:cNvPr>
          <p:cNvSpPr>
            <a:spLocks noGrp="1"/>
          </p:cNvSpPr>
          <p:nvPr>
            <p:ph type="title"/>
          </p:nvPr>
        </p:nvSpPr>
        <p:spPr>
          <a:xfrm>
            <a:off x="865849" y="-146858"/>
            <a:ext cx="10405174" cy="1326514"/>
          </a:xfrm>
        </p:spPr>
        <p:txBody>
          <a:bodyPr>
            <a:normAutofit/>
          </a:bodyPr>
          <a:lstStyle/>
          <a:p>
            <a:r>
              <a:rPr lang="en-US" b="1" i="0" u="none" strike="noStrike" dirty="0">
                <a:solidFill>
                  <a:srgbClr val="000000"/>
                </a:solidFill>
                <a:effectLst/>
                <a:latin typeface="Cambria" panose="02040503050406030204" pitchFamily="18" charset="0"/>
              </a:rPr>
              <a:t>Literature and Industry Research</a:t>
            </a:r>
            <a:endParaRPr lang="en-ZA" dirty="0"/>
          </a:p>
        </p:txBody>
      </p:sp>
      <p:sp>
        <p:nvSpPr>
          <p:cNvPr id="4" name="Content Placeholder 3">
            <a:extLst>
              <a:ext uri="{FF2B5EF4-FFF2-40B4-BE49-F238E27FC236}">
                <a16:creationId xmlns:a16="http://schemas.microsoft.com/office/drawing/2014/main" id="{B5D50886-7C4B-B588-172E-A64803863736}"/>
              </a:ext>
            </a:extLst>
          </p:cNvPr>
          <p:cNvSpPr>
            <a:spLocks noGrp="1"/>
          </p:cNvSpPr>
          <p:nvPr>
            <p:ph sz="quarter" idx="13"/>
          </p:nvPr>
        </p:nvSpPr>
        <p:spPr>
          <a:xfrm>
            <a:off x="860056" y="1665240"/>
            <a:ext cx="10404475" cy="607104"/>
          </a:xfrm>
        </p:spPr>
        <p:txBody>
          <a:bodyPr>
            <a:noAutofit/>
          </a:bodyPr>
          <a:lstStyle/>
          <a:p>
            <a:pPr rtl="0">
              <a:spcAft>
                <a:spcPts val="1000"/>
              </a:spcAft>
            </a:pPr>
            <a:r>
              <a:rPr lang="en-US" sz="1800" b="1" i="0" u="none" strike="noStrike" dirty="0">
                <a:solidFill>
                  <a:srgbClr val="000000"/>
                </a:solidFill>
                <a:effectLst/>
                <a:latin typeface="Cambria" panose="02040503050406030204" pitchFamily="18" charset="0"/>
              </a:rPr>
              <a:t>What have others done on this topic?</a:t>
            </a:r>
            <a:endParaRPr lang="en-US" dirty="0">
              <a:latin typeface="Cambria" panose="02040503050406030204" pitchFamily="18" charset="0"/>
              <a:ea typeface="Cambria" panose="02040503050406030204" pitchFamily="18" charset="0"/>
            </a:endParaRPr>
          </a:p>
        </p:txBody>
      </p:sp>
      <p:sp>
        <p:nvSpPr>
          <p:cNvPr id="5" name="Content Placeholder 4">
            <a:extLst>
              <a:ext uri="{FF2B5EF4-FFF2-40B4-BE49-F238E27FC236}">
                <a16:creationId xmlns:a16="http://schemas.microsoft.com/office/drawing/2014/main" id="{55A13376-757B-7132-CA06-94D144F8E631}"/>
              </a:ext>
            </a:extLst>
          </p:cNvPr>
          <p:cNvSpPr>
            <a:spLocks noGrp="1"/>
          </p:cNvSpPr>
          <p:nvPr>
            <p:ph sz="quarter" idx="14"/>
          </p:nvPr>
        </p:nvSpPr>
        <p:spPr>
          <a:xfrm rot="10800000" flipH="1" flipV="1">
            <a:off x="1073812" y="2073729"/>
            <a:ext cx="10405174" cy="4294414"/>
          </a:xfrm>
        </p:spPr>
        <p:txBody>
          <a:bodyPr>
            <a:noAutofit/>
          </a:bodyPr>
          <a:lstStyle/>
          <a:p>
            <a:pPr rtl="0">
              <a:spcAft>
                <a:spcPts val="1000"/>
              </a:spcAft>
            </a:pPr>
            <a:r>
              <a:rPr lang="en-US" sz="1800" b="0" i="0" u="none" strike="noStrike" dirty="0">
                <a:solidFill>
                  <a:srgbClr val="000000"/>
                </a:solidFill>
                <a:effectLst/>
                <a:latin typeface="Cambria" panose="02040503050406030204" pitchFamily="18" charset="0"/>
              </a:rPr>
              <a:t>The intersection of </a:t>
            </a:r>
            <a:r>
              <a:rPr lang="en-US" sz="1800" b="1" i="0" u="none" strike="noStrike" dirty="0">
                <a:solidFill>
                  <a:srgbClr val="000000"/>
                </a:solidFill>
                <a:effectLst/>
                <a:latin typeface="Cambria" panose="02040503050406030204" pitchFamily="18" charset="0"/>
              </a:rPr>
              <a:t>mental health and workplace conditions</a:t>
            </a:r>
            <a:r>
              <a:rPr lang="en-US" sz="1800" b="0" i="0" u="none" strike="noStrike" dirty="0">
                <a:solidFill>
                  <a:srgbClr val="000000"/>
                </a:solidFill>
                <a:effectLst/>
                <a:latin typeface="Cambria" panose="02040503050406030204" pitchFamily="18" charset="0"/>
              </a:rPr>
              <a:t> has received increasing attention in recent years. Several </a:t>
            </a:r>
            <a:r>
              <a:rPr lang="en-US" sz="1800" b="1" i="0" u="none" strike="noStrike" dirty="0">
                <a:solidFill>
                  <a:srgbClr val="000000"/>
                </a:solidFill>
                <a:effectLst/>
                <a:latin typeface="Cambria" panose="02040503050406030204" pitchFamily="18" charset="0"/>
              </a:rPr>
              <a:t>studies, reports, and industry whitepapers</a:t>
            </a:r>
            <a:r>
              <a:rPr lang="en-US" sz="1800" b="0" i="0" u="none" strike="noStrike" dirty="0">
                <a:solidFill>
                  <a:srgbClr val="000000"/>
                </a:solidFill>
                <a:effectLst/>
                <a:latin typeface="Cambria" panose="02040503050406030204" pitchFamily="18" charset="0"/>
              </a:rPr>
              <a:t> have explored this topic. Below are some notable examples:</a:t>
            </a:r>
          </a:p>
          <a:p>
            <a:pPr rtl="0">
              <a:spcAft>
                <a:spcPts val="1000"/>
              </a:spcAft>
            </a:pPr>
            <a:endParaRPr lang="en-US" sz="800" b="0" dirty="0">
              <a:effectLst/>
            </a:endParaRPr>
          </a:p>
          <a:p>
            <a:br>
              <a:rPr lang="en-US" sz="800" dirty="0"/>
            </a:br>
            <a:endParaRPr lang="en-US" sz="800" dirty="0"/>
          </a:p>
        </p:txBody>
      </p:sp>
      <p:sp>
        <p:nvSpPr>
          <p:cNvPr id="3" name="Slide Number Placeholder 2">
            <a:extLst>
              <a:ext uri="{FF2B5EF4-FFF2-40B4-BE49-F238E27FC236}">
                <a16:creationId xmlns:a16="http://schemas.microsoft.com/office/drawing/2014/main" id="{412932F5-08C5-FBA1-8A5D-D10E12C4F42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graphicFrame>
        <p:nvGraphicFramePr>
          <p:cNvPr id="23" name="Table 22">
            <a:extLst>
              <a:ext uri="{FF2B5EF4-FFF2-40B4-BE49-F238E27FC236}">
                <a16:creationId xmlns:a16="http://schemas.microsoft.com/office/drawing/2014/main" id="{2C93D226-04DD-7485-F13E-3A1E57C97EF0}"/>
              </a:ext>
            </a:extLst>
          </p:cNvPr>
          <p:cNvGraphicFramePr>
            <a:graphicFrameLocks noGrp="1"/>
          </p:cNvGraphicFramePr>
          <p:nvPr>
            <p:extLst>
              <p:ext uri="{D42A27DB-BD31-4B8C-83A1-F6EECF244321}">
                <p14:modId xmlns:p14="http://schemas.microsoft.com/office/powerpoint/2010/main" val="343253086"/>
              </p:ext>
            </p:extLst>
          </p:nvPr>
        </p:nvGraphicFramePr>
        <p:xfrm>
          <a:off x="1073811" y="3041172"/>
          <a:ext cx="10197211" cy="2975266"/>
        </p:xfrm>
        <a:graphic>
          <a:graphicData uri="http://schemas.openxmlformats.org/drawingml/2006/table">
            <a:tbl>
              <a:tblPr/>
              <a:tblGrid>
                <a:gridCol w="4327683">
                  <a:extLst>
                    <a:ext uri="{9D8B030D-6E8A-4147-A177-3AD203B41FA5}">
                      <a16:colId xmlns:a16="http://schemas.microsoft.com/office/drawing/2014/main" val="3112488484"/>
                    </a:ext>
                  </a:extLst>
                </a:gridCol>
                <a:gridCol w="5869528">
                  <a:extLst>
                    <a:ext uri="{9D8B030D-6E8A-4147-A177-3AD203B41FA5}">
                      <a16:colId xmlns:a16="http://schemas.microsoft.com/office/drawing/2014/main" val="2981496958"/>
                    </a:ext>
                  </a:extLst>
                </a:gridCol>
              </a:tblGrid>
              <a:tr h="264718">
                <a:tc>
                  <a:txBody>
                    <a:bodyPr/>
                    <a:lstStyle/>
                    <a:p>
                      <a:pPr rtl="0" fontAlgn="ctr">
                        <a:spcAft>
                          <a:spcPts val="1000"/>
                        </a:spcAft>
                      </a:pPr>
                      <a:r>
                        <a:rPr lang="en-US" sz="2000" b="1" i="0" u="none" strike="noStrike">
                          <a:solidFill>
                            <a:srgbClr val="000000"/>
                          </a:solidFill>
                          <a:effectLst/>
                          <a:latin typeface="Cambria" panose="02040503050406030204" pitchFamily="18" charset="0"/>
                        </a:rPr>
                        <a:t>Study</a:t>
                      </a:r>
                      <a:endParaRPr lang="en-US" sz="20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000" b="1" i="0" u="none" strike="noStrike">
                          <a:solidFill>
                            <a:srgbClr val="000000"/>
                          </a:solidFill>
                          <a:effectLst/>
                          <a:latin typeface="Cambria" panose="02040503050406030204" pitchFamily="18" charset="0"/>
                        </a:rPr>
                        <a:t>Key Insights</a:t>
                      </a:r>
                      <a:endParaRPr lang="en-US" sz="20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75127165"/>
                  </a:ext>
                </a:extLst>
              </a:tr>
              <a:tr h="740130">
                <a:tc>
                  <a:txBody>
                    <a:bodyPr/>
                    <a:lstStyle/>
                    <a:p>
                      <a:pPr rtl="0" fontAlgn="ctr">
                        <a:spcAft>
                          <a:spcPts val="1000"/>
                        </a:spcAft>
                      </a:pPr>
                      <a:r>
                        <a:rPr lang="en-US" sz="2000" b="0" i="0" u="none" strike="noStrike" dirty="0">
                          <a:solidFill>
                            <a:srgbClr val="000000"/>
                          </a:solidFill>
                          <a:effectLst/>
                          <a:latin typeface="Cambria" panose="02040503050406030204" pitchFamily="18" charset="0"/>
                        </a:rPr>
                        <a:t>WHO Burnout Classification (2019)</a:t>
                      </a:r>
                      <a:endParaRPr lang="en-US" sz="2000" dirty="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000" b="0" i="0" u="none" strike="noStrike">
                          <a:solidFill>
                            <a:srgbClr val="000000"/>
                          </a:solidFill>
                          <a:effectLst/>
                          <a:latin typeface="Cambria" panose="02040503050406030204" pitchFamily="18" charset="0"/>
                        </a:rPr>
                        <a:t>Classified burnout as an occupational phenomenon, highlighting the importance of workplace factors in mental health.</a:t>
                      </a:r>
                      <a:endParaRPr lang="en-US" sz="200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740931122"/>
                  </a:ext>
                </a:extLst>
              </a:tr>
              <a:tr h="740130">
                <a:tc>
                  <a:txBody>
                    <a:bodyPr/>
                    <a:lstStyle/>
                    <a:p>
                      <a:pPr rtl="0" fontAlgn="ctr">
                        <a:spcAft>
                          <a:spcPts val="1000"/>
                        </a:spcAft>
                      </a:pPr>
                      <a:r>
                        <a:rPr lang="en-US" sz="2000" b="0" i="0" u="none" strike="noStrike">
                          <a:solidFill>
                            <a:srgbClr val="000000"/>
                          </a:solidFill>
                          <a:effectLst/>
                          <a:latin typeface="Cambria" panose="02040503050406030204" pitchFamily="18" charset="0"/>
                        </a:rPr>
                        <a:t>Eurofound Report on Telework and Mental Health (2021)</a:t>
                      </a:r>
                      <a:endParaRPr lang="en-US" sz="20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000" b="0" i="0" u="none" strike="noStrike" dirty="0">
                          <a:solidFill>
                            <a:srgbClr val="000000"/>
                          </a:solidFill>
                          <a:effectLst/>
                          <a:latin typeface="Cambria" panose="02040503050406030204" pitchFamily="18" charset="0"/>
                        </a:rPr>
                        <a:t>Found that remote work can increase isolation and stress, contributing to mental health struggles.</a:t>
                      </a:r>
                      <a:endParaRPr lang="en-US" sz="20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640803044"/>
                  </a:ext>
                </a:extLst>
              </a:tr>
              <a:tr h="977836">
                <a:tc>
                  <a:txBody>
                    <a:bodyPr/>
                    <a:lstStyle/>
                    <a:p>
                      <a:pPr rtl="0" fontAlgn="ctr">
                        <a:spcAft>
                          <a:spcPts val="1000"/>
                        </a:spcAft>
                      </a:pPr>
                      <a:r>
                        <a:rPr lang="en-US" sz="2000" b="0" i="0" u="none" strike="noStrike">
                          <a:solidFill>
                            <a:srgbClr val="000000"/>
                          </a:solidFill>
                          <a:effectLst/>
                          <a:latin typeface="Cambria" panose="02040503050406030204" pitchFamily="18" charset="0"/>
                        </a:rPr>
                        <a:t>"Tech Industry Burnout: Causes and Solutions" (Harvard Business Review, 2020)</a:t>
                      </a:r>
                      <a:endParaRPr lang="en-US" sz="2000">
                        <a:effectLst/>
                      </a:endParaRPr>
                    </a:p>
                  </a:txBody>
                  <a:tcPr marL="9525" marR="9525" marT="9525" marB="9525" anchor="ctr">
                    <a:lnL>
                      <a:noFill/>
                    </a:lnL>
                    <a:lnR>
                      <a:noFill/>
                    </a:lnR>
                    <a:lnT>
                      <a:noFill/>
                    </a:lnT>
                    <a:lnB>
                      <a:noFill/>
                    </a:lnB>
                    <a:noFill/>
                  </a:tcPr>
                </a:tc>
                <a:tc>
                  <a:txBody>
                    <a:bodyPr/>
                    <a:lstStyle/>
                    <a:p>
                      <a:pPr rtl="0" fontAlgn="ctr">
                        <a:spcAft>
                          <a:spcPts val="1000"/>
                        </a:spcAft>
                      </a:pPr>
                      <a:r>
                        <a:rPr lang="en-US" sz="2000" b="0" i="0" u="none" strike="noStrike" dirty="0">
                          <a:solidFill>
                            <a:srgbClr val="000000"/>
                          </a:solidFill>
                          <a:effectLst/>
                          <a:latin typeface="Cambria" panose="02040503050406030204" pitchFamily="18" charset="0"/>
                        </a:rPr>
                        <a:t>Emphasized that high workloads and "always-on" culture contribute to deteriorating mental health in tech.</a:t>
                      </a:r>
                      <a:endParaRPr lang="en-US" sz="2000" dirty="0">
                        <a:effectLst/>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374900648"/>
                  </a:ext>
                </a:extLst>
              </a:tr>
            </a:tbl>
          </a:graphicData>
        </a:graphic>
      </p:graphicFrame>
      <p:sp>
        <p:nvSpPr>
          <p:cNvPr id="24" name="Rectangle 11">
            <a:extLst>
              <a:ext uri="{FF2B5EF4-FFF2-40B4-BE49-F238E27FC236}">
                <a16:creationId xmlns:a16="http://schemas.microsoft.com/office/drawing/2014/main" id="{96256EEC-8021-840B-428B-40CDE9AC142C}"/>
              </a:ext>
            </a:extLst>
          </p:cNvPr>
          <p:cNvSpPr>
            <a:spLocks noChangeArrowheads="1"/>
          </p:cNvSpPr>
          <p:nvPr/>
        </p:nvSpPr>
        <p:spPr bwMode="auto">
          <a:xfrm flipH="1">
            <a:off x="11389896" y="0"/>
            <a:ext cx="406645"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latin typeface="Arial" panose="020B0604020202020204" pitchFamily="34" charset="0"/>
              </a:rPr>
              <a:t>j</a:t>
            </a:r>
          </a:p>
        </p:txBody>
      </p:sp>
    </p:spTree>
    <p:extLst>
      <p:ext uri="{BB962C8B-B14F-4D97-AF65-F5344CB8AC3E}">
        <p14:creationId xmlns:p14="http://schemas.microsoft.com/office/powerpoint/2010/main" val="22942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24A87-38B3-F0F6-6623-6F130EEA5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62D72-4E8E-2CCF-A9BB-5BB77EB3957D}"/>
              </a:ext>
            </a:extLst>
          </p:cNvPr>
          <p:cNvSpPr>
            <a:spLocks noGrp="1"/>
          </p:cNvSpPr>
          <p:nvPr>
            <p:ph type="title"/>
          </p:nvPr>
        </p:nvSpPr>
        <p:spPr>
          <a:xfrm>
            <a:off x="893064" y="72518"/>
            <a:ext cx="10405174" cy="1326514"/>
          </a:xfrm>
        </p:spPr>
        <p:txBody>
          <a:bodyPr/>
          <a:lstStyle/>
          <a:p>
            <a:pPr rtl="0">
              <a:spcAft>
                <a:spcPts val="1000"/>
              </a:spcAft>
            </a:pPr>
            <a:r>
              <a:rPr lang="en-US" sz="2800" b="1" i="0" u="none" strike="noStrike" dirty="0">
                <a:solidFill>
                  <a:srgbClr val="000000"/>
                </a:solidFill>
                <a:effectLst/>
                <a:latin typeface="Cambria" panose="02040503050406030204" pitchFamily="18" charset="0"/>
              </a:rPr>
              <a:t>What’s Missing?</a:t>
            </a:r>
            <a:endParaRPr lang="en-US" sz="3200" b="0" dirty="0">
              <a:effectLst/>
            </a:endParaRPr>
          </a:p>
        </p:txBody>
      </p:sp>
      <p:sp>
        <p:nvSpPr>
          <p:cNvPr id="5" name="Content Placeholder 4">
            <a:extLst>
              <a:ext uri="{FF2B5EF4-FFF2-40B4-BE49-F238E27FC236}">
                <a16:creationId xmlns:a16="http://schemas.microsoft.com/office/drawing/2014/main" id="{B1915EFC-D17A-FF79-FBE8-8854BCF07141}"/>
              </a:ext>
            </a:extLst>
          </p:cNvPr>
          <p:cNvSpPr>
            <a:spLocks noGrp="1"/>
          </p:cNvSpPr>
          <p:nvPr>
            <p:ph sz="quarter" idx="14"/>
          </p:nvPr>
        </p:nvSpPr>
        <p:spPr>
          <a:xfrm>
            <a:off x="911352" y="1796143"/>
            <a:ext cx="10280904" cy="3950289"/>
          </a:xfrm>
        </p:spPr>
        <p:txBody>
          <a:bodyPr>
            <a:noAutofit/>
          </a:bodyPr>
          <a:lstStyle/>
          <a:p>
            <a:pPr marL="0" indent="0" rtl="0" fontAlgn="base">
              <a:spcAft>
                <a:spcPts val="1000"/>
              </a:spcAft>
              <a:buNone/>
            </a:pPr>
            <a:r>
              <a:rPr lang="en-US" sz="1800" b="0" i="0" u="none" strike="noStrike" dirty="0">
                <a:solidFill>
                  <a:srgbClr val="000000"/>
                </a:solidFill>
                <a:effectLst/>
                <a:latin typeface="Cambria" panose="02040503050406030204" pitchFamily="18" charset="0"/>
              </a:rPr>
              <a:t>Most studies focus on </a:t>
            </a:r>
            <a:r>
              <a:rPr lang="en-US" sz="1800" b="1" i="0" u="none" strike="noStrike" dirty="0">
                <a:solidFill>
                  <a:srgbClr val="000000"/>
                </a:solidFill>
                <a:effectLst/>
                <a:latin typeface="Cambria" panose="02040503050406030204" pitchFamily="18" charset="0"/>
              </a:rPr>
              <a:t>broad industry trends</a:t>
            </a:r>
            <a:r>
              <a:rPr lang="en-US" sz="1800" b="0" i="0" u="none" strike="noStrike" dirty="0">
                <a:solidFill>
                  <a:srgbClr val="000000"/>
                </a:solidFill>
                <a:effectLst/>
                <a:latin typeface="Cambria" panose="02040503050406030204" pitchFamily="18" charset="0"/>
              </a:rPr>
              <a:t> — very few focus </a:t>
            </a:r>
            <a:r>
              <a:rPr lang="en-US" sz="1800" b="1" i="0" u="none" strike="noStrike" dirty="0">
                <a:solidFill>
                  <a:srgbClr val="000000"/>
                </a:solidFill>
                <a:effectLst/>
                <a:latin typeface="Cambria" panose="02040503050406030204" pitchFamily="18" charset="0"/>
              </a:rPr>
              <a:t>specifically on tech</a:t>
            </a:r>
            <a:r>
              <a:rPr lang="en-US" sz="1800" b="0" i="0" u="none" strike="noStrike" dirty="0">
                <a:solidFill>
                  <a:srgbClr val="000000"/>
                </a:solidFill>
                <a:effectLst/>
                <a:latin typeface="Cambria" panose="02040503050406030204" pitchFamily="18" charset="0"/>
              </a:rPr>
              <a:t>.</a:t>
            </a:r>
            <a:endParaRPr lang="en-US" sz="1800" b="0" i="0" u="none" strike="noStrike" dirty="0">
              <a:solidFill>
                <a:srgbClr val="000000"/>
              </a:solidFill>
              <a:effectLst/>
              <a:latin typeface="Noto Sans Symbols"/>
            </a:endParaRPr>
          </a:p>
          <a:p>
            <a:pPr rtl="0" fontAlgn="base">
              <a:spcAft>
                <a:spcPts val="1000"/>
              </a:spcAft>
              <a:buFont typeface="Arial" panose="020B0604020202020204" pitchFamily="34" charset="0"/>
              <a:buChar char="•"/>
            </a:pPr>
            <a:r>
              <a:rPr lang="en-US" sz="1800" b="0" i="0" u="none" strike="noStrike" dirty="0">
                <a:solidFill>
                  <a:srgbClr val="000000"/>
                </a:solidFill>
                <a:effectLst/>
                <a:latin typeface="Cambria" panose="02040503050406030204" pitchFamily="18" charset="0"/>
              </a:rPr>
              <a:t>Research often </a:t>
            </a:r>
            <a:r>
              <a:rPr lang="en-US" sz="1800" b="1" i="0" u="none" strike="noStrike" dirty="0">
                <a:solidFill>
                  <a:srgbClr val="000000"/>
                </a:solidFill>
                <a:effectLst/>
                <a:latin typeface="Cambria" panose="02040503050406030204" pitchFamily="18" charset="0"/>
              </a:rPr>
              <a:t>lacks quantitative correlation analysis between company policies and treatment-seeking behavior</a:t>
            </a:r>
            <a:r>
              <a:rPr lang="en-US" sz="1800" b="0" i="0" u="none" strike="noStrike" dirty="0">
                <a:solidFill>
                  <a:srgbClr val="000000"/>
                </a:solidFill>
                <a:effectLst/>
                <a:latin typeface="Cambria" panose="02040503050406030204" pitchFamily="18" charset="0"/>
              </a:rPr>
              <a:t>.</a:t>
            </a:r>
            <a:endParaRPr lang="en-US" sz="1800" b="0" i="0" u="none" strike="noStrike" dirty="0">
              <a:solidFill>
                <a:srgbClr val="000000"/>
              </a:solidFill>
              <a:effectLst/>
              <a:latin typeface="Noto Sans Symbols"/>
            </a:endParaRPr>
          </a:p>
          <a:p>
            <a:pPr rtl="0" fontAlgn="base">
              <a:spcAft>
                <a:spcPts val="1000"/>
              </a:spcAft>
              <a:buFont typeface="Arial" panose="020B0604020202020204" pitchFamily="34" charset="0"/>
              <a:buChar char="•"/>
            </a:pPr>
            <a:r>
              <a:rPr lang="en-US" sz="1800" b="0" i="0" u="none" strike="noStrike" dirty="0">
                <a:solidFill>
                  <a:srgbClr val="000000"/>
                </a:solidFill>
                <a:effectLst/>
                <a:latin typeface="Cambria" panose="02040503050406030204" pitchFamily="18" charset="0"/>
              </a:rPr>
              <a:t>Few studies cross-analyze </a:t>
            </a:r>
            <a:r>
              <a:rPr lang="en-US" sz="1800" b="1" i="0" u="none" strike="noStrike" dirty="0">
                <a:solidFill>
                  <a:srgbClr val="000000"/>
                </a:solidFill>
                <a:effectLst/>
                <a:latin typeface="Cambria" panose="02040503050406030204" pitchFamily="18" charset="0"/>
              </a:rPr>
              <a:t>personal history (family history, previous diagnosis) with work environment</a:t>
            </a:r>
            <a:r>
              <a:rPr lang="en-US" sz="1800" b="0" i="0" u="none" strike="noStrike" dirty="0">
                <a:solidFill>
                  <a:srgbClr val="000000"/>
                </a:solidFill>
                <a:effectLst/>
                <a:latin typeface="Cambria" panose="02040503050406030204" pitchFamily="18" charset="0"/>
              </a:rPr>
              <a:t> to predict mental health outcomes.</a:t>
            </a:r>
            <a:endParaRPr lang="en-US" sz="1800" b="0" i="0" u="none" strike="noStrike" dirty="0">
              <a:solidFill>
                <a:srgbClr val="000000"/>
              </a:solidFill>
              <a:effectLst/>
              <a:latin typeface="Noto Sans Symbols"/>
            </a:endParaRPr>
          </a:p>
          <a:p>
            <a:r>
              <a:rPr lang="en-US" sz="1800" b="0" i="0" u="none" strike="noStrike" dirty="0">
                <a:solidFill>
                  <a:srgbClr val="000000"/>
                </a:solidFill>
                <a:effectLst/>
                <a:latin typeface="Cambria" panose="02040503050406030204" pitchFamily="18" charset="0"/>
              </a:rPr>
              <a:t>Data-driven analysis linking </a:t>
            </a:r>
            <a:r>
              <a:rPr lang="en-US" sz="1800" b="1" i="0" u="none" strike="noStrike" dirty="0">
                <a:solidFill>
                  <a:srgbClr val="000000"/>
                </a:solidFill>
                <a:effectLst/>
                <a:latin typeface="Cambria" panose="02040503050406030204" pitchFamily="18" charset="0"/>
              </a:rPr>
              <a:t>remote work, company size, and tech culture directly to treatment-seeking rates</a:t>
            </a:r>
            <a:r>
              <a:rPr lang="en-US" sz="1800" b="0" i="0" u="none" strike="noStrike" dirty="0">
                <a:solidFill>
                  <a:srgbClr val="000000"/>
                </a:solidFill>
                <a:effectLst/>
                <a:latin typeface="Cambria" panose="02040503050406030204" pitchFamily="18" charset="0"/>
              </a:rPr>
              <a:t> is underexplored.</a:t>
            </a:r>
            <a:endParaRPr lang="en-US" sz="2400" dirty="0"/>
          </a:p>
        </p:txBody>
      </p:sp>
      <p:sp>
        <p:nvSpPr>
          <p:cNvPr id="3" name="Slide Number Placeholder 2">
            <a:extLst>
              <a:ext uri="{FF2B5EF4-FFF2-40B4-BE49-F238E27FC236}">
                <a16:creationId xmlns:a16="http://schemas.microsoft.com/office/drawing/2014/main" id="{CB4BFD48-2538-08ED-E225-AC25A5D40D2F}"/>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9</a:t>
            </a:fld>
            <a:endParaRPr lang="en-US" dirty="0"/>
          </a:p>
        </p:txBody>
      </p:sp>
    </p:spTree>
    <p:extLst>
      <p:ext uri="{BB962C8B-B14F-4D97-AF65-F5344CB8AC3E}">
        <p14:creationId xmlns:p14="http://schemas.microsoft.com/office/powerpoint/2010/main" val="260195700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5040CA-20CC-43C6-BC0C-8D8696B6AF89}">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BFBA14A9-9290-4E1F-A1C4-0305BFA570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C02FA78-7B40-45E2-B806-470B0FC280F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{3194E3C7-9994-4E1B-B6A5-4CE15868AE4B}tf16411248_win32</Template>
  <TotalTime>216</TotalTime>
  <Words>1174</Words>
  <Application>Microsoft Office PowerPoint</Application>
  <PresentationFormat>Widescreen</PresentationFormat>
  <Paragraphs>137</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-apple-system</vt:lpstr>
      <vt:lpstr>Arial</vt:lpstr>
      <vt:lpstr>Avenir Next LT Pro Light</vt:lpstr>
      <vt:lpstr>Bahnschrift SemiBold Condensed</vt:lpstr>
      <vt:lpstr>Calibri</vt:lpstr>
      <vt:lpstr>Cambria</vt:lpstr>
      <vt:lpstr>Noto Sans Symbols</vt:lpstr>
      <vt:lpstr>Posterama</vt:lpstr>
      <vt:lpstr>Custom</vt:lpstr>
      <vt:lpstr>Personalized Mental Health Prediction for Employees</vt:lpstr>
      <vt:lpstr>Introduction to the Project</vt:lpstr>
      <vt:lpstr>Overview Of Similar Approaches</vt:lpstr>
      <vt:lpstr>dataset</vt:lpstr>
      <vt:lpstr>What kind of data will be studied?</vt:lpstr>
      <vt:lpstr>Data Source</vt:lpstr>
      <vt:lpstr>Research Question / Hypothesis</vt:lpstr>
      <vt:lpstr>Literature and Industry Research</vt:lpstr>
      <vt:lpstr>What’s Missing?</vt:lpstr>
      <vt:lpstr>How This Project is Different</vt:lpstr>
      <vt:lpstr>Implementation Plan</vt:lpstr>
      <vt:lpstr>Exploratory Data Analysis</vt:lpstr>
      <vt:lpstr>PowerPoint Presentation</vt:lpstr>
      <vt:lpstr>PowerPoint Presentation</vt:lpstr>
      <vt:lpstr> Summary of Basic EDA (Exploratory Data Analysis)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Vishnu Vikas</dc:creator>
  <cp:lastModifiedBy>Shaheen Chirakula</cp:lastModifiedBy>
  <cp:revision>2</cp:revision>
  <dcterms:created xsi:type="dcterms:W3CDTF">2025-03-03T20:40:51Z</dcterms:created>
  <dcterms:modified xsi:type="dcterms:W3CDTF">2025-03-04T00:21:54Z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