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Caveat"/>
      <p:regular r:id="rId26"/>
      <p:bold r:id="rId27"/>
    </p:embeddedFont>
    <p:embeddedFont>
      <p:font typeface="Nunito"/>
      <p:regular r:id="rId28"/>
      <p:bold r:id="rId29"/>
      <p:italic r:id="rId30"/>
      <p:boldItalic r:id="rId31"/>
    </p:embeddedFont>
    <p:embeddedFont>
      <p:font typeface="Maven Pro"/>
      <p:regular r:id="rId32"/>
      <p:bold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F488AF-8877-4DE7-BC79-E9B2012E5312}">
  <a:tblStyle styleId="{83F488AF-8877-4DE7-BC79-E9B2012E53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aveat-regular.fntdata"/><Relationship Id="rId25" Type="http://schemas.openxmlformats.org/officeDocument/2006/relationships/font" Target="fonts/Roboto-boldItalic.fntdata"/><Relationship Id="rId28" Type="http://schemas.openxmlformats.org/officeDocument/2006/relationships/font" Target="fonts/Nunito-regular.fntdata"/><Relationship Id="rId27" Type="http://schemas.openxmlformats.org/officeDocument/2006/relationships/font" Target="fonts/Cave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43056638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43056638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43056638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43056638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03200" rtl="0" algn="l">
              <a:lnSpc>
                <a:spcPct val="142857"/>
              </a:lnSpc>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1."We used Gradient Boosting, which is a popular machine learning algorithm that combines multiple decision trees in a sequential way. The goal of this method is to create a model that is more accurate by correcting the mistakes of earlier trees. It’s known for handling both classification and regression tasks well, and it's very effective in real-world data with complex patterns."</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2. We started by training the model with its default settings, then evaluated its performance using several metrics, such as accuracy, precision, recall, and F1 score. These metrics help us assess how well the model is doing. The classification report showed that our model had strong overall performance, especially in terms of precision and recall, meaning it was good at identifying both positive and negative cases in most classes."</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3. To improve the model’s performance, we performed hyperparameter tuning. First, we used Grid Search, which methodically tries different combinations of parameters like the number of estimators, learning rate, and depth of the trees. Then, we refined the model further with Random Search, which randomly tests parameter values over a wider range. Finally, based on the results, we manually tuned the model’s parameters: we reduced the learning rate to 0.05, increased the number of trees to 150, and set the tree depth to 5 for better generalization."</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4.After tuning the hyperparameters, the manually tuned model showed significant improvement. It achieved a good balance between precision and recall, meaning it was more reliable in identifying positive and negative cases without overfitting or underfitting."</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5.To better understand the model’s performance, we used several visualizations:</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Confusion Matrix: This shows where the model made errors, which helps us understand its strengths and weaknesses.</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Precision-Recall Curve: This graph shows the trade-off between precision and recall, helping us evaluate how well the model can handle false positives and false negatives.</a:t>
            </a:r>
            <a:endParaRPr sz="1050">
              <a:solidFill>
                <a:srgbClr val="444746"/>
              </a:solidFill>
              <a:latin typeface="Roboto"/>
              <a:ea typeface="Roboto"/>
              <a:cs typeface="Roboto"/>
              <a:sym typeface="Roboto"/>
            </a:endParaRPr>
          </a:p>
          <a:p>
            <a:pPr indent="0" lvl="0" marL="0" marR="203200" rtl="0" algn="l">
              <a:lnSpc>
                <a:spcPct val="142857"/>
              </a:lnSpc>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Accuracy vs. Number of Estimators: </a:t>
            </a:r>
            <a:r>
              <a:rPr lang="en">
                <a:solidFill>
                  <a:schemeClr val="dk1"/>
                </a:solidFill>
              </a:rPr>
              <a:t>We plotted accuracy as a function of the number of trees (</a:t>
            </a:r>
            <a:r>
              <a:rPr lang="en">
                <a:solidFill>
                  <a:srgbClr val="188038"/>
                </a:solidFill>
                <a:latin typeface="Roboto Mono"/>
                <a:ea typeface="Roboto Mono"/>
                <a:cs typeface="Roboto Mono"/>
                <a:sym typeface="Roboto Mono"/>
              </a:rPr>
              <a:t>n_estimators</a:t>
            </a:r>
            <a:r>
              <a:rPr lang="en">
                <a:solidFill>
                  <a:schemeClr val="dk1"/>
                </a:solidFill>
              </a:rPr>
              <a:t>) to observe how performance improves as the model learns from more trees."</a:t>
            </a:r>
            <a:endParaRPr sz="1050">
              <a:solidFill>
                <a:srgbClr val="444746"/>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43056638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43056638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evaluating all the models, the </a:t>
            </a:r>
            <a:r>
              <a:rPr b="1" lang="en">
                <a:solidFill>
                  <a:schemeClr val="dk1"/>
                </a:solidFill>
              </a:rPr>
              <a:t>Gradient Boosting Classifier</a:t>
            </a:r>
            <a:r>
              <a:rPr lang="en">
                <a:solidFill>
                  <a:schemeClr val="dk1"/>
                </a:solidFill>
              </a:rPr>
              <a:t> stood out as the </a:t>
            </a:r>
            <a:r>
              <a:rPr b="1" lang="en">
                <a:solidFill>
                  <a:schemeClr val="dk1"/>
                </a:solidFill>
              </a:rPr>
              <a:t>best performing model</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Accuracy</a:t>
            </a:r>
            <a:r>
              <a:rPr lang="en">
                <a:solidFill>
                  <a:schemeClr val="dk1"/>
                </a:solidFill>
              </a:rPr>
              <a:t>: The Gradient Boosting model achieved </a:t>
            </a:r>
            <a:r>
              <a:rPr b="1" lang="en">
                <a:solidFill>
                  <a:schemeClr val="dk1"/>
                </a:solidFill>
              </a:rPr>
              <a:t>92% accuracy</a:t>
            </a:r>
            <a:r>
              <a:rPr lang="en">
                <a:solidFill>
                  <a:schemeClr val="dk1"/>
                </a:solidFill>
              </a:rPr>
              <a:t>, which means it correctly predicted 92% of the student grades in our test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F1 Score</a:t>
            </a:r>
            <a:r>
              <a:rPr lang="en">
                <a:solidFill>
                  <a:schemeClr val="dk1"/>
                </a:solidFill>
              </a:rPr>
              <a:t>: The </a:t>
            </a:r>
            <a:r>
              <a:rPr b="1" lang="en">
                <a:solidFill>
                  <a:schemeClr val="dk1"/>
                </a:solidFill>
              </a:rPr>
              <a:t>F1 Score</a:t>
            </a:r>
            <a:r>
              <a:rPr lang="en">
                <a:solidFill>
                  <a:schemeClr val="dk1"/>
                </a:solidFill>
              </a:rPr>
              <a:t> is another key metric, and it was </a:t>
            </a:r>
            <a:r>
              <a:rPr b="1" lang="en">
                <a:solidFill>
                  <a:schemeClr val="dk1"/>
                </a:solidFill>
              </a:rPr>
              <a:t>0.92</a:t>
            </a:r>
            <a:r>
              <a:rPr lang="en">
                <a:solidFill>
                  <a:schemeClr val="dk1"/>
                </a:solidFill>
              </a:rPr>
              <a:t> for Gradient Boosting. This is great because the F1 score balances both </a:t>
            </a:r>
            <a:r>
              <a:rPr b="1" lang="en">
                <a:solidFill>
                  <a:schemeClr val="dk1"/>
                </a:solidFill>
              </a:rPr>
              <a:t>precision</a:t>
            </a:r>
            <a:r>
              <a:rPr lang="en">
                <a:solidFill>
                  <a:schemeClr val="dk1"/>
                </a:solidFill>
              </a:rPr>
              <a:t> (how many of the predicted positives are actually correct) and </a:t>
            </a:r>
            <a:r>
              <a:rPr b="1" lang="en">
                <a:solidFill>
                  <a:schemeClr val="dk1"/>
                </a:solidFill>
              </a:rPr>
              <a:t>recall</a:t>
            </a:r>
            <a:r>
              <a:rPr lang="en">
                <a:solidFill>
                  <a:schemeClr val="dk1"/>
                </a:solidFill>
              </a:rPr>
              <a:t> (how many of the actual positives were identified correctly). A high F1 score means the model is reliable and not favoring one over the other.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Macro Avg. F1 (0.86)</a:t>
            </a:r>
            <a:r>
              <a:rPr lang="en">
                <a:solidFill>
                  <a:schemeClr val="dk1"/>
                </a:solidFill>
              </a:rPr>
              <a:t>: The </a:t>
            </a:r>
            <a:r>
              <a:rPr b="1" lang="en">
                <a:solidFill>
                  <a:schemeClr val="dk1"/>
                </a:solidFill>
              </a:rPr>
              <a:t>Macro Average</a:t>
            </a:r>
            <a:r>
              <a:rPr lang="en">
                <a:solidFill>
                  <a:schemeClr val="dk1"/>
                </a:solidFill>
              </a:rPr>
              <a:t> F1 score tells us how the model performed on average across all classes. An F1 of 0.86 is strong and shows that the model did well across all classes, even those with fewer examples.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Weighted Avg. F1 (0.92)</a:t>
            </a:r>
            <a:r>
              <a:rPr lang="en">
                <a:solidFill>
                  <a:schemeClr val="dk1"/>
                </a:solidFill>
              </a:rPr>
              <a:t>: The </a:t>
            </a:r>
            <a:r>
              <a:rPr b="1" lang="en">
                <a:solidFill>
                  <a:schemeClr val="dk1"/>
                </a:solidFill>
              </a:rPr>
              <a:t>Weighted Average F1</a:t>
            </a:r>
            <a:r>
              <a:rPr lang="en">
                <a:solidFill>
                  <a:schemeClr val="dk1"/>
                </a:solidFill>
              </a:rPr>
              <a:t> gives more importance to the larger classes, and the fact that it’s also 0.92 means the model has performed consistently across all types of grades, including those with more students.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Key Strengths</a:t>
            </a:r>
            <a:r>
              <a:rPr lang="en">
                <a:solidFill>
                  <a:schemeClr val="dk1"/>
                </a:solidFill>
              </a:rPr>
              <a:t>: Gradient Boosting showed a </a:t>
            </a:r>
            <a:r>
              <a:rPr b="1" lang="en">
                <a:solidFill>
                  <a:schemeClr val="dk1"/>
                </a:solidFill>
              </a:rPr>
              <a:t>strong balance between precision and recall</a:t>
            </a:r>
            <a:r>
              <a:rPr lang="en">
                <a:solidFill>
                  <a:schemeClr val="dk1"/>
                </a:solidFill>
              </a:rPr>
              <a:t>, making it a </a:t>
            </a:r>
            <a:r>
              <a:rPr b="1" lang="en">
                <a:solidFill>
                  <a:schemeClr val="dk1"/>
                </a:solidFill>
              </a:rPr>
              <a:t>reliable model</a:t>
            </a:r>
            <a:r>
              <a:rPr lang="en">
                <a:solidFill>
                  <a:schemeClr val="dk1"/>
                </a:solidFill>
              </a:rPr>
              <a:t> for predicting student grades. It also handled </a:t>
            </a:r>
            <a:r>
              <a:rPr b="1" lang="en">
                <a:solidFill>
                  <a:schemeClr val="dk1"/>
                </a:solidFill>
              </a:rPr>
              <a:t>imbalanced data</a:t>
            </a:r>
            <a:r>
              <a:rPr lang="en">
                <a:solidFill>
                  <a:schemeClr val="dk1"/>
                </a:solidFill>
              </a:rPr>
              <a:t> very well, meaning it didn’t favor the larger classes but instead gave good results across the board."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Other Models: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quickly review how the other models performed: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Decision Tree</a:t>
            </a:r>
            <a:r>
              <a:rPr lang="en">
                <a:solidFill>
                  <a:schemeClr val="dk1"/>
                </a:solidFill>
              </a:rPr>
              <a:t>: It had a </a:t>
            </a:r>
            <a:r>
              <a:rPr b="1" lang="en">
                <a:solidFill>
                  <a:schemeClr val="dk1"/>
                </a:solidFill>
              </a:rPr>
              <a:t>91% accuracy</a:t>
            </a:r>
            <a:r>
              <a:rPr lang="en">
                <a:solidFill>
                  <a:schemeClr val="dk1"/>
                </a:solidFill>
              </a:rPr>
              <a:t>, which is close to Gradient Boosting, but it had more variability in recall, especially for </a:t>
            </a:r>
            <a:r>
              <a:rPr b="1" lang="en">
                <a:solidFill>
                  <a:schemeClr val="dk1"/>
                </a:solidFill>
              </a:rPr>
              <a:t>low-support classes</a:t>
            </a:r>
            <a:r>
              <a:rPr lang="en">
                <a:solidFill>
                  <a:schemeClr val="dk1"/>
                </a:solidFill>
              </a:rPr>
              <a:t> (i.e., grades with fewer students). This means that while it was accurate, it didn’t always do a good job at identifying all cases, especially in smaller classes.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Random Forest &amp; CatBoost</a:t>
            </a:r>
            <a:r>
              <a:rPr lang="en">
                <a:solidFill>
                  <a:schemeClr val="dk1"/>
                </a:solidFill>
              </a:rPr>
              <a:t>: Both of these models also performed well, with </a:t>
            </a:r>
            <a:r>
              <a:rPr b="1" lang="en">
                <a:solidFill>
                  <a:schemeClr val="dk1"/>
                </a:solidFill>
              </a:rPr>
              <a:t>accuracy around 91-92%</a:t>
            </a:r>
            <a:r>
              <a:rPr lang="en">
                <a:solidFill>
                  <a:schemeClr val="dk1"/>
                </a:solidFill>
              </a:rPr>
              <a:t>, similar to Gradient Boosting. However, Gradient Boosting consistently showed better stability and a </a:t>
            </a:r>
            <a:r>
              <a:rPr b="1" lang="en">
                <a:solidFill>
                  <a:schemeClr val="dk1"/>
                </a:solidFill>
              </a:rPr>
              <a:t>better balance across different classes</a:t>
            </a:r>
            <a:r>
              <a:rPr lang="en">
                <a:solidFill>
                  <a:schemeClr val="dk1"/>
                </a:solidFill>
              </a:rPr>
              <a:t>. It wasn't just focused on the large, easy-to-predict classes, but also performed well on the more challenging, imbalanced classes.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SVC (Support Vector Classifier)</a:t>
            </a:r>
            <a:r>
              <a:rPr lang="en">
                <a:solidFill>
                  <a:schemeClr val="dk1"/>
                </a:solidFill>
              </a:rPr>
              <a:t>: This model struggled with </a:t>
            </a:r>
            <a:r>
              <a:rPr b="1" lang="en">
                <a:solidFill>
                  <a:schemeClr val="dk1"/>
                </a:solidFill>
              </a:rPr>
              <a:t>low-recall for class 0</a:t>
            </a:r>
            <a:r>
              <a:rPr lang="en">
                <a:solidFill>
                  <a:schemeClr val="dk1"/>
                </a:solidFill>
              </a:rPr>
              <a:t>. In simpler terms, it had trouble correctly identifying all the students in this particular grade class. This is particularly a concern for imbalanced datasets, where some classes are underrepresented, and SVC had trouble handling this imbalance. </a:t>
            </a:r>
            <a:br>
              <a:rPr lang="en">
                <a:solidFill>
                  <a:schemeClr val="dk1"/>
                </a:solidFill>
              </a:rPr>
            </a:br>
            <a:r>
              <a:rPr lang="en">
                <a:solidFill>
                  <a:schemeClr val="dk1"/>
                </a:solidFill>
              </a:rPr>
              <a:t>Gradient boosting provided the most balanced and reliable performance across all classes,outperforming other models in overall metrics.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43056638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43056638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4305663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4305663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43056638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43056638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4305663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4305663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4305663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4305663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4305663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4305663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43056638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43056638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43056638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43056638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43056638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43056638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430566383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430566383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43056638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43056638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3600">
                <a:solidFill>
                  <a:schemeClr val="lt1"/>
                </a:solidFill>
                <a:latin typeface="Maven Pro"/>
                <a:ea typeface="Maven Pro"/>
                <a:cs typeface="Maven Pro"/>
                <a:sym typeface="Maven Pro"/>
              </a:rPr>
              <a:t>Student Performance Evaluation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600">
                <a:solidFill>
                  <a:schemeClr val="lt1"/>
                </a:solidFill>
                <a:latin typeface="Nunito"/>
                <a:ea typeface="Nunito"/>
                <a:cs typeface="Nunito"/>
                <a:sym typeface="Nunito"/>
              </a:rPr>
              <a:t>Group 3</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2"/>
          <p:cNvGraphicFramePr/>
          <p:nvPr/>
        </p:nvGraphicFramePr>
        <p:xfrm>
          <a:off x="191700" y="449800"/>
          <a:ext cx="3000000" cy="3000000"/>
        </p:xfrm>
        <a:graphic>
          <a:graphicData uri="http://schemas.openxmlformats.org/drawingml/2006/table">
            <a:tbl>
              <a:tblPr>
                <a:noFill/>
                <a:tableStyleId>{83F488AF-8877-4DE7-BC79-E9B2012E5312}</a:tableStyleId>
              </a:tblPr>
              <a:tblGrid>
                <a:gridCol w="967300"/>
                <a:gridCol w="2047325"/>
                <a:gridCol w="1123600"/>
                <a:gridCol w="1180475"/>
                <a:gridCol w="825175"/>
                <a:gridCol w="914700"/>
                <a:gridCol w="1702000"/>
              </a:tblGrid>
              <a:tr h="677525">
                <a:tc>
                  <a:txBody>
                    <a:bodyPr/>
                    <a:lstStyle/>
                    <a:p>
                      <a:pPr indent="0" lvl="0" marL="0" rtl="0" algn="l">
                        <a:spcBef>
                          <a:spcPts val="0"/>
                        </a:spcBef>
                        <a:spcAft>
                          <a:spcPts val="0"/>
                        </a:spcAft>
                        <a:buNone/>
                      </a:pPr>
                      <a:r>
                        <a:rPr lang="en">
                          <a:solidFill>
                            <a:schemeClr val="lt1"/>
                          </a:solidFill>
                        </a:rPr>
                        <a:t>Model</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Best Parameters</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Performance</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r>
              <a:tr h="1042325">
                <a:tc>
                  <a:txBody>
                    <a:bodyPr/>
                    <a:lstStyle/>
                    <a:p>
                      <a:pPr indent="0" lvl="0" marL="0" rtl="0" algn="l">
                        <a:spcBef>
                          <a:spcPts val="0"/>
                        </a:spcBef>
                        <a:spcAft>
                          <a:spcPts val="0"/>
                        </a:spcAft>
                        <a:buNone/>
                      </a:pPr>
                      <a:r>
                        <a:rPr lang="en">
                          <a:solidFill>
                            <a:schemeClr val="lt1"/>
                          </a:solidFill>
                        </a:rPr>
                        <a:t>CatBoost</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depth=3, iterations=500, l2_leaf_reg=1, learning_rate=0.01</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92.07%</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0.92</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0.92</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0.92</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Strong in handling categorical data; high F1 score</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r>
              <a:tr h="809900">
                <a:tc>
                  <a:txBody>
                    <a:bodyPr/>
                    <a:lstStyle/>
                    <a:p>
                      <a:pPr indent="0" lvl="0" marL="0" rtl="0" algn="l">
                        <a:spcBef>
                          <a:spcPts val="0"/>
                        </a:spcBef>
                        <a:spcAft>
                          <a:spcPts val="0"/>
                        </a:spcAft>
                        <a:buNone/>
                      </a:pPr>
                      <a:r>
                        <a:rPr lang="en">
                          <a:solidFill>
                            <a:schemeClr val="lt1"/>
                          </a:solidFill>
                        </a:rPr>
                        <a:t>Gradient Boosting</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learning_rate=0.1, max_depth=5, n_estimators=50</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92.48%</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0.93</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0.92</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0.93</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Best overall F1 score and high precision across all classes</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r>
            </a:tbl>
          </a:graphicData>
        </a:graphic>
      </p:graphicFrame>
      <p:sp>
        <p:nvSpPr>
          <p:cNvPr id="112" name="Google Shape;112;p22"/>
          <p:cNvSpPr txBox="1"/>
          <p:nvPr/>
        </p:nvSpPr>
        <p:spPr>
          <a:xfrm>
            <a:off x="225475" y="3421950"/>
            <a:ext cx="8760600" cy="14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Overall, Gradient Boosting achieved the best performance, with the highest F1 score and balanced accuracy, precision, and recall across all grade classes.</a:t>
            </a:r>
            <a:endParaRPr sz="15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6249"/>
              <a:buFont typeface="Arial"/>
              <a:buNone/>
            </a:pPr>
            <a:r>
              <a:rPr b="1" lang="en" sz="1955">
                <a:solidFill>
                  <a:schemeClr val="lt1"/>
                </a:solidFill>
                <a:latin typeface="Maven Pro"/>
                <a:ea typeface="Maven Pro"/>
                <a:cs typeface="Maven Pro"/>
                <a:sym typeface="Maven Pro"/>
              </a:rPr>
              <a:t>Model Training - Gradient Boosting Classifier</a:t>
            </a:r>
            <a:endParaRPr b="1" sz="1955">
              <a:solidFill>
                <a:schemeClr val="lt1"/>
              </a:solidFill>
              <a:latin typeface="Maven Pro"/>
              <a:ea typeface="Maven Pro"/>
              <a:cs typeface="Maven Pro"/>
              <a:sym typeface="Maven Pro"/>
            </a:endParaRPr>
          </a:p>
          <a:p>
            <a:pPr indent="0" lvl="0" marL="0" rtl="0" algn="l">
              <a:spcBef>
                <a:spcPts val="0"/>
              </a:spcBef>
              <a:spcAft>
                <a:spcPts val="0"/>
              </a:spcAft>
              <a:buClr>
                <a:schemeClr val="dk1"/>
              </a:buClr>
              <a:buSzPct val="78571"/>
              <a:buFont typeface="Arial"/>
              <a:buNone/>
            </a:pPr>
            <a:r>
              <a:t/>
            </a:r>
            <a:endParaRPr b="1" sz="1400">
              <a:solidFill>
                <a:schemeClr val="lt1"/>
              </a:solidFill>
              <a:latin typeface="Maven Pro"/>
              <a:ea typeface="Maven Pro"/>
              <a:cs typeface="Maven Pro"/>
              <a:sym typeface="Maven Pro"/>
            </a:endParaRPr>
          </a:p>
          <a:p>
            <a:pPr indent="0" lvl="0" marL="0" rtl="0" algn="l">
              <a:spcBef>
                <a:spcPts val="0"/>
              </a:spcBef>
              <a:spcAft>
                <a:spcPts val="0"/>
              </a:spcAft>
              <a:buClr>
                <a:srgbClr val="C0791B"/>
              </a:buClr>
              <a:buSzPct val="78571"/>
              <a:buFont typeface="Arial"/>
              <a:buNone/>
            </a:pPr>
            <a:r>
              <a:t/>
            </a:r>
            <a:endParaRPr b="1" sz="1400">
              <a:solidFill>
                <a:schemeClr val="lt1"/>
              </a:solidFill>
              <a:latin typeface="Maven Pro"/>
              <a:ea typeface="Maven Pro"/>
              <a:cs typeface="Maven Pro"/>
              <a:sym typeface="Maven Pro"/>
            </a:endParaRPr>
          </a:p>
          <a:p>
            <a:pPr indent="0" lvl="0" marL="0" rtl="0" algn="l">
              <a:spcBef>
                <a:spcPts val="0"/>
              </a:spcBef>
              <a:spcAft>
                <a:spcPts val="0"/>
              </a:spcAft>
              <a:buClr>
                <a:srgbClr val="C0791B"/>
              </a:buClr>
              <a:buSzPct val="78571"/>
              <a:buFont typeface="Arial"/>
              <a:buNone/>
            </a:pPr>
            <a:r>
              <a:t/>
            </a:r>
            <a:endParaRPr b="1" sz="1400">
              <a:solidFill>
                <a:schemeClr val="lt1"/>
              </a:solidFill>
              <a:latin typeface="Maven Pro"/>
              <a:ea typeface="Maven Pro"/>
              <a:cs typeface="Maven Pro"/>
              <a:sym typeface="Maven Pro"/>
            </a:endParaRPr>
          </a:p>
          <a:p>
            <a:pPr indent="0" lvl="0" marL="0" rtl="0" algn="l">
              <a:spcBef>
                <a:spcPts val="0"/>
              </a:spcBef>
              <a:spcAft>
                <a:spcPts val="0"/>
              </a:spcAft>
              <a:buClr>
                <a:srgbClr val="C0791B"/>
              </a:buClr>
              <a:buSzPct val="78571"/>
              <a:buFont typeface="Arial"/>
              <a:buNone/>
            </a:pPr>
            <a:r>
              <a:t/>
            </a:r>
            <a:endParaRPr b="1" sz="1400">
              <a:solidFill>
                <a:schemeClr val="lt1"/>
              </a:solidFill>
              <a:latin typeface="Maven Pro"/>
              <a:ea typeface="Maven Pro"/>
              <a:cs typeface="Maven Pro"/>
              <a:sym typeface="Maven Pro"/>
            </a:endParaRPr>
          </a:p>
          <a:p>
            <a:pPr indent="0" lvl="0" marL="0" rtl="0" algn="l">
              <a:spcBef>
                <a:spcPts val="0"/>
              </a:spcBef>
              <a:spcAft>
                <a:spcPts val="0"/>
              </a:spcAft>
              <a:buClr>
                <a:schemeClr val="dk1"/>
              </a:buClr>
              <a:buSzPct val="78571"/>
              <a:buFont typeface="Arial"/>
              <a:buNone/>
            </a:pPr>
            <a:r>
              <a:t/>
            </a:r>
            <a:endParaRPr b="1" sz="14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9594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lnSpc>
                <a:spcPct val="90000"/>
              </a:lnSpc>
              <a:spcBef>
                <a:spcPts val="0"/>
              </a:spcBef>
              <a:spcAft>
                <a:spcPts val="0"/>
              </a:spcAft>
              <a:buClr>
                <a:srgbClr val="C0791B"/>
              </a:buClr>
              <a:buSzPct val="84615"/>
              <a:buFont typeface="Arial"/>
              <a:buNone/>
            </a:pPr>
            <a:r>
              <a:t/>
            </a:r>
            <a:endParaRPr sz="1300">
              <a:solidFill>
                <a:schemeClr val="lt1"/>
              </a:solidFill>
            </a:endParaRPr>
          </a:p>
          <a:p>
            <a:pPr indent="0" lvl="0" marL="0" rtl="0" algn="l">
              <a:lnSpc>
                <a:spcPct val="115000"/>
              </a:lnSpc>
              <a:spcBef>
                <a:spcPts val="0"/>
              </a:spcBef>
              <a:spcAft>
                <a:spcPts val="0"/>
              </a:spcAft>
              <a:buClr>
                <a:srgbClr val="C0791B"/>
              </a:buClr>
              <a:buSzPct val="26392"/>
              <a:buFont typeface="Arial"/>
              <a:buNone/>
            </a:pPr>
            <a:r>
              <a:rPr b="1" lang="en" sz="4167">
                <a:solidFill>
                  <a:schemeClr val="lt1"/>
                </a:solidFill>
                <a:latin typeface="Nunito"/>
                <a:ea typeface="Nunito"/>
                <a:cs typeface="Nunito"/>
                <a:sym typeface="Nunito"/>
              </a:rPr>
              <a:t>Model Overview:</a:t>
            </a:r>
            <a:endParaRPr b="1"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rgbClr val="C0791B"/>
              </a:buClr>
              <a:buSzPct val="26392"/>
              <a:buFont typeface="Arial"/>
              <a:buNone/>
            </a:pPr>
            <a:r>
              <a:rPr b="1" lang="en" sz="4167">
                <a:solidFill>
                  <a:schemeClr val="lt1"/>
                </a:solidFill>
                <a:latin typeface="Nunito"/>
                <a:ea typeface="Nunito"/>
                <a:cs typeface="Nunito"/>
                <a:sym typeface="Nunito"/>
              </a:rPr>
              <a:t>Algorithm</a:t>
            </a:r>
            <a:r>
              <a:rPr lang="en" sz="4167">
                <a:solidFill>
                  <a:schemeClr val="lt1"/>
                </a:solidFill>
                <a:latin typeface="Nunito"/>
                <a:ea typeface="Nunito"/>
                <a:cs typeface="Nunito"/>
                <a:sym typeface="Nunito"/>
              </a:rPr>
              <a:t>: Gradient Boosting Classifier – a powerful ensemble method combining multiple decision trees.</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Initial Setup:</a:t>
            </a:r>
            <a:r>
              <a:rPr lang="en" sz="4167">
                <a:solidFill>
                  <a:schemeClr val="lt1"/>
                </a:solidFill>
                <a:latin typeface="Nunito"/>
                <a:ea typeface="Nunito"/>
                <a:cs typeface="Nunito"/>
                <a:sym typeface="Nunito"/>
              </a:rPr>
              <a:t> Model initialized with random_state=42 for reproducibility.</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rgbClr val="C0791B"/>
              </a:buClr>
              <a:buSzPct val="26392"/>
              <a:buFont typeface="Arial"/>
              <a:buNone/>
            </a:pPr>
            <a:r>
              <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rgbClr val="C0791B"/>
              </a:buClr>
              <a:buSzPct val="26392"/>
              <a:buFont typeface="Arial"/>
              <a:buNone/>
            </a:pPr>
            <a:r>
              <a:rPr b="1" lang="en" sz="4167">
                <a:solidFill>
                  <a:schemeClr val="lt1"/>
                </a:solidFill>
                <a:latin typeface="Nunito"/>
                <a:ea typeface="Nunito"/>
                <a:cs typeface="Nunito"/>
                <a:sym typeface="Nunito"/>
              </a:rPr>
              <a:t>Training &amp; Evaluation:</a:t>
            </a:r>
            <a:endParaRPr b="1"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rgbClr val="C0791B"/>
              </a:buClr>
              <a:buSzPct val="26392"/>
              <a:buFont typeface="Arial"/>
              <a:buNone/>
            </a:pPr>
            <a:r>
              <a:rPr b="1" lang="en" sz="4167">
                <a:solidFill>
                  <a:schemeClr val="lt1"/>
                </a:solidFill>
                <a:latin typeface="Nunito"/>
                <a:ea typeface="Nunito"/>
                <a:cs typeface="Nunito"/>
                <a:sym typeface="Nunito"/>
              </a:rPr>
              <a:t>Initial Training:</a:t>
            </a:r>
            <a:r>
              <a:rPr lang="en" sz="4167">
                <a:solidFill>
                  <a:schemeClr val="lt1"/>
                </a:solidFill>
                <a:latin typeface="Nunito"/>
                <a:ea typeface="Nunito"/>
                <a:cs typeface="Nunito"/>
                <a:sym typeface="Nunito"/>
              </a:rPr>
              <a:t> Model trained using default hyperparameters.</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rgbClr val="C0791B"/>
              </a:buClr>
              <a:buSzPct val="26392"/>
              <a:buFont typeface="Arial"/>
              <a:buNone/>
            </a:pPr>
            <a:r>
              <a:rPr b="1" lang="en" sz="4167">
                <a:solidFill>
                  <a:schemeClr val="lt1"/>
                </a:solidFill>
                <a:latin typeface="Nunito"/>
                <a:ea typeface="Nunito"/>
                <a:cs typeface="Nunito"/>
                <a:sym typeface="Nunito"/>
              </a:rPr>
              <a:t>Metrics Evaluated:</a:t>
            </a:r>
            <a:r>
              <a:rPr lang="en" sz="4167">
                <a:solidFill>
                  <a:schemeClr val="lt1"/>
                </a:solidFill>
                <a:latin typeface="Nunito"/>
                <a:ea typeface="Nunito"/>
                <a:cs typeface="Nunito"/>
                <a:sym typeface="Nunito"/>
              </a:rPr>
              <a:t> Accuracy, Precision, Recall, F1 Score.</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Classification Report:</a:t>
            </a:r>
            <a:r>
              <a:rPr lang="en" sz="4167">
                <a:solidFill>
                  <a:schemeClr val="lt1"/>
                </a:solidFill>
                <a:latin typeface="Nunito"/>
                <a:ea typeface="Nunito"/>
                <a:cs typeface="Nunito"/>
                <a:sym typeface="Nunito"/>
              </a:rPr>
              <a:t> Strong overall performance, with high precision and recall for most classes.</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Hyperparameter Tuning:</a:t>
            </a:r>
            <a:endParaRPr b="1"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Grid Search:</a:t>
            </a:r>
            <a:r>
              <a:rPr lang="en" sz="4167">
                <a:solidFill>
                  <a:schemeClr val="lt1"/>
                </a:solidFill>
                <a:latin typeface="Nunito"/>
                <a:ea typeface="Nunito"/>
                <a:cs typeface="Nunito"/>
                <a:sym typeface="Nunito"/>
              </a:rPr>
              <a:t> Identified best parameters (n_estimators, learning_rate, max_depth).</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Random Search:</a:t>
            </a:r>
            <a:r>
              <a:rPr lang="en" sz="4167">
                <a:solidFill>
                  <a:schemeClr val="lt1"/>
                </a:solidFill>
                <a:latin typeface="Nunito"/>
                <a:ea typeface="Nunito"/>
                <a:cs typeface="Nunito"/>
                <a:sym typeface="Nunito"/>
              </a:rPr>
              <a:t> Further refined model with randomized hyperparameter search.</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Manual Tuning:</a:t>
            </a:r>
            <a:r>
              <a:rPr lang="en" sz="4167">
                <a:solidFill>
                  <a:schemeClr val="lt1"/>
                </a:solidFill>
                <a:latin typeface="Nunito"/>
                <a:ea typeface="Nunito"/>
                <a:cs typeface="Nunito"/>
                <a:sym typeface="Nunito"/>
              </a:rPr>
              <a:t> Adjusted learning_rate=0.05, n_estimators=150, and max_depth=5 for better generalization.</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Performance After Tuning:</a:t>
            </a:r>
            <a:endParaRPr b="1"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Manually Tuned Model:</a:t>
            </a:r>
            <a:r>
              <a:rPr lang="en" sz="4167">
                <a:solidFill>
                  <a:schemeClr val="lt1"/>
                </a:solidFill>
                <a:latin typeface="Nunito"/>
                <a:ea typeface="Nunito"/>
                <a:cs typeface="Nunito"/>
                <a:sym typeface="Nunito"/>
              </a:rPr>
              <a:t> Achieved balanced performance across metrics with improved recall and precision.</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Visualizations:</a:t>
            </a:r>
            <a:endParaRPr b="1"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Confusion Matrix:</a:t>
            </a:r>
            <a:r>
              <a:rPr lang="en" sz="4167">
                <a:solidFill>
                  <a:schemeClr val="lt1"/>
                </a:solidFill>
                <a:latin typeface="Nunito"/>
                <a:ea typeface="Nunito"/>
                <a:cs typeface="Nunito"/>
                <a:sym typeface="Nunito"/>
              </a:rPr>
              <a:t> Visualized model's classification errors.</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chemeClr val="dk1"/>
              </a:buClr>
              <a:buSzPct val="26392"/>
              <a:buFont typeface="Arial"/>
              <a:buNone/>
            </a:pPr>
            <a:r>
              <a:rPr b="1" lang="en" sz="4167">
                <a:solidFill>
                  <a:schemeClr val="lt1"/>
                </a:solidFill>
                <a:latin typeface="Nunito"/>
                <a:ea typeface="Nunito"/>
                <a:cs typeface="Nunito"/>
                <a:sym typeface="Nunito"/>
              </a:rPr>
              <a:t>Precision-Recall Curve:</a:t>
            </a:r>
            <a:r>
              <a:rPr lang="en" sz="4167">
                <a:solidFill>
                  <a:schemeClr val="lt1"/>
                </a:solidFill>
                <a:latin typeface="Nunito"/>
                <a:ea typeface="Nunito"/>
                <a:cs typeface="Nunito"/>
                <a:sym typeface="Nunito"/>
              </a:rPr>
              <a:t> Evaluated trade-off between precision and recall.</a:t>
            </a:r>
            <a:endParaRPr sz="4167">
              <a:solidFill>
                <a:schemeClr val="lt1"/>
              </a:solidFill>
              <a:latin typeface="Nunito"/>
              <a:ea typeface="Nunito"/>
              <a:cs typeface="Nunito"/>
              <a:sym typeface="Nunito"/>
            </a:endParaRPr>
          </a:p>
          <a:p>
            <a:pPr indent="0" lvl="0" marL="0" rtl="0" algn="l">
              <a:lnSpc>
                <a:spcPct val="115000"/>
              </a:lnSpc>
              <a:spcBef>
                <a:spcPts val="0"/>
              </a:spcBef>
              <a:spcAft>
                <a:spcPts val="0"/>
              </a:spcAft>
              <a:buClr>
                <a:srgbClr val="C0791B"/>
              </a:buClr>
              <a:buSzPct val="26392"/>
              <a:buFont typeface="Arial"/>
              <a:buNone/>
            </a:pPr>
            <a:r>
              <a:rPr b="1" lang="en" sz="4167">
                <a:solidFill>
                  <a:schemeClr val="lt1"/>
                </a:solidFill>
                <a:latin typeface="Nunito"/>
                <a:ea typeface="Nunito"/>
                <a:cs typeface="Nunito"/>
                <a:sym typeface="Nunito"/>
              </a:rPr>
              <a:t>Accuracy vs. Number of Estimators:</a:t>
            </a:r>
            <a:r>
              <a:rPr lang="en" sz="4167">
                <a:solidFill>
                  <a:schemeClr val="lt1"/>
                </a:solidFill>
                <a:latin typeface="Nunito"/>
                <a:ea typeface="Nunito"/>
                <a:cs typeface="Nunito"/>
                <a:sym typeface="Nunito"/>
              </a:rPr>
              <a:t> Plotted to observe model behavior across iterations.</a:t>
            </a:r>
            <a:endParaRPr sz="4167">
              <a:solidFill>
                <a:schemeClr val="lt1"/>
              </a:solidFill>
              <a:latin typeface="Nunito"/>
              <a:ea typeface="Nunito"/>
              <a:cs typeface="Nunito"/>
              <a:sym typeface="Nunito"/>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777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C0791B"/>
              </a:buClr>
              <a:buSzPts val="1100"/>
              <a:buFont typeface="Arial"/>
              <a:buNone/>
            </a:pPr>
            <a:r>
              <a:rPr b="1" lang="en" sz="1533">
                <a:solidFill>
                  <a:schemeClr val="lt1"/>
                </a:solidFill>
                <a:latin typeface="Maven Pro"/>
                <a:ea typeface="Maven Pro"/>
                <a:cs typeface="Maven Pro"/>
                <a:sym typeface="Maven Pro"/>
              </a:rPr>
              <a:t>Model Performance</a:t>
            </a:r>
            <a:endParaRPr/>
          </a:p>
        </p:txBody>
      </p:sp>
      <p:sp>
        <p:nvSpPr>
          <p:cNvPr id="124" name="Google Shape;124;p24"/>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rgbClr val="C0791B"/>
              </a:buClr>
              <a:buSzPts val="1100"/>
              <a:buFont typeface="Arial"/>
              <a:buNone/>
            </a:pPr>
            <a:r>
              <a:rPr b="1" lang="en" sz="1300">
                <a:solidFill>
                  <a:schemeClr val="lt1"/>
                </a:solidFill>
                <a:latin typeface="Nunito"/>
                <a:ea typeface="Nunito"/>
                <a:cs typeface="Nunito"/>
                <a:sym typeface="Nunito"/>
              </a:rPr>
              <a:t>Best Model: Gradient Boosting</a:t>
            </a:r>
            <a:endParaRPr b="1" sz="1300">
              <a:solidFill>
                <a:schemeClr val="lt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800">
              <a:solidFill>
                <a:schemeClr val="lt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chemeClr val="lt1"/>
                </a:solidFill>
                <a:latin typeface="Nunito"/>
                <a:ea typeface="Nunito"/>
                <a:cs typeface="Nunito"/>
                <a:sym typeface="Nunito"/>
              </a:rPr>
              <a:t>Accuracy:</a:t>
            </a:r>
            <a:r>
              <a:rPr lang="en" sz="1200">
                <a:solidFill>
                  <a:schemeClr val="lt1"/>
                </a:solidFill>
                <a:latin typeface="Nunito"/>
                <a:ea typeface="Nunito"/>
                <a:cs typeface="Nunito"/>
                <a:sym typeface="Nunito"/>
              </a:rPr>
              <a:t> 92%</a:t>
            </a:r>
            <a:endParaRPr sz="1200">
              <a:solidFill>
                <a:schemeClr val="lt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chemeClr val="lt1"/>
                </a:solidFill>
                <a:latin typeface="Nunito"/>
                <a:ea typeface="Nunito"/>
                <a:cs typeface="Nunito"/>
                <a:sym typeface="Nunito"/>
              </a:rPr>
              <a:t>F1 Score: </a:t>
            </a:r>
            <a:r>
              <a:rPr lang="en" sz="1200">
                <a:solidFill>
                  <a:schemeClr val="lt1"/>
                </a:solidFill>
                <a:latin typeface="Nunito"/>
                <a:ea typeface="Nunito"/>
                <a:cs typeface="Nunito"/>
                <a:sym typeface="Nunito"/>
              </a:rPr>
              <a:t>0.92 (strong balance of precision &amp; recall)</a:t>
            </a:r>
            <a:endParaRPr sz="1200">
              <a:solidFill>
                <a:schemeClr val="lt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chemeClr val="lt1"/>
                </a:solidFill>
                <a:latin typeface="Nunito"/>
                <a:ea typeface="Nunito"/>
                <a:cs typeface="Nunito"/>
                <a:sym typeface="Nunito"/>
              </a:rPr>
              <a:t>Macro Avg.</a:t>
            </a:r>
            <a:r>
              <a:rPr lang="en" sz="1200">
                <a:solidFill>
                  <a:schemeClr val="lt1"/>
                </a:solidFill>
                <a:latin typeface="Nunito"/>
                <a:ea typeface="Nunito"/>
                <a:cs typeface="Nunito"/>
                <a:sym typeface="Nunito"/>
              </a:rPr>
              <a:t> F1: 0.86 | Weighted Avg. F1: 0.92</a:t>
            </a:r>
            <a:endParaRPr sz="1200">
              <a:solidFill>
                <a:schemeClr val="lt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chemeClr val="lt1"/>
                </a:solidFill>
                <a:latin typeface="Nunito"/>
                <a:ea typeface="Nunito"/>
                <a:cs typeface="Nunito"/>
                <a:sym typeface="Nunito"/>
              </a:rPr>
              <a:t>Key Strengths:</a:t>
            </a:r>
            <a:r>
              <a:rPr lang="en" sz="1200">
                <a:solidFill>
                  <a:schemeClr val="lt1"/>
                </a:solidFill>
                <a:latin typeface="Nunito"/>
                <a:ea typeface="Nunito"/>
                <a:cs typeface="Nunito"/>
                <a:sym typeface="Nunito"/>
              </a:rPr>
              <a:t> Consistent performance across classes, especially high-support classes; robust handling of imbalanced data.</a:t>
            </a:r>
            <a:endParaRPr sz="1200">
              <a:solidFill>
                <a:schemeClr val="lt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lt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rPr b="1" lang="en" sz="1300">
                <a:solidFill>
                  <a:schemeClr val="lt1"/>
                </a:solidFill>
                <a:latin typeface="Nunito"/>
                <a:ea typeface="Nunito"/>
                <a:cs typeface="Nunito"/>
                <a:sym typeface="Nunito"/>
              </a:rPr>
              <a:t>Other Models:</a:t>
            </a:r>
            <a:endParaRPr b="1" sz="1300">
              <a:solidFill>
                <a:schemeClr val="lt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chemeClr val="lt1"/>
                </a:solidFill>
                <a:latin typeface="Nunito"/>
                <a:ea typeface="Nunito"/>
                <a:cs typeface="Nunito"/>
                <a:sym typeface="Nunito"/>
              </a:rPr>
              <a:t>Decision Tree</a:t>
            </a:r>
            <a:r>
              <a:rPr lang="en" sz="1200">
                <a:solidFill>
                  <a:schemeClr val="lt1"/>
                </a:solidFill>
                <a:latin typeface="Nunito"/>
                <a:ea typeface="Nunito"/>
                <a:cs typeface="Nunito"/>
                <a:sym typeface="Nunito"/>
              </a:rPr>
              <a:t>: Accuracy: 91%, but more variability in recall for low-support classes.</a:t>
            </a:r>
            <a:endParaRPr sz="1200">
              <a:solidFill>
                <a:schemeClr val="lt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chemeClr val="lt1"/>
                </a:solidFill>
                <a:latin typeface="Nunito"/>
                <a:ea typeface="Nunito"/>
                <a:cs typeface="Nunito"/>
                <a:sym typeface="Nunito"/>
              </a:rPr>
              <a:t>Random Forest &amp; CatBoost</a:t>
            </a:r>
            <a:r>
              <a:rPr lang="en" sz="1200">
                <a:solidFill>
                  <a:schemeClr val="lt1"/>
                </a:solidFill>
                <a:latin typeface="Nunito"/>
                <a:ea typeface="Nunito"/>
                <a:cs typeface="Nunito"/>
                <a:sym typeface="Nunito"/>
              </a:rPr>
              <a:t>: Accuracy around 91-92%, but Gradient Boosting showed better overall stability and class balance.</a:t>
            </a:r>
            <a:endParaRPr sz="1200">
              <a:solidFill>
                <a:schemeClr val="lt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200">
                <a:solidFill>
                  <a:schemeClr val="lt1"/>
                </a:solidFill>
                <a:latin typeface="Nunito"/>
                <a:ea typeface="Nunito"/>
                <a:cs typeface="Nunito"/>
                <a:sym typeface="Nunito"/>
              </a:rPr>
              <a:t>SVC:</a:t>
            </a:r>
            <a:r>
              <a:rPr lang="en" sz="1200">
                <a:solidFill>
                  <a:schemeClr val="lt1"/>
                </a:solidFill>
                <a:latin typeface="Nunito"/>
                <a:ea typeface="Nunito"/>
                <a:cs typeface="Nunito"/>
                <a:sym typeface="Nunito"/>
              </a:rPr>
              <a:t> Struggled with low-recall for class 0, particularly for imbalanced data.</a:t>
            </a:r>
            <a:endParaRPr sz="1200">
              <a:solidFill>
                <a:schemeClr val="lt1"/>
              </a:solidFill>
              <a:latin typeface="Nunito"/>
              <a:ea typeface="Nunito"/>
              <a:cs typeface="Nunito"/>
              <a:sym typeface="Nunito"/>
            </a:endParaRPr>
          </a:p>
          <a:p>
            <a:pPr indent="0" lvl="0" marL="0" rtl="0" algn="l">
              <a:lnSpc>
                <a:spcPct val="100000"/>
              </a:lnSpc>
              <a:spcBef>
                <a:spcPts val="0"/>
              </a:spcBef>
              <a:spcAft>
                <a:spcPts val="0"/>
              </a:spcAft>
              <a:buClr>
                <a:schemeClr val="dk1"/>
              </a:buClr>
              <a:buSzPts val="1100"/>
              <a:buFont typeface="Arial"/>
              <a:buNone/>
            </a:pPr>
            <a:r>
              <a:t/>
            </a:r>
            <a:endParaRPr sz="800">
              <a:solidFill>
                <a:schemeClr val="lt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 sz="1300">
                <a:solidFill>
                  <a:schemeClr val="lt1"/>
                </a:solidFill>
                <a:latin typeface="Nunito"/>
                <a:ea typeface="Nunito"/>
                <a:cs typeface="Nunito"/>
                <a:sym typeface="Nunito"/>
              </a:rPr>
              <a:t>Key Insight:</a:t>
            </a:r>
            <a:endParaRPr b="1" sz="1300">
              <a:solidFill>
                <a:schemeClr val="lt1"/>
              </a:solidFill>
              <a:latin typeface="Nunito"/>
              <a:ea typeface="Nunito"/>
              <a:cs typeface="Nunito"/>
              <a:sym typeface="Nunito"/>
            </a:endParaRPr>
          </a:p>
          <a:p>
            <a:pPr indent="0" lvl="0" marL="0" rtl="0" algn="l">
              <a:spcBef>
                <a:spcPts val="0"/>
              </a:spcBef>
              <a:spcAft>
                <a:spcPts val="0"/>
              </a:spcAft>
              <a:buClr>
                <a:srgbClr val="C0791B"/>
              </a:buClr>
              <a:buSzPts val="1100"/>
              <a:buFont typeface="Arial"/>
              <a:buNone/>
            </a:pPr>
            <a:r>
              <a:rPr lang="en" sz="1200">
                <a:solidFill>
                  <a:schemeClr val="lt1"/>
                </a:solidFill>
                <a:latin typeface="Nunito"/>
                <a:ea typeface="Nunito"/>
                <a:cs typeface="Nunito"/>
                <a:sym typeface="Nunito"/>
              </a:rPr>
              <a:t>Gradient Boosting provided the most balanced and reliable performance across all classes, outperforming other models in overall metrics.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 sz="1633">
                <a:solidFill>
                  <a:srgbClr val="FFFFFF"/>
                </a:solidFill>
                <a:latin typeface="Maven Pro"/>
                <a:ea typeface="Maven Pro"/>
                <a:cs typeface="Maven Pro"/>
                <a:sym typeface="Maven Pro"/>
              </a:rPr>
              <a:t>8. Solution Validation</a:t>
            </a:r>
            <a:endParaRPr b="1" sz="3600">
              <a:solidFill>
                <a:srgbClr val="FFFFFF"/>
              </a:solidFill>
              <a:latin typeface="Maven Pro"/>
              <a:ea typeface="Maven Pro"/>
              <a:cs typeface="Maven Pro"/>
              <a:sym typeface="Maven Pro"/>
            </a:endParaRPr>
          </a:p>
        </p:txBody>
      </p:sp>
      <p:sp>
        <p:nvSpPr>
          <p:cNvPr id="130" name="Google Shape;130;p25"/>
          <p:cNvSpPr txBox="1"/>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solidFill>
                <a:srgbClr val="FFFFFF"/>
              </a:solidFill>
              <a:latin typeface="Nunito"/>
              <a:ea typeface="Nunito"/>
              <a:cs typeface="Nunito"/>
              <a:sym typeface="Nunito"/>
            </a:endParaRPr>
          </a:p>
        </p:txBody>
      </p:sp>
      <p:pic>
        <p:nvPicPr>
          <p:cNvPr id="131" name="Google Shape;131;p25"/>
          <p:cNvPicPr preferRelativeResize="0"/>
          <p:nvPr/>
        </p:nvPicPr>
        <p:blipFill>
          <a:blip r:embed="rId3">
            <a:alphaModFix/>
          </a:blip>
          <a:stretch>
            <a:fillRect/>
          </a:stretch>
        </p:blipFill>
        <p:spPr>
          <a:xfrm>
            <a:off x="0" y="998975"/>
            <a:ext cx="9144000" cy="4144526"/>
          </a:xfrm>
          <a:prstGeom prst="rect">
            <a:avLst/>
          </a:prstGeom>
          <a:noFill/>
          <a:ln>
            <a:noFill/>
          </a:ln>
        </p:spPr>
      </p:pic>
      <p:sp>
        <p:nvSpPr>
          <p:cNvPr id="132" name="Google Shape;132;p25"/>
          <p:cNvSpPr txBox="1"/>
          <p:nvPr/>
        </p:nvSpPr>
        <p:spPr>
          <a:xfrm>
            <a:off x="130275" y="213650"/>
            <a:ext cx="6456600" cy="9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Nunito"/>
                <a:ea typeface="Nunito"/>
                <a:cs typeface="Nunito"/>
                <a:sym typeface="Nunito"/>
              </a:rPr>
              <a:t>Deployment</a:t>
            </a:r>
            <a:endParaRPr b="1" sz="1800">
              <a:solidFill>
                <a:srgbClr val="FFFFFF"/>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sz="1750">
                <a:solidFill>
                  <a:schemeClr val="lt1"/>
                </a:solidFill>
              </a:rPr>
              <a:t>Future Work</a:t>
            </a:r>
            <a:endParaRPr sz="3200"/>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just">
              <a:lnSpc>
                <a:spcPct val="100000"/>
              </a:lnSpc>
              <a:spcBef>
                <a:spcPts val="0"/>
              </a:spcBef>
              <a:spcAft>
                <a:spcPts val="0"/>
              </a:spcAft>
              <a:buClr>
                <a:schemeClr val="lt1"/>
              </a:buClr>
              <a:buSzPts val="1350"/>
              <a:buChar char="●"/>
            </a:pPr>
            <a:r>
              <a:rPr lang="en" sz="1350">
                <a:solidFill>
                  <a:schemeClr val="lt1"/>
                </a:solidFill>
              </a:rPr>
              <a:t>Improvements on Low-Support Classes: Models struggled to predict correctly for class 0, likely due to low sample size. To enhance performance we should work on gathering more balanced data.</a:t>
            </a:r>
            <a:endParaRPr sz="1350">
              <a:solidFill>
                <a:schemeClr val="lt1"/>
              </a:solidFill>
            </a:endParaRPr>
          </a:p>
          <a:p>
            <a:pPr indent="0" lvl="0" marL="457200" rtl="0" algn="just">
              <a:lnSpc>
                <a:spcPct val="100000"/>
              </a:lnSpc>
              <a:spcBef>
                <a:spcPts val="0"/>
              </a:spcBef>
              <a:spcAft>
                <a:spcPts val="0"/>
              </a:spcAft>
              <a:buNone/>
            </a:pPr>
            <a:r>
              <a:t/>
            </a:r>
            <a:endParaRPr sz="1350">
              <a:solidFill>
                <a:schemeClr val="lt1"/>
              </a:solidFill>
            </a:endParaRPr>
          </a:p>
          <a:p>
            <a:pPr indent="-314325" lvl="0" marL="457200" rtl="0" algn="just">
              <a:lnSpc>
                <a:spcPct val="100000"/>
              </a:lnSpc>
              <a:spcBef>
                <a:spcPts val="0"/>
              </a:spcBef>
              <a:spcAft>
                <a:spcPts val="0"/>
              </a:spcAft>
              <a:buClr>
                <a:schemeClr val="lt1"/>
              </a:buClr>
              <a:buSzPts val="1350"/>
              <a:buChar char="●"/>
            </a:pPr>
            <a:r>
              <a:rPr lang="en" sz="1350">
                <a:solidFill>
                  <a:schemeClr val="lt1"/>
                </a:solidFill>
              </a:rPr>
              <a:t>Parameter Tuning: The current parameter tuning could be further optimized, especially for models like SVC, which underperformed on certain metrics. </a:t>
            </a:r>
            <a:endParaRPr sz="1350">
              <a:solidFill>
                <a:schemeClr val="lt1"/>
              </a:solidFill>
            </a:endParaRPr>
          </a:p>
          <a:p>
            <a:pPr indent="0" lvl="0" marL="457200" rtl="0" algn="just">
              <a:lnSpc>
                <a:spcPct val="100000"/>
              </a:lnSpc>
              <a:spcBef>
                <a:spcPts val="0"/>
              </a:spcBef>
              <a:spcAft>
                <a:spcPts val="0"/>
              </a:spcAft>
              <a:buNone/>
            </a:pPr>
            <a:r>
              <a:t/>
            </a:r>
            <a:endParaRPr sz="1350">
              <a:solidFill>
                <a:schemeClr val="lt1"/>
              </a:solidFill>
            </a:endParaRPr>
          </a:p>
          <a:p>
            <a:pPr indent="-314325" lvl="0" marL="457200" rtl="0" algn="just">
              <a:lnSpc>
                <a:spcPct val="100000"/>
              </a:lnSpc>
              <a:spcBef>
                <a:spcPts val="0"/>
              </a:spcBef>
              <a:spcAft>
                <a:spcPts val="0"/>
              </a:spcAft>
              <a:buClr>
                <a:schemeClr val="lt1"/>
              </a:buClr>
              <a:buSzPts val="1350"/>
              <a:buChar char="●"/>
            </a:pPr>
            <a:r>
              <a:rPr lang="en" sz="1350">
                <a:solidFill>
                  <a:schemeClr val="lt1"/>
                </a:solidFill>
              </a:rPr>
              <a:t>Feature Engineering: Exploring new features or engineering additional variables from existing ones (e.g., considering interaction terms) could refine model accuracy. </a:t>
            </a:r>
            <a:endParaRPr sz="1350">
              <a:solidFill>
                <a:schemeClr val="lt1"/>
              </a:solidFill>
            </a:endParaRPr>
          </a:p>
          <a:p>
            <a:pPr indent="0" lvl="0" marL="457200" rtl="0" algn="just">
              <a:lnSpc>
                <a:spcPct val="100000"/>
              </a:lnSpc>
              <a:spcBef>
                <a:spcPts val="0"/>
              </a:spcBef>
              <a:spcAft>
                <a:spcPts val="0"/>
              </a:spcAft>
              <a:buNone/>
            </a:pPr>
            <a:r>
              <a:t/>
            </a:r>
            <a:endParaRPr sz="1350">
              <a:solidFill>
                <a:schemeClr val="lt1"/>
              </a:solidFill>
            </a:endParaRPr>
          </a:p>
          <a:p>
            <a:pPr indent="-314325" lvl="0" marL="457200" rtl="0" algn="just">
              <a:lnSpc>
                <a:spcPct val="100000"/>
              </a:lnSpc>
              <a:spcBef>
                <a:spcPts val="0"/>
              </a:spcBef>
              <a:spcAft>
                <a:spcPts val="0"/>
              </a:spcAft>
              <a:buClr>
                <a:schemeClr val="lt1"/>
              </a:buClr>
              <a:buSzPts val="1350"/>
              <a:buChar char="●"/>
            </a:pPr>
            <a:r>
              <a:rPr lang="en" sz="1350">
                <a:solidFill>
                  <a:schemeClr val="lt1"/>
                </a:solidFill>
              </a:rPr>
              <a:t>Model Ensemble: Combining the best-performing models (e.g., Gradient Boosting and CatBoost) in an ensemble may improve prediction stability across all classes.</a:t>
            </a:r>
            <a:endParaRPr sz="2100">
              <a:solidFill>
                <a:schemeClr val="lt1"/>
              </a:solidFill>
            </a:endParaRPr>
          </a:p>
          <a:p>
            <a:pPr indent="0" lvl="0" marL="0" rtl="0" algn="l">
              <a:spcBef>
                <a:spcPts val="0"/>
              </a:spcBef>
              <a:spcAft>
                <a:spcPts val="1200"/>
              </a:spcAft>
              <a:buNone/>
            </a:pPr>
            <a:r>
              <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2090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700">
                <a:solidFill>
                  <a:schemeClr val="lt1"/>
                </a:solidFill>
                <a:latin typeface="Caveat"/>
                <a:ea typeface="Caveat"/>
                <a:cs typeface="Caveat"/>
                <a:sym typeface="Caveat"/>
              </a:rPr>
              <a:t>Thank You</a:t>
            </a:r>
            <a:endParaRPr b="1" sz="4700">
              <a:solidFill>
                <a:schemeClr val="lt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17900" y="445025"/>
            <a:ext cx="8520600" cy="57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b="1" lang="en" sz="1861">
                <a:solidFill>
                  <a:schemeClr val="lt1"/>
                </a:solidFill>
              </a:rPr>
              <a:t>Project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C0791B"/>
              </a:buClr>
              <a:buSzPts val="1100"/>
              <a:buFont typeface="Arial"/>
              <a:buNone/>
            </a:pPr>
            <a:r>
              <a:t/>
            </a:r>
            <a:endParaRPr b="1" sz="1861">
              <a:solidFill>
                <a:schemeClr val="lt1"/>
              </a:solidFill>
            </a:endParaRPr>
          </a:p>
          <a:p>
            <a:pPr indent="-315030" lvl="0" marL="457200" rtl="0" algn="just">
              <a:lnSpc>
                <a:spcPct val="100000"/>
              </a:lnSpc>
              <a:spcBef>
                <a:spcPts val="0"/>
              </a:spcBef>
              <a:spcAft>
                <a:spcPts val="0"/>
              </a:spcAft>
              <a:buClr>
                <a:schemeClr val="lt1"/>
              </a:buClr>
              <a:buSzPts val="1361"/>
              <a:buChar char="●"/>
            </a:pPr>
            <a:r>
              <a:rPr lang="en" sz="1361">
                <a:solidFill>
                  <a:schemeClr val="lt1"/>
                </a:solidFill>
              </a:rPr>
              <a:t>Utilize advanced machine learning models and data analysis to predict student performance, focusing </a:t>
            </a:r>
            <a:endParaRPr sz="1361">
              <a:solidFill>
                <a:schemeClr val="lt1"/>
              </a:solidFill>
            </a:endParaRPr>
          </a:p>
          <a:p>
            <a:pPr indent="0" lvl="0" marL="457200" rtl="0" algn="just">
              <a:lnSpc>
                <a:spcPct val="100000"/>
              </a:lnSpc>
              <a:spcBef>
                <a:spcPts val="0"/>
              </a:spcBef>
              <a:spcAft>
                <a:spcPts val="0"/>
              </a:spcAft>
              <a:buClr>
                <a:srgbClr val="C0791B"/>
              </a:buClr>
              <a:buSzPts val="1100"/>
              <a:buFont typeface="Arial"/>
              <a:buNone/>
            </a:pPr>
            <a:r>
              <a:rPr lang="en" sz="1361">
                <a:solidFill>
                  <a:schemeClr val="lt1"/>
                </a:solidFill>
              </a:rPr>
              <a:t>on factors like gender, parental education, test strategies, and academic scores.</a:t>
            </a:r>
            <a:endParaRPr sz="1361">
              <a:solidFill>
                <a:schemeClr val="lt1"/>
              </a:solidFill>
            </a:endParaRPr>
          </a:p>
          <a:p>
            <a:pPr indent="0" lvl="0" marL="457200" rtl="0" algn="just">
              <a:lnSpc>
                <a:spcPct val="100000"/>
              </a:lnSpc>
              <a:spcBef>
                <a:spcPts val="0"/>
              </a:spcBef>
              <a:spcAft>
                <a:spcPts val="0"/>
              </a:spcAft>
              <a:buClr>
                <a:srgbClr val="C0791B"/>
              </a:buClr>
              <a:buSzPts val="1100"/>
              <a:buFont typeface="Arial"/>
              <a:buNone/>
            </a:pPr>
            <a:r>
              <a:t/>
            </a:r>
            <a:endParaRPr sz="1361">
              <a:solidFill>
                <a:schemeClr val="lt1"/>
              </a:solidFill>
            </a:endParaRPr>
          </a:p>
          <a:p>
            <a:pPr indent="-315030" lvl="0" marL="457200" rtl="0" algn="just">
              <a:lnSpc>
                <a:spcPct val="100000"/>
              </a:lnSpc>
              <a:spcBef>
                <a:spcPts val="0"/>
              </a:spcBef>
              <a:spcAft>
                <a:spcPts val="0"/>
              </a:spcAft>
              <a:buClr>
                <a:schemeClr val="lt1"/>
              </a:buClr>
              <a:buSzPts val="1361"/>
              <a:buChar char="●"/>
            </a:pPr>
            <a:r>
              <a:rPr lang="en" sz="1361">
                <a:solidFill>
                  <a:schemeClr val="lt1"/>
                </a:solidFill>
              </a:rPr>
              <a:t>Identify patterns and predictors of performance to support equitable educational practices, </a:t>
            </a:r>
            <a:endParaRPr sz="1361">
              <a:solidFill>
                <a:schemeClr val="lt1"/>
              </a:solidFill>
            </a:endParaRPr>
          </a:p>
          <a:p>
            <a:pPr indent="0" lvl="0" marL="457200" rtl="0" algn="just">
              <a:lnSpc>
                <a:spcPct val="100000"/>
              </a:lnSpc>
              <a:spcBef>
                <a:spcPts val="0"/>
              </a:spcBef>
              <a:spcAft>
                <a:spcPts val="0"/>
              </a:spcAft>
              <a:buClr>
                <a:srgbClr val="C0791B"/>
              </a:buClr>
              <a:buSzPts val="1100"/>
              <a:buFont typeface="Arial"/>
              <a:buNone/>
            </a:pPr>
            <a:r>
              <a:rPr lang="en" sz="1361">
                <a:solidFill>
                  <a:schemeClr val="lt1"/>
                </a:solidFill>
              </a:rPr>
              <a:t>aiming to reduce achievement gaps without introducing biases related to gender, race, </a:t>
            </a:r>
            <a:endParaRPr sz="1361">
              <a:solidFill>
                <a:schemeClr val="lt1"/>
              </a:solidFill>
            </a:endParaRPr>
          </a:p>
          <a:p>
            <a:pPr indent="0" lvl="0" marL="457200" rtl="0" algn="just">
              <a:lnSpc>
                <a:spcPct val="100000"/>
              </a:lnSpc>
              <a:spcBef>
                <a:spcPts val="0"/>
              </a:spcBef>
              <a:spcAft>
                <a:spcPts val="0"/>
              </a:spcAft>
              <a:buClr>
                <a:srgbClr val="C0791B"/>
              </a:buClr>
              <a:buSzPts val="1100"/>
              <a:buFont typeface="Arial"/>
              <a:buNone/>
            </a:pPr>
            <a:r>
              <a:rPr lang="en" sz="1361">
                <a:solidFill>
                  <a:schemeClr val="lt1"/>
                </a:solidFill>
              </a:rPr>
              <a:t>or socioeconomic background.</a:t>
            </a:r>
            <a:endParaRPr sz="1361">
              <a:solidFill>
                <a:schemeClr val="lt1"/>
              </a:solidFill>
            </a:endParaRPr>
          </a:p>
          <a:p>
            <a:pPr indent="0" lvl="0" marL="457200" rtl="0" algn="just">
              <a:lnSpc>
                <a:spcPct val="100000"/>
              </a:lnSpc>
              <a:spcBef>
                <a:spcPts val="0"/>
              </a:spcBef>
              <a:spcAft>
                <a:spcPts val="0"/>
              </a:spcAft>
              <a:buClr>
                <a:srgbClr val="C0791B"/>
              </a:buClr>
              <a:buSzPts val="1100"/>
              <a:buFont typeface="Arial"/>
              <a:buNone/>
            </a:pPr>
            <a:r>
              <a:t/>
            </a:r>
            <a:endParaRPr sz="1361">
              <a:solidFill>
                <a:schemeClr val="lt1"/>
              </a:solidFill>
            </a:endParaRPr>
          </a:p>
          <a:p>
            <a:pPr indent="-315030" lvl="0" marL="457200" rtl="0" algn="just">
              <a:lnSpc>
                <a:spcPct val="100000"/>
              </a:lnSpc>
              <a:spcBef>
                <a:spcPts val="0"/>
              </a:spcBef>
              <a:spcAft>
                <a:spcPts val="0"/>
              </a:spcAft>
              <a:buClr>
                <a:schemeClr val="lt1"/>
              </a:buClr>
              <a:buSzPts val="1361"/>
              <a:buChar char="●"/>
            </a:pPr>
            <a:r>
              <a:rPr lang="en" sz="1361">
                <a:solidFill>
                  <a:schemeClr val="lt1"/>
                </a:solidFill>
              </a:rPr>
              <a:t>Provide clear visualizations and insights that are accessible to educators, parents, and </a:t>
            </a:r>
            <a:endParaRPr sz="1361">
              <a:solidFill>
                <a:schemeClr val="lt1"/>
              </a:solidFill>
            </a:endParaRPr>
          </a:p>
          <a:p>
            <a:pPr indent="0" lvl="0" marL="457200" rtl="0" algn="just">
              <a:lnSpc>
                <a:spcPct val="100000"/>
              </a:lnSpc>
              <a:spcBef>
                <a:spcPts val="0"/>
              </a:spcBef>
              <a:spcAft>
                <a:spcPts val="0"/>
              </a:spcAft>
              <a:buClr>
                <a:srgbClr val="C0791B"/>
              </a:buClr>
              <a:buSzPts val="1100"/>
              <a:buFont typeface="Arial"/>
              <a:buNone/>
            </a:pPr>
            <a:r>
              <a:rPr lang="en" sz="1361">
                <a:solidFill>
                  <a:schemeClr val="lt1"/>
                </a:solidFill>
              </a:rPr>
              <a:t>policymakers, enabling informed decision-making and targeted interventions, such as personalized </a:t>
            </a:r>
            <a:endParaRPr sz="1361">
              <a:solidFill>
                <a:schemeClr val="lt1"/>
              </a:solidFill>
            </a:endParaRPr>
          </a:p>
          <a:p>
            <a:pPr indent="0" lvl="0" marL="457200" rtl="0" algn="just">
              <a:lnSpc>
                <a:spcPct val="100000"/>
              </a:lnSpc>
              <a:spcBef>
                <a:spcPts val="0"/>
              </a:spcBef>
              <a:spcAft>
                <a:spcPts val="0"/>
              </a:spcAft>
              <a:buClr>
                <a:srgbClr val="C0791B"/>
              </a:buClr>
              <a:buSzPts val="1100"/>
              <a:buFont typeface="Arial"/>
              <a:buNone/>
            </a:pPr>
            <a:r>
              <a:rPr lang="en" sz="1361">
                <a:solidFill>
                  <a:schemeClr val="lt1"/>
                </a:solidFill>
              </a:rPr>
              <a:t>tutoring for at-risk students.</a:t>
            </a:r>
            <a:endParaRPr>
              <a:solidFill>
                <a:schemeClr val="lt1"/>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633">
                <a:solidFill>
                  <a:schemeClr val="lt1"/>
                </a:solidFill>
              </a:rPr>
              <a:t>2. </a:t>
            </a:r>
            <a:r>
              <a:rPr b="1" lang="en" sz="1633">
                <a:solidFill>
                  <a:schemeClr val="lt1"/>
                </a:solidFill>
              </a:rPr>
              <a:t>Data Description</a:t>
            </a:r>
            <a:endParaRPr/>
          </a:p>
        </p:txBody>
      </p:sp>
      <p:sp>
        <p:nvSpPr>
          <p:cNvPr id="67" name="Google Shape;67;p15"/>
          <p:cNvSpPr txBox="1"/>
          <p:nvPr>
            <p:ph idx="1" type="body"/>
          </p:nvPr>
        </p:nvSpPr>
        <p:spPr>
          <a:xfrm>
            <a:off x="311700" y="1152475"/>
            <a:ext cx="87141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100"/>
              </a:spcBef>
              <a:spcAft>
                <a:spcPts val="0"/>
              </a:spcAft>
              <a:buClr>
                <a:schemeClr val="dk1"/>
              </a:buClr>
              <a:buSzPts val="770"/>
              <a:buFont typeface="Arial"/>
              <a:buNone/>
            </a:pPr>
            <a:r>
              <a:rPr lang="en" sz="1153">
                <a:solidFill>
                  <a:schemeClr val="lt1"/>
                </a:solidFill>
              </a:rPr>
              <a:t>This dataset contains information about students' demographic details, study habits, parental involvement, and academic performance.</a:t>
            </a:r>
            <a:endParaRPr sz="1153">
              <a:solidFill>
                <a:schemeClr val="lt1"/>
              </a:solidFill>
            </a:endParaRPr>
          </a:p>
          <a:p>
            <a:pPr indent="-301837" lvl="0" marL="457200" rtl="0" algn="l">
              <a:lnSpc>
                <a:spcPct val="105000"/>
              </a:lnSpc>
              <a:spcBef>
                <a:spcPts val="1100"/>
              </a:spcBef>
              <a:spcAft>
                <a:spcPts val="0"/>
              </a:spcAft>
              <a:buClr>
                <a:schemeClr val="lt1"/>
              </a:buClr>
              <a:buSzPts val="1153"/>
              <a:buChar char="●"/>
            </a:pPr>
            <a:r>
              <a:rPr b="1" lang="en" sz="1153">
                <a:solidFill>
                  <a:schemeClr val="lt1"/>
                </a:solidFill>
              </a:rPr>
              <a:t>Student ID</a:t>
            </a:r>
            <a:r>
              <a:rPr lang="en" sz="1153">
                <a:solidFill>
                  <a:schemeClr val="lt1"/>
                </a:solidFill>
              </a:rPr>
              <a:t>: Unique identifier (1001 to 3392).</a:t>
            </a:r>
            <a:r>
              <a:rPr b="1" lang="en" sz="1153">
                <a:solidFill>
                  <a:schemeClr val="lt1"/>
                </a:solidFill>
              </a:rPr>
              <a:t>Demographic Details:</a:t>
            </a:r>
            <a:endParaRPr b="1"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Age</a:t>
            </a:r>
            <a:r>
              <a:rPr lang="en" sz="1153">
                <a:solidFill>
                  <a:schemeClr val="lt1"/>
                </a:solidFill>
              </a:rPr>
              <a:t>: Ranges from 15 to 18 years.</a:t>
            </a:r>
            <a:endParaRPr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Gender</a:t>
            </a:r>
            <a:r>
              <a:rPr lang="en" sz="1153">
                <a:solidFill>
                  <a:schemeClr val="lt1"/>
                </a:solidFill>
              </a:rPr>
              <a:t>: - 0: Male , 1: Female</a:t>
            </a:r>
            <a:endParaRPr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Ethnicity</a:t>
            </a:r>
            <a:r>
              <a:rPr lang="en" sz="1153">
                <a:solidFill>
                  <a:schemeClr val="lt1"/>
                </a:solidFill>
              </a:rPr>
              <a:t>: - 0: Caucasian, 1: African American, 2: Asian, 3: Other</a:t>
            </a:r>
            <a:endParaRPr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Parental Education</a:t>
            </a:r>
            <a:r>
              <a:rPr lang="en" sz="1153">
                <a:solidFill>
                  <a:schemeClr val="lt1"/>
                </a:solidFill>
              </a:rPr>
              <a:t>: - 0: None, 1: High School, 2: Some College, 3: Bachelor's, 4:Higher</a:t>
            </a:r>
            <a:endParaRPr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StudyTimeWeekly</a:t>
            </a:r>
            <a:r>
              <a:rPr lang="en" sz="1153">
                <a:solidFill>
                  <a:schemeClr val="lt1"/>
                </a:solidFill>
              </a:rPr>
              <a:t>: 0 to 20 hours.</a:t>
            </a:r>
            <a:endParaRPr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Absences</a:t>
            </a:r>
            <a:r>
              <a:rPr lang="en" sz="1153">
                <a:solidFill>
                  <a:schemeClr val="lt1"/>
                </a:solidFill>
              </a:rPr>
              <a:t>: 0 to 30 days.</a:t>
            </a:r>
            <a:endParaRPr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Tutoring</a:t>
            </a:r>
            <a:r>
              <a:rPr lang="en" sz="1153">
                <a:solidFill>
                  <a:schemeClr val="lt1"/>
                </a:solidFill>
              </a:rPr>
              <a:t>: - 0: No, 1: Yes</a:t>
            </a:r>
            <a:endParaRPr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Parental Support</a:t>
            </a:r>
            <a:r>
              <a:rPr lang="en" sz="1153">
                <a:solidFill>
                  <a:schemeClr val="lt1"/>
                </a:solidFill>
              </a:rPr>
              <a:t>: - 0: None, 1: Low, 2: Moderate, 3: High, 4: Very High</a:t>
            </a:r>
            <a:endParaRPr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Extracurricular</a:t>
            </a:r>
            <a:r>
              <a:rPr lang="en" sz="1153">
                <a:solidFill>
                  <a:schemeClr val="lt1"/>
                </a:solidFill>
              </a:rPr>
              <a:t>: - 0: No, 1: Yes</a:t>
            </a:r>
            <a:endParaRPr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Sports, Music, Volunteering</a:t>
            </a:r>
            <a:r>
              <a:rPr lang="en" sz="1153">
                <a:solidFill>
                  <a:schemeClr val="lt1"/>
                </a:solidFill>
              </a:rPr>
              <a:t>: Similar binary coding.</a:t>
            </a:r>
            <a:endParaRPr b="1" sz="1153">
              <a:solidFill>
                <a:schemeClr val="lt1"/>
              </a:solidFill>
            </a:endParaRPr>
          </a:p>
          <a:p>
            <a:pPr indent="-301837" lvl="0" marL="457200" rtl="0" algn="l">
              <a:lnSpc>
                <a:spcPct val="105000"/>
              </a:lnSpc>
              <a:spcBef>
                <a:spcPts val="0"/>
              </a:spcBef>
              <a:spcAft>
                <a:spcPts val="0"/>
              </a:spcAft>
              <a:buClr>
                <a:schemeClr val="lt1"/>
              </a:buClr>
              <a:buSzPts val="1153"/>
              <a:buChar char="●"/>
            </a:pPr>
            <a:r>
              <a:rPr b="1" lang="en" sz="1153">
                <a:solidFill>
                  <a:schemeClr val="lt1"/>
                </a:solidFill>
              </a:rPr>
              <a:t>GPA</a:t>
            </a:r>
            <a:r>
              <a:rPr lang="en" sz="1153">
                <a:solidFill>
                  <a:schemeClr val="lt1"/>
                </a:solidFill>
              </a:rPr>
              <a:t>: Scale from 0 to 4.0.</a:t>
            </a:r>
            <a:endParaRPr sz="1153">
              <a:solidFill>
                <a:schemeClr val="lt1"/>
              </a:solidFill>
            </a:endParaRPr>
          </a:p>
          <a:p>
            <a:pPr indent="0" lvl="0" marL="457200" rtl="0" algn="l">
              <a:lnSpc>
                <a:spcPct val="105000"/>
              </a:lnSpc>
              <a:spcBef>
                <a:spcPts val="1100"/>
              </a:spcBef>
              <a:spcAft>
                <a:spcPts val="0"/>
              </a:spcAft>
              <a:buNone/>
            </a:pPr>
            <a:r>
              <a:rPr b="1" lang="en" sz="1153">
                <a:solidFill>
                  <a:schemeClr val="lt1"/>
                </a:solidFill>
              </a:rPr>
              <a:t>Target Variable:</a:t>
            </a:r>
            <a:endParaRPr b="1" sz="1153">
              <a:solidFill>
                <a:schemeClr val="lt1"/>
              </a:solidFill>
            </a:endParaRPr>
          </a:p>
          <a:p>
            <a:pPr indent="-301837" lvl="0" marL="457200" rtl="0" algn="l">
              <a:lnSpc>
                <a:spcPct val="105000"/>
              </a:lnSpc>
              <a:spcBef>
                <a:spcPts val="1100"/>
              </a:spcBef>
              <a:spcAft>
                <a:spcPts val="0"/>
              </a:spcAft>
              <a:buClr>
                <a:schemeClr val="lt1"/>
              </a:buClr>
              <a:buSzPts val="1153"/>
              <a:buChar char="●"/>
            </a:pPr>
            <a:r>
              <a:rPr b="1" lang="en" sz="1153">
                <a:solidFill>
                  <a:schemeClr val="lt1"/>
                </a:solidFill>
              </a:rPr>
              <a:t>GradeClass</a:t>
            </a:r>
            <a:r>
              <a:rPr lang="en" sz="1153">
                <a:solidFill>
                  <a:schemeClr val="lt1"/>
                </a:solidFill>
              </a:rPr>
              <a:t>: Based on GPA: - 0: 'A' (GPA &gt;= 3.5), 1: 'B' (3.0 &lt;= GPA &lt; 3.5), 2: 'C' (2.5 &lt;= GPA &lt; 3.0), 3: 'D' (2.0 &lt;= GPA &lt; 2.5), 4: 'F' (GPA &lt; 2.0)</a:t>
            </a:r>
            <a:endParaRPr sz="1153">
              <a:solidFill>
                <a:schemeClr val="lt1"/>
              </a:solidFill>
            </a:endParaRPr>
          </a:p>
          <a:p>
            <a:pPr indent="0" lvl="0" marL="0" rtl="0" algn="l">
              <a:lnSpc>
                <a:spcPct val="105000"/>
              </a:lnSpc>
              <a:spcBef>
                <a:spcPts val="700"/>
              </a:spcBef>
              <a:spcAft>
                <a:spcPts val="1200"/>
              </a:spcAft>
              <a:buSzPts val="770"/>
              <a:buNone/>
            </a:pPr>
            <a:r>
              <a:t/>
            </a:r>
            <a:endParaRPr sz="136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192100" y="129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rPr>
              <a:t>Exploratory Data Analysis</a:t>
            </a:r>
            <a:endParaRPr b="1" sz="1800">
              <a:solidFill>
                <a:schemeClr val="lt1"/>
              </a:solidFill>
            </a:endParaRPr>
          </a:p>
          <a:p>
            <a:pPr indent="0" lvl="0" marL="0" rtl="0" algn="l">
              <a:spcBef>
                <a:spcPts val="0"/>
              </a:spcBef>
              <a:spcAft>
                <a:spcPts val="0"/>
              </a:spcAft>
              <a:buNone/>
            </a:pPr>
            <a:r>
              <a:t/>
            </a:r>
            <a:endParaRPr b="1" sz="1800"/>
          </a:p>
        </p:txBody>
      </p:sp>
      <p:pic>
        <p:nvPicPr>
          <p:cNvPr id="73" name="Google Shape;73;p16"/>
          <p:cNvPicPr preferRelativeResize="0"/>
          <p:nvPr/>
        </p:nvPicPr>
        <p:blipFill>
          <a:blip r:embed="rId3">
            <a:alphaModFix/>
          </a:blip>
          <a:stretch>
            <a:fillRect/>
          </a:stretch>
        </p:blipFill>
        <p:spPr>
          <a:xfrm>
            <a:off x="3576975" y="702375"/>
            <a:ext cx="5433451" cy="3866501"/>
          </a:xfrm>
          <a:prstGeom prst="rect">
            <a:avLst/>
          </a:prstGeom>
          <a:noFill/>
          <a:ln>
            <a:noFill/>
          </a:ln>
        </p:spPr>
      </p:pic>
      <p:sp>
        <p:nvSpPr>
          <p:cNvPr id="74" name="Google Shape;74;p16"/>
          <p:cNvSpPr txBox="1"/>
          <p:nvPr/>
        </p:nvSpPr>
        <p:spPr>
          <a:xfrm>
            <a:off x="252275" y="702575"/>
            <a:ext cx="3066600" cy="3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000">
                <a:solidFill>
                  <a:schemeClr val="lt1"/>
                </a:solidFill>
              </a:rPr>
              <a:t>Positive Correlation Between Study Time and GPA:</a:t>
            </a:r>
            <a:endParaRPr b="1" sz="1000">
              <a:solidFill>
                <a:schemeClr val="lt1"/>
              </a:solidFill>
            </a:endParaRPr>
          </a:p>
          <a:p>
            <a:pPr indent="0" lvl="0" marL="0" rtl="0" algn="l">
              <a:spcBef>
                <a:spcPts val="0"/>
              </a:spcBef>
              <a:spcAft>
                <a:spcPts val="0"/>
              </a:spcAft>
              <a:buClr>
                <a:schemeClr val="dk1"/>
              </a:buClr>
              <a:buSzPts val="1100"/>
              <a:buFont typeface="Arial"/>
              <a:buNone/>
            </a:pPr>
            <a:r>
              <a:t/>
            </a:r>
            <a:endParaRPr sz="1000">
              <a:solidFill>
                <a:schemeClr val="lt1"/>
              </a:solidFill>
            </a:endParaRPr>
          </a:p>
          <a:p>
            <a:pPr indent="0" lvl="0" marL="0" rtl="0" algn="l">
              <a:spcBef>
                <a:spcPts val="0"/>
              </a:spcBef>
              <a:spcAft>
                <a:spcPts val="0"/>
              </a:spcAft>
              <a:buClr>
                <a:schemeClr val="dk1"/>
              </a:buClr>
              <a:buSzPts val="1100"/>
              <a:buFont typeface="Arial"/>
              <a:buNone/>
            </a:pPr>
            <a:r>
              <a:rPr lang="en" sz="1000">
                <a:solidFill>
                  <a:schemeClr val="lt1"/>
                </a:solidFill>
              </a:rPr>
              <a:t>There is a general upward trend, indicating that students who spend more time studying tend to achieve higher GPAs.</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Effect of Extracurricular Participation:</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en" sz="1000">
                <a:solidFill>
                  <a:schemeClr val="lt1"/>
                </a:solidFill>
              </a:rPr>
              <a:t>The colors do not show a significant difference in the spread of GPA values.</a:t>
            </a:r>
            <a:endParaRPr sz="1000">
              <a:solidFill>
                <a:schemeClr val="lt1"/>
              </a:solidFill>
            </a:endParaRPr>
          </a:p>
          <a:p>
            <a:pPr indent="0" lvl="0" marL="0" rtl="0" algn="l">
              <a:spcBef>
                <a:spcPts val="0"/>
              </a:spcBef>
              <a:spcAft>
                <a:spcPts val="0"/>
              </a:spcAft>
              <a:buNone/>
            </a:pPr>
            <a:r>
              <a:rPr lang="en" sz="1000">
                <a:solidFill>
                  <a:schemeClr val="lt1"/>
                </a:solidFill>
              </a:rPr>
              <a:t>This suggests that while study time positively impacts GPA, extracurricular participation alone does not seem to have a strong influence on academic performance.</a:t>
            </a:r>
            <a:endParaRPr sz="1000">
              <a:solidFill>
                <a:schemeClr val="lt1"/>
              </a:solidFill>
            </a:endParaRPr>
          </a:p>
          <a:p>
            <a:pPr indent="0" lvl="0" marL="0" rtl="0" algn="l">
              <a:lnSpc>
                <a:spcPct val="115000"/>
              </a:lnSpc>
              <a:spcBef>
                <a:spcPts val="1200"/>
              </a:spcBef>
              <a:spcAft>
                <a:spcPts val="0"/>
              </a:spcAft>
              <a:buNone/>
            </a:pPr>
            <a:r>
              <a:rPr lang="en" sz="1000">
                <a:solidFill>
                  <a:schemeClr val="lt1"/>
                </a:solidFill>
              </a:rPr>
              <a:t>The analysis suggests that study time has a more direct and positive impact on GPA than extracurricular participation. However, involvement in extracurricular activities does not appear to negatively affect academic performance, indicating that students can engage in such activities while maintaining good grades.</a:t>
            </a:r>
            <a:endParaRPr sz="1000">
              <a:solidFill>
                <a:schemeClr val="lt1"/>
              </a:solidFill>
            </a:endParaRPr>
          </a:p>
          <a:p>
            <a:pPr indent="0" lvl="0" marL="0" rtl="0" algn="l">
              <a:spcBef>
                <a:spcPts val="1200"/>
              </a:spcBef>
              <a:spcAft>
                <a:spcPts val="0"/>
              </a:spcAft>
              <a:buClr>
                <a:schemeClr val="dk1"/>
              </a:buClr>
              <a:buSzPts val="1100"/>
              <a:buFont typeface="Arial"/>
              <a:buNone/>
            </a:pPr>
            <a:r>
              <a:t/>
            </a:r>
            <a:endParaRPr sz="1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4036500" y="471950"/>
            <a:ext cx="5081549" cy="3951675"/>
          </a:xfrm>
          <a:prstGeom prst="rect">
            <a:avLst/>
          </a:prstGeom>
          <a:noFill/>
          <a:ln>
            <a:noFill/>
          </a:ln>
        </p:spPr>
      </p:pic>
      <p:sp>
        <p:nvSpPr>
          <p:cNvPr id="80" name="Google Shape;80;p17"/>
          <p:cNvSpPr txBox="1"/>
          <p:nvPr/>
        </p:nvSpPr>
        <p:spPr>
          <a:xfrm>
            <a:off x="295775" y="461075"/>
            <a:ext cx="3425400" cy="427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en" sz="1100">
                <a:solidFill>
                  <a:schemeClr val="lt1"/>
                </a:solidFill>
              </a:rPr>
              <a:t>Influence of Parental Support</a:t>
            </a:r>
            <a:r>
              <a:rPr lang="en" sz="1100">
                <a:solidFill>
                  <a:schemeClr val="lt1"/>
                </a:solidFill>
              </a:rPr>
              <a:t>:</a:t>
            </a:r>
            <a:endParaRPr sz="1100">
              <a:solidFill>
                <a:schemeClr val="lt1"/>
              </a:solidFill>
            </a:endParaRPr>
          </a:p>
          <a:p>
            <a:pPr indent="0" lvl="0" marL="0" rtl="0" algn="l">
              <a:lnSpc>
                <a:spcPct val="100000"/>
              </a:lnSpc>
              <a:spcBef>
                <a:spcPts val="1200"/>
              </a:spcBef>
              <a:spcAft>
                <a:spcPts val="0"/>
              </a:spcAft>
              <a:buNone/>
            </a:pPr>
            <a:r>
              <a:rPr lang="en" sz="1100">
                <a:solidFill>
                  <a:schemeClr val="lt1"/>
                </a:solidFill>
              </a:rPr>
              <a:t>As the level of </a:t>
            </a:r>
            <a:r>
              <a:rPr b="1" lang="en" sz="1100">
                <a:solidFill>
                  <a:schemeClr val="lt1"/>
                </a:solidFill>
              </a:rPr>
              <a:t>Parental Support</a:t>
            </a:r>
            <a:r>
              <a:rPr lang="en" sz="1100">
                <a:solidFill>
                  <a:schemeClr val="lt1"/>
                </a:solidFill>
              </a:rPr>
              <a:t> increases (from "None" to "Very High"), the median GPA also tends to increase.</a:t>
            </a:r>
            <a:endParaRPr sz="1100">
              <a:solidFill>
                <a:schemeClr val="lt1"/>
              </a:solidFill>
            </a:endParaRPr>
          </a:p>
          <a:p>
            <a:pPr indent="0" lvl="0" marL="0" rtl="0" algn="l">
              <a:lnSpc>
                <a:spcPct val="100000"/>
              </a:lnSpc>
              <a:spcBef>
                <a:spcPts val="1200"/>
              </a:spcBef>
              <a:spcAft>
                <a:spcPts val="0"/>
              </a:spcAft>
              <a:buNone/>
            </a:pPr>
            <a:r>
              <a:rPr b="1" lang="en" sz="1100">
                <a:solidFill>
                  <a:schemeClr val="lt1"/>
                </a:solidFill>
              </a:rPr>
              <a:t>Effect of Tutoring</a:t>
            </a:r>
            <a:r>
              <a:rPr lang="en" sz="1100">
                <a:solidFill>
                  <a:schemeClr val="lt1"/>
                </a:solidFill>
              </a:rPr>
              <a:t>:</a:t>
            </a:r>
            <a:endParaRPr sz="1100">
              <a:solidFill>
                <a:schemeClr val="lt1"/>
              </a:solidFill>
            </a:endParaRPr>
          </a:p>
          <a:p>
            <a:pPr indent="0" lvl="0" marL="0" rtl="0" algn="l">
              <a:lnSpc>
                <a:spcPct val="100000"/>
              </a:lnSpc>
              <a:spcBef>
                <a:spcPts val="1200"/>
              </a:spcBef>
              <a:spcAft>
                <a:spcPts val="0"/>
              </a:spcAft>
              <a:buNone/>
            </a:pPr>
            <a:r>
              <a:rPr lang="en" sz="1100">
                <a:solidFill>
                  <a:schemeClr val="lt1"/>
                </a:solidFill>
              </a:rPr>
              <a:t>Students who received </a:t>
            </a:r>
            <a:r>
              <a:rPr b="1" lang="en" sz="1100">
                <a:solidFill>
                  <a:schemeClr val="lt1"/>
                </a:solidFill>
              </a:rPr>
              <a:t>tutoring</a:t>
            </a:r>
            <a:r>
              <a:rPr lang="en" sz="1100">
                <a:solidFill>
                  <a:schemeClr val="lt1"/>
                </a:solidFill>
              </a:rPr>
              <a:t> generally show higher GPAs compared to those who did not, especially at lower levels of parental support.</a:t>
            </a:r>
            <a:endParaRPr sz="1100">
              <a:solidFill>
                <a:schemeClr val="lt1"/>
              </a:solidFill>
            </a:endParaRPr>
          </a:p>
          <a:p>
            <a:pPr indent="0" lvl="0" marL="0" rtl="0" algn="l">
              <a:lnSpc>
                <a:spcPct val="100000"/>
              </a:lnSpc>
              <a:spcBef>
                <a:spcPts val="1200"/>
              </a:spcBef>
              <a:spcAft>
                <a:spcPts val="0"/>
              </a:spcAft>
              <a:buNone/>
            </a:pPr>
            <a:r>
              <a:rPr lang="en" sz="1100">
                <a:solidFill>
                  <a:schemeClr val="lt1"/>
                </a:solidFill>
                <a:latin typeface="Times New Roman"/>
                <a:ea typeface="Times New Roman"/>
                <a:cs typeface="Times New Roman"/>
                <a:sym typeface="Times New Roman"/>
              </a:rPr>
              <a:t> </a:t>
            </a:r>
            <a:r>
              <a:rPr lang="en" sz="1100">
                <a:solidFill>
                  <a:schemeClr val="lt1"/>
                </a:solidFill>
              </a:rPr>
              <a:t>At higher levels of parental support (e.g., "High" and "Very High"), the difference in GPA between tutored and non-tutored students diminishes. This may indicate that strong parental support compensates for the need for additional tutoring.</a:t>
            </a:r>
            <a:endParaRPr sz="1100">
              <a:solidFill>
                <a:schemeClr val="lt1"/>
              </a:solidFill>
            </a:endParaRPr>
          </a:p>
          <a:p>
            <a:pPr indent="0" lvl="0" marL="0" rtl="0" algn="l">
              <a:lnSpc>
                <a:spcPct val="100000"/>
              </a:lnSpc>
              <a:spcBef>
                <a:spcPts val="1200"/>
              </a:spcBef>
              <a:spcAft>
                <a:spcPts val="0"/>
              </a:spcAft>
              <a:buNone/>
            </a:pPr>
            <a:r>
              <a:rPr b="1" lang="en" sz="1100">
                <a:solidFill>
                  <a:schemeClr val="lt1"/>
                </a:solidFill>
              </a:rPr>
              <a:t>Combination of Support and Tutoring</a:t>
            </a:r>
            <a:r>
              <a:rPr lang="en" sz="1100">
                <a:solidFill>
                  <a:schemeClr val="lt1"/>
                </a:solidFill>
              </a:rPr>
              <a:t>:</a:t>
            </a:r>
            <a:endParaRPr sz="1100">
              <a:solidFill>
                <a:schemeClr val="lt1"/>
              </a:solidFill>
            </a:endParaRPr>
          </a:p>
          <a:p>
            <a:pPr indent="0" lvl="0" marL="0" rtl="0" algn="l">
              <a:lnSpc>
                <a:spcPct val="100000"/>
              </a:lnSpc>
              <a:spcBef>
                <a:spcPts val="1200"/>
              </a:spcBef>
              <a:spcAft>
                <a:spcPts val="0"/>
              </a:spcAft>
              <a:buNone/>
            </a:pPr>
            <a:r>
              <a:rPr lang="en" sz="1100">
                <a:solidFill>
                  <a:schemeClr val="lt1"/>
                </a:solidFill>
              </a:rPr>
              <a:t>The highest GPAs are observed for students who have both </a:t>
            </a:r>
            <a:r>
              <a:rPr b="1" lang="en" sz="1100">
                <a:solidFill>
                  <a:schemeClr val="lt1"/>
                </a:solidFill>
              </a:rPr>
              <a:t>high parental support</a:t>
            </a:r>
            <a:r>
              <a:rPr lang="en" sz="1100">
                <a:solidFill>
                  <a:schemeClr val="lt1"/>
                </a:solidFill>
              </a:rPr>
              <a:t> and </a:t>
            </a:r>
            <a:r>
              <a:rPr b="1" lang="en" sz="1100">
                <a:solidFill>
                  <a:schemeClr val="lt1"/>
                </a:solidFill>
              </a:rPr>
              <a:t>tutoring</a:t>
            </a:r>
            <a:r>
              <a:rPr lang="en" sz="1100">
                <a:solidFill>
                  <a:schemeClr val="lt1"/>
                </a:solidFill>
              </a:rPr>
              <a:t>, highlighting the combined benefit of family involvement and extra academic assistance.</a:t>
            </a:r>
            <a:endParaRPr sz="1100">
              <a:solidFill>
                <a:schemeClr val="lt1"/>
              </a:solidFill>
            </a:endParaRPr>
          </a:p>
          <a:p>
            <a:pPr indent="0" lvl="0" marL="0" rtl="0" algn="l">
              <a:lnSpc>
                <a:spcPct val="100000"/>
              </a:lnSpc>
              <a:spcBef>
                <a:spcPts val="1200"/>
              </a:spcBef>
              <a:spcAft>
                <a:spcPts val="0"/>
              </a:spcAft>
              <a:buClr>
                <a:schemeClr val="dk1"/>
              </a:buClr>
              <a:buSzPts val="1100"/>
              <a:buFont typeface="Arial"/>
              <a:buNone/>
            </a:pPr>
            <a:r>
              <a:t/>
            </a:r>
            <a:endParaRPr sz="1100">
              <a:solidFill>
                <a:schemeClr val="lt1"/>
              </a:solidFill>
            </a:endParaRPr>
          </a:p>
          <a:p>
            <a:pPr indent="0" lvl="0" marL="0" rtl="0" algn="l">
              <a:lnSpc>
                <a:spcPct val="100000"/>
              </a:lnSpc>
              <a:spcBef>
                <a:spcPts val="1200"/>
              </a:spcBef>
              <a:spcAft>
                <a:spcPts val="0"/>
              </a:spcAft>
              <a:buNone/>
            </a:pPr>
            <a:r>
              <a:t/>
            </a:r>
            <a:endParaRPr sz="11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3351423" y="289600"/>
            <a:ext cx="5394450" cy="3646850"/>
          </a:xfrm>
          <a:prstGeom prst="rect">
            <a:avLst/>
          </a:prstGeom>
          <a:noFill/>
          <a:ln>
            <a:noFill/>
          </a:ln>
        </p:spPr>
      </p:pic>
      <p:sp>
        <p:nvSpPr>
          <p:cNvPr id="86" name="Google Shape;86;p18"/>
          <p:cNvSpPr txBox="1"/>
          <p:nvPr/>
        </p:nvSpPr>
        <p:spPr>
          <a:xfrm>
            <a:off x="230525" y="276200"/>
            <a:ext cx="2849100" cy="38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lt1"/>
                </a:solidFill>
              </a:rPr>
              <a:t>Analysis of the Correlation Matrix</a:t>
            </a:r>
            <a:endParaRPr b="1" sz="1100">
              <a:solidFill>
                <a:schemeClr val="lt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lt1"/>
                </a:solidFill>
              </a:rPr>
              <a:t>The correlation matrix heatmap shows the relationships between numeric variables in the dataset</a:t>
            </a:r>
            <a:endParaRPr sz="1100">
              <a:solidFill>
                <a:schemeClr val="lt1"/>
              </a:solidFill>
            </a:endParaRPr>
          </a:p>
          <a:p>
            <a:pPr indent="0" lvl="0" marL="0" rtl="0" algn="l">
              <a:lnSpc>
                <a:spcPct val="115000"/>
              </a:lnSpc>
              <a:spcBef>
                <a:spcPts val="1200"/>
              </a:spcBef>
              <a:spcAft>
                <a:spcPts val="0"/>
              </a:spcAft>
              <a:buNone/>
            </a:pPr>
            <a:r>
              <a:rPr b="1" lang="en" sz="1100">
                <a:solidFill>
                  <a:schemeClr val="lt1"/>
                </a:solidFill>
              </a:rPr>
              <a:t>Absences and GPA</a:t>
            </a:r>
            <a:r>
              <a:rPr lang="en" sz="1100">
                <a:solidFill>
                  <a:schemeClr val="lt1"/>
                </a:solidFill>
              </a:rPr>
              <a:t>: Strong negative correlation (-0.919), indicating higher absences are linked to lower GPA.</a:t>
            </a:r>
            <a:endParaRPr sz="1100">
              <a:solidFill>
                <a:schemeClr val="lt1"/>
              </a:solidFill>
            </a:endParaRPr>
          </a:p>
          <a:p>
            <a:pPr indent="0" lvl="0" marL="0" rtl="0" algn="l">
              <a:lnSpc>
                <a:spcPct val="115000"/>
              </a:lnSpc>
              <a:spcBef>
                <a:spcPts val="1200"/>
              </a:spcBef>
              <a:spcAft>
                <a:spcPts val="0"/>
              </a:spcAft>
              <a:buNone/>
            </a:pPr>
            <a:r>
              <a:rPr b="1" lang="en" sz="1100">
                <a:solidFill>
                  <a:schemeClr val="lt1"/>
                </a:solidFill>
              </a:rPr>
              <a:t>GPA and GradeClass</a:t>
            </a:r>
            <a:r>
              <a:rPr lang="en" sz="1100">
                <a:solidFill>
                  <a:schemeClr val="lt1"/>
                </a:solidFill>
              </a:rPr>
              <a:t>: High negative correlation (-0.783) with GradeClass, showing GPA is a strong predictor of student grades.</a:t>
            </a:r>
            <a:endParaRPr sz="1100">
              <a:solidFill>
                <a:schemeClr val="lt1"/>
              </a:solidFill>
            </a:endParaRPr>
          </a:p>
          <a:p>
            <a:pPr indent="0" lvl="0" marL="0" rtl="0" algn="l">
              <a:lnSpc>
                <a:spcPct val="115000"/>
              </a:lnSpc>
              <a:spcBef>
                <a:spcPts val="1200"/>
              </a:spcBef>
              <a:spcAft>
                <a:spcPts val="0"/>
              </a:spcAft>
              <a:buNone/>
            </a:pPr>
            <a:r>
              <a:rPr b="1" lang="en" sz="1100">
                <a:solidFill>
                  <a:schemeClr val="lt1"/>
                </a:solidFill>
              </a:rPr>
              <a:t>Parental Support and GPA:</a:t>
            </a:r>
            <a:r>
              <a:rPr lang="en" sz="1100">
                <a:solidFill>
                  <a:schemeClr val="lt1"/>
                </a:solidFill>
              </a:rPr>
              <a:t> Moderate positive correlation (0.191), suggesting higher parental support is associated with better academic performance.</a:t>
            </a:r>
            <a:endParaRPr sz="1100">
              <a:solidFill>
                <a:schemeClr val="lt1"/>
              </a:solidFill>
            </a:endParaRPr>
          </a:p>
          <a:p>
            <a:pPr indent="0" lvl="0" marL="0" rtl="0" algn="l">
              <a:spcBef>
                <a:spcPts val="1200"/>
              </a:spcBef>
              <a:spcAft>
                <a:spcPts val="0"/>
              </a:spcAft>
              <a:buNone/>
            </a:pPr>
            <a:r>
              <a:t/>
            </a:r>
            <a:endParaRPr sz="1100">
              <a:solidFill>
                <a:schemeClr val="lt1"/>
              </a:solidFill>
            </a:endParaRPr>
          </a:p>
        </p:txBody>
      </p:sp>
      <p:sp>
        <p:nvSpPr>
          <p:cNvPr id="87" name="Google Shape;87;p18"/>
          <p:cNvSpPr txBox="1"/>
          <p:nvPr/>
        </p:nvSpPr>
        <p:spPr>
          <a:xfrm>
            <a:off x="230525" y="4082175"/>
            <a:ext cx="8515500" cy="8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800">
              <a:solidFill>
                <a:schemeClr val="lt1"/>
              </a:solidFill>
            </a:endParaRPr>
          </a:p>
        </p:txBody>
      </p:sp>
      <p:sp>
        <p:nvSpPr>
          <p:cNvPr id="88" name="Google Shape;88;p18"/>
          <p:cNvSpPr txBox="1"/>
          <p:nvPr/>
        </p:nvSpPr>
        <p:spPr>
          <a:xfrm>
            <a:off x="230375" y="4082175"/>
            <a:ext cx="8515500" cy="7635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solidFill>
                  <a:schemeClr val="lt1"/>
                </a:solidFill>
              </a:rPr>
              <a:t>Conclusion:</a:t>
            </a:r>
            <a:endParaRPr b="1" sz="1100">
              <a:solidFill>
                <a:schemeClr val="lt1"/>
              </a:solidFill>
            </a:endParaRPr>
          </a:p>
          <a:p>
            <a:pPr indent="0" lvl="0" marL="0" rtl="0" algn="l">
              <a:spcBef>
                <a:spcPts val="1200"/>
              </a:spcBef>
              <a:spcAft>
                <a:spcPts val="1200"/>
              </a:spcAft>
              <a:buClr>
                <a:schemeClr val="dk1"/>
              </a:buClr>
              <a:buSzPts val="1100"/>
              <a:buFont typeface="Arial"/>
              <a:buNone/>
            </a:pPr>
            <a:r>
              <a:rPr lang="en" sz="1100">
                <a:solidFill>
                  <a:schemeClr val="lt1"/>
                </a:solidFill>
              </a:rPr>
              <a:t>The correlation matrix reveals meaningful relationships between several factors and student GPA. It highlights the importance of study time, attendance, and parental support in influencing academic performance, while extracurricular activities show minimal direct impact.</a:t>
            </a:r>
            <a:endParaRPr sz="1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sp>
        <p:nvSpPr>
          <p:cNvPr id="94" name="Google Shape;94;p19"/>
          <p:cNvSpPr txBox="1"/>
          <p:nvPr>
            <p:ph idx="1" type="body"/>
          </p:nvPr>
        </p:nvSpPr>
        <p:spPr>
          <a:xfrm>
            <a:off x="311700" y="1105500"/>
            <a:ext cx="8520600" cy="3772500"/>
          </a:xfrm>
          <a:prstGeom prst="rect">
            <a:avLst/>
          </a:prstGeom>
        </p:spPr>
        <p:txBody>
          <a:bodyPr anchorCtr="0" anchor="t" bIns="91425" lIns="91425" spcFirstLastPara="1" rIns="91425" wrap="square" tIns="91425">
            <a:normAutofit fontScale="32500" lnSpcReduction="20000"/>
          </a:bodyPr>
          <a:lstStyle/>
          <a:p>
            <a:pPr indent="-310907" lvl="0" marL="457200" rtl="0" algn="l">
              <a:spcBef>
                <a:spcPts val="1200"/>
              </a:spcBef>
              <a:spcAft>
                <a:spcPts val="0"/>
              </a:spcAft>
              <a:buClr>
                <a:schemeClr val="lt1"/>
              </a:buClr>
              <a:buSzPct val="100000"/>
              <a:buAutoNum type="arabicPeriod"/>
            </a:pPr>
            <a:r>
              <a:rPr b="1" lang="en" sz="3988">
                <a:solidFill>
                  <a:schemeClr val="lt1"/>
                </a:solidFill>
              </a:rPr>
              <a:t>Support Vector Classifier:</a:t>
            </a:r>
            <a:endParaRPr b="1" sz="3988">
              <a:solidFill>
                <a:schemeClr val="lt1"/>
              </a:solidFill>
            </a:endParaRPr>
          </a:p>
          <a:p>
            <a:pPr indent="0" lvl="0" marL="457200" rtl="0" algn="l">
              <a:spcBef>
                <a:spcPts val="1200"/>
              </a:spcBef>
              <a:spcAft>
                <a:spcPts val="0"/>
              </a:spcAft>
              <a:buNone/>
            </a:pPr>
            <a:r>
              <a:rPr b="1" lang="en" sz="3988">
                <a:solidFill>
                  <a:schemeClr val="lt1"/>
                </a:solidFill>
              </a:rPr>
              <a:t>Reason: Given the complex interplay of features like Absences, StudyTimeWeekly, and parental involvement, SVC is well-suited to identify subtle patterns and classify students into different performance categories.</a:t>
            </a:r>
            <a:endParaRPr b="1" sz="3988">
              <a:solidFill>
                <a:schemeClr val="lt1"/>
              </a:solidFill>
            </a:endParaRPr>
          </a:p>
          <a:p>
            <a:pPr indent="-310907" lvl="0" marL="457200" rtl="0" algn="l">
              <a:spcBef>
                <a:spcPts val="1200"/>
              </a:spcBef>
              <a:spcAft>
                <a:spcPts val="0"/>
              </a:spcAft>
              <a:buClr>
                <a:schemeClr val="lt1"/>
              </a:buClr>
              <a:buSzPct val="100000"/>
              <a:buAutoNum type="arabicPeriod"/>
            </a:pPr>
            <a:r>
              <a:rPr b="1" lang="en" sz="3988">
                <a:solidFill>
                  <a:schemeClr val="lt1"/>
                </a:solidFill>
              </a:rPr>
              <a:t>Decision Tree </a:t>
            </a:r>
            <a:endParaRPr b="1" sz="3988">
              <a:solidFill>
                <a:schemeClr val="lt1"/>
              </a:solidFill>
            </a:endParaRPr>
          </a:p>
          <a:p>
            <a:pPr indent="0" lvl="0" marL="457200" rtl="0" algn="l">
              <a:spcBef>
                <a:spcPts val="1200"/>
              </a:spcBef>
              <a:spcAft>
                <a:spcPts val="0"/>
              </a:spcAft>
              <a:buClr>
                <a:schemeClr val="dk1"/>
              </a:buClr>
              <a:buSzPct val="27580"/>
              <a:buFont typeface="Arial"/>
              <a:buNone/>
            </a:pPr>
            <a:r>
              <a:rPr b="1" lang="en" sz="3988">
                <a:solidFill>
                  <a:schemeClr val="lt1"/>
                </a:solidFill>
              </a:rPr>
              <a:t>Reason: Decision Trees can provide insights into the most important factors influencing student performance</a:t>
            </a:r>
            <a:endParaRPr b="1" sz="3988">
              <a:solidFill>
                <a:schemeClr val="lt1"/>
              </a:solidFill>
            </a:endParaRPr>
          </a:p>
          <a:p>
            <a:pPr indent="-310907" lvl="0" marL="457200" rtl="0" algn="l">
              <a:spcBef>
                <a:spcPts val="1200"/>
              </a:spcBef>
              <a:spcAft>
                <a:spcPts val="0"/>
              </a:spcAft>
              <a:buClr>
                <a:schemeClr val="lt1"/>
              </a:buClr>
              <a:buSzPct val="100000"/>
              <a:buAutoNum type="arabicPeriod"/>
            </a:pPr>
            <a:r>
              <a:rPr b="1" lang="en" sz="3988">
                <a:solidFill>
                  <a:schemeClr val="lt1"/>
                </a:solidFill>
              </a:rPr>
              <a:t>Random Forest Classifier</a:t>
            </a:r>
            <a:endParaRPr b="1" sz="3988">
              <a:solidFill>
                <a:schemeClr val="lt1"/>
              </a:solidFill>
            </a:endParaRPr>
          </a:p>
          <a:p>
            <a:pPr indent="0" lvl="0" marL="457200" rtl="0" algn="l">
              <a:spcBef>
                <a:spcPts val="1200"/>
              </a:spcBef>
              <a:spcAft>
                <a:spcPts val="0"/>
              </a:spcAft>
              <a:buNone/>
            </a:pPr>
            <a:r>
              <a:rPr b="1" lang="en" sz="3988">
                <a:solidFill>
                  <a:schemeClr val="lt1"/>
                </a:solidFill>
              </a:rPr>
              <a:t>Reason: The diverse nature of the dataset, including both numerical (e.g., age, study time) and categorical (e.g., gender, ethnicity, parental education) features, makes Random Forest a suitable choice. It can handle both types of data effectively and may reduce overfitting.</a:t>
            </a:r>
            <a:endParaRPr b="1" sz="3988">
              <a:solidFill>
                <a:schemeClr val="lt1"/>
              </a:solidFill>
            </a:endParaRPr>
          </a:p>
          <a:p>
            <a:pPr indent="0" lvl="0" marL="457200" rtl="0" algn="l">
              <a:spcBef>
                <a:spcPts val="1200"/>
              </a:spcBef>
              <a:spcAft>
                <a:spcPts val="0"/>
              </a:spcAft>
              <a:buNone/>
            </a:pPr>
            <a:r>
              <a:t/>
            </a:r>
            <a:endParaRPr b="1" sz="2872">
              <a:solidFill>
                <a:schemeClr val="lt1"/>
              </a:solidFill>
            </a:endParaRPr>
          </a:p>
          <a:p>
            <a:pPr indent="0" lvl="0" marL="457200" rtl="0" algn="l">
              <a:spcBef>
                <a:spcPts val="1200"/>
              </a:spcBef>
              <a:spcAft>
                <a:spcPts val="0"/>
              </a:spcAft>
              <a:buNone/>
            </a:pPr>
            <a:r>
              <a:t/>
            </a:r>
            <a:endParaRPr b="1" sz="1700">
              <a:solidFill>
                <a:schemeClr val="lt1"/>
              </a:solidFill>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 Selection</a:t>
            </a:r>
            <a:endParaRPr>
              <a:solidFill>
                <a:schemeClr val="lt1"/>
              </a:solidFill>
            </a:endParaRPr>
          </a:p>
        </p:txBody>
      </p:sp>
      <p:sp>
        <p:nvSpPr>
          <p:cNvPr id="100" name="Google Shape;100;p20"/>
          <p:cNvSpPr txBox="1"/>
          <p:nvPr>
            <p:ph idx="1" type="body"/>
          </p:nvPr>
        </p:nvSpPr>
        <p:spPr>
          <a:xfrm>
            <a:off x="311700" y="1017725"/>
            <a:ext cx="8520600" cy="3890100"/>
          </a:xfrm>
          <a:prstGeom prst="rect">
            <a:avLst/>
          </a:prstGeom>
        </p:spPr>
        <p:txBody>
          <a:bodyPr anchorCtr="0" anchor="t" bIns="91425" lIns="91425" spcFirstLastPara="1" rIns="91425" wrap="square" tIns="91425">
            <a:normAutofit fontScale="77500" lnSpcReduction="20000"/>
          </a:bodyPr>
          <a:lstStyle/>
          <a:p>
            <a:pPr indent="0" lvl="0" marL="0" rtl="0" algn="l">
              <a:lnSpc>
                <a:spcPct val="135714"/>
              </a:lnSpc>
              <a:spcBef>
                <a:spcPts val="0"/>
              </a:spcBef>
              <a:spcAft>
                <a:spcPts val="0"/>
              </a:spcAft>
              <a:buNone/>
            </a:pPr>
            <a:r>
              <a:rPr b="1" lang="en" sz="1700">
                <a:solidFill>
                  <a:schemeClr val="lt1"/>
                </a:solidFill>
              </a:rPr>
              <a:t>4. Catboost</a:t>
            </a:r>
            <a:endParaRPr b="1" sz="1700">
              <a:solidFill>
                <a:schemeClr val="lt1"/>
              </a:solidFill>
            </a:endParaRPr>
          </a:p>
          <a:p>
            <a:pPr indent="0" lvl="0" marL="457200" rtl="0" algn="l">
              <a:lnSpc>
                <a:spcPct val="135714"/>
              </a:lnSpc>
              <a:spcBef>
                <a:spcPts val="0"/>
              </a:spcBef>
              <a:spcAft>
                <a:spcPts val="0"/>
              </a:spcAft>
              <a:buNone/>
            </a:pPr>
            <a:r>
              <a:rPr b="1" lang="en" sz="1700">
                <a:solidFill>
                  <a:schemeClr val="lt1"/>
                </a:solidFill>
              </a:rPr>
              <a:t>Reason: The dataset contains numerous categorical features (e.g., ethnicity, parental education, tutoring, parental support), which CatBoost can handle efficiently. It can automatically handle categorical features without requiring extensive feature engineering, making it a time-efficient and effective choice.</a:t>
            </a:r>
            <a:endParaRPr b="1" sz="1700">
              <a:solidFill>
                <a:schemeClr val="lt1"/>
              </a:solidFill>
            </a:endParaRPr>
          </a:p>
          <a:p>
            <a:pPr indent="0" lvl="0" marL="457200" rtl="0" algn="l">
              <a:lnSpc>
                <a:spcPct val="135714"/>
              </a:lnSpc>
              <a:spcBef>
                <a:spcPts val="0"/>
              </a:spcBef>
              <a:spcAft>
                <a:spcPts val="0"/>
              </a:spcAft>
              <a:buNone/>
            </a:pPr>
            <a:r>
              <a:t/>
            </a:r>
            <a:endParaRPr b="1" sz="1700">
              <a:solidFill>
                <a:schemeClr val="lt1"/>
              </a:solidFill>
            </a:endParaRPr>
          </a:p>
          <a:p>
            <a:pPr indent="0" lvl="0" marL="0" rtl="0" algn="l">
              <a:lnSpc>
                <a:spcPct val="135714"/>
              </a:lnSpc>
              <a:spcBef>
                <a:spcPts val="0"/>
              </a:spcBef>
              <a:spcAft>
                <a:spcPts val="0"/>
              </a:spcAft>
              <a:buNone/>
            </a:pPr>
            <a:r>
              <a:rPr b="1" lang="en" sz="1700">
                <a:solidFill>
                  <a:schemeClr val="lt1"/>
                </a:solidFill>
              </a:rPr>
              <a:t>5. Gradient Boosting Classifier</a:t>
            </a:r>
            <a:endParaRPr b="1" sz="1700">
              <a:solidFill>
                <a:schemeClr val="lt1"/>
              </a:solidFill>
            </a:endParaRPr>
          </a:p>
          <a:p>
            <a:pPr indent="0" lvl="0" marL="457200" rtl="0" algn="l">
              <a:lnSpc>
                <a:spcPct val="135714"/>
              </a:lnSpc>
              <a:spcBef>
                <a:spcPts val="0"/>
              </a:spcBef>
              <a:spcAft>
                <a:spcPts val="0"/>
              </a:spcAft>
              <a:buNone/>
            </a:pPr>
            <a:r>
              <a:rPr b="1" lang="en" sz="1700">
                <a:solidFill>
                  <a:schemeClr val="lt1"/>
                </a:solidFill>
              </a:rPr>
              <a:t>Reason: Gradient Boosting is well-suited for tasks with complex relationships between features and the target variable. In this case, factors like volunteering, parental involvement, and extracurricular activities can interact in intricate ways to influence student performance. Gradient Boosting can capture these complex interactions and make accurate predictions.</a:t>
            </a:r>
            <a:endParaRPr b="1" sz="1700">
              <a:solidFill>
                <a:schemeClr val="lt1"/>
              </a:solidFill>
            </a:endParaRPr>
          </a:p>
          <a:p>
            <a:pPr indent="0" lvl="0" marL="0" rtl="0" algn="l">
              <a:lnSpc>
                <a:spcPct val="135714"/>
              </a:lnSpc>
              <a:spcBef>
                <a:spcPts val="0"/>
              </a:spcBef>
              <a:spcAft>
                <a:spcPts val="0"/>
              </a:spcAft>
              <a:buNone/>
            </a:pPr>
            <a:r>
              <a:t/>
            </a:r>
            <a:endParaRPr b="1" sz="1700">
              <a:solidFill>
                <a:schemeClr val="lt1"/>
              </a:solidFill>
            </a:endParaRPr>
          </a:p>
          <a:p>
            <a:pPr indent="0" lvl="0" marL="457200" rtl="0" algn="l">
              <a:spcBef>
                <a:spcPts val="1200"/>
              </a:spcBef>
              <a:spcAft>
                <a:spcPts val="0"/>
              </a:spcAft>
              <a:buNone/>
            </a:pPr>
            <a:r>
              <a:t/>
            </a:r>
            <a:endParaRPr b="1" sz="1700">
              <a:solidFill>
                <a:schemeClr val="lt1"/>
              </a:solidFill>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71713" y="76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Model Comparison</a:t>
            </a:r>
            <a:endParaRPr>
              <a:solidFill>
                <a:schemeClr val="lt1"/>
              </a:solidFill>
            </a:endParaRPr>
          </a:p>
        </p:txBody>
      </p:sp>
      <p:graphicFrame>
        <p:nvGraphicFramePr>
          <p:cNvPr id="106" name="Google Shape;106;p21"/>
          <p:cNvGraphicFramePr/>
          <p:nvPr/>
        </p:nvGraphicFramePr>
        <p:xfrm>
          <a:off x="191700" y="648900"/>
          <a:ext cx="3000000" cy="3000000"/>
        </p:xfrm>
        <a:graphic>
          <a:graphicData uri="http://schemas.openxmlformats.org/drawingml/2006/table">
            <a:tbl>
              <a:tblPr>
                <a:noFill/>
                <a:tableStyleId>{83F488AF-8877-4DE7-BC79-E9B2012E5312}</a:tableStyleId>
              </a:tblPr>
              <a:tblGrid>
                <a:gridCol w="967300"/>
                <a:gridCol w="2047325"/>
                <a:gridCol w="1123600"/>
                <a:gridCol w="1180475"/>
                <a:gridCol w="825175"/>
                <a:gridCol w="1137800"/>
                <a:gridCol w="1478900"/>
              </a:tblGrid>
              <a:tr h="677525">
                <a:tc>
                  <a:txBody>
                    <a:bodyPr/>
                    <a:lstStyle/>
                    <a:p>
                      <a:pPr indent="0" lvl="0" marL="0" rtl="0" algn="l">
                        <a:spcBef>
                          <a:spcPts val="0"/>
                        </a:spcBef>
                        <a:spcAft>
                          <a:spcPts val="0"/>
                        </a:spcAft>
                        <a:buNone/>
                      </a:pPr>
                      <a:r>
                        <a:rPr lang="en">
                          <a:solidFill>
                            <a:schemeClr val="lt1"/>
                          </a:solidFill>
                        </a:rPr>
                        <a:t>Model</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Best Parameters</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Accuracy</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Precision</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Recall</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F1-Score</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Performance</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r>
              <a:tr h="1042325">
                <a:tc>
                  <a:txBody>
                    <a:bodyPr/>
                    <a:lstStyle/>
                    <a:p>
                      <a:pPr indent="0" lvl="0" marL="0" rtl="0" algn="l">
                        <a:spcBef>
                          <a:spcPts val="0"/>
                        </a:spcBef>
                        <a:spcAft>
                          <a:spcPts val="0"/>
                        </a:spcAft>
                        <a:buNone/>
                      </a:pPr>
                      <a:r>
                        <a:rPr lang="en">
                          <a:solidFill>
                            <a:schemeClr val="lt1"/>
                          </a:solidFill>
                        </a:rPr>
                        <a:t>Support Vector Classifier</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C=10, gamma=scale, kernel=linear</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83.00%</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0.84</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0.83</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0.81</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Moderate accuracy; struggles with precision in classifying grade 0</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r>
              <a:tr h="1042325">
                <a:tc>
                  <a:txBody>
                    <a:bodyPr/>
                    <a:lstStyle/>
                    <a:p>
                      <a:pPr indent="0" lvl="0" marL="0" rtl="0" algn="l">
                        <a:spcBef>
                          <a:spcPts val="0"/>
                        </a:spcBef>
                        <a:spcAft>
                          <a:spcPts val="0"/>
                        </a:spcAft>
                        <a:buNone/>
                      </a:pPr>
                      <a:r>
                        <a:rPr lang="en">
                          <a:solidFill>
                            <a:schemeClr val="lt1"/>
                          </a:solidFill>
                        </a:rPr>
                        <a:t>Random Forest</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max_depth=20, min_samples_split=2, n_estimators=200</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91.00%</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High recall and balanced performance across all classes</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r>
              <a:tr h="1042325">
                <a:tc>
                  <a:txBody>
                    <a:bodyPr/>
                    <a:lstStyle/>
                    <a:p>
                      <a:pPr indent="0" lvl="0" marL="0" rtl="0" algn="l">
                        <a:spcBef>
                          <a:spcPts val="0"/>
                        </a:spcBef>
                        <a:spcAft>
                          <a:spcPts val="0"/>
                        </a:spcAft>
                        <a:buNone/>
                      </a:pPr>
                      <a:r>
                        <a:rPr lang="en">
                          <a:solidFill>
                            <a:schemeClr val="lt1"/>
                          </a:solidFill>
                        </a:rPr>
                        <a:t>Decision Tree</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min_samples_split=8, min_samples_leaf=1, max_depth=5</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91.23%</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0.91</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High accuracy and balanced precision, recall, and F1</a:t>
                      </a:r>
                      <a:endParaRPr>
                        <a:solidFill>
                          <a:schemeClr val="lt1"/>
                        </a:solidFill>
                      </a:endParaRPr>
                    </a:p>
                  </a:txBody>
                  <a:tcPr marT="91425" marB="91425" marR="91425" marL="91425">
                    <a:lnL cap="flat" cmpd="sng" w="19050">
                      <a:solidFill>
                        <a:srgbClr val="424242"/>
                      </a:solidFill>
                      <a:prstDash val="solid"/>
                      <a:round/>
                      <a:headEnd len="sm" w="sm" type="none"/>
                      <a:tailEnd len="sm" w="sm" type="none"/>
                    </a:lnL>
                    <a:lnR cap="flat" cmpd="sng" w="19050">
                      <a:solidFill>
                        <a:srgbClr val="424242"/>
                      </a:solidFill>
                      <a:prstDash val="solid"/>
                      <a:round/>
                      <a:headEnd len="sm" w="sm" type="none"/>
                      <a:tailEnd len="sm" w="sm" type="none"/>
                    </a:lnR>
                    <a:lnT cap="flat" cmpd="sng" w="19050">
                      <a:solidFill>
                        <a:srgbClr val="424242"/>
                      </a:solidFill>
                      <a:prstDash val="solid"/>
                      <a:round/>
                      <a:headEnd len="sm" w="sm" type="none"/>
                      <a:tailEnd len="sm" w="sm" type="none"/>
                    </a:lnT>
                    <a:lnB cap="flat" cmpd="sng" w="19050">
                      <a:solidFill>
                        <a:srgbClr val="424242"/>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