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64" r:id="rId4"/>
    <p:sldId id="263" r:id="rId5"/>
    <p:sldId id="258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5" r:id="rId17"/>
    <p:sldId id="276" r:id="rId18"/>
    <p:sldId id="274" r:id="rId19"/>
    <p:sldId id="277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8" r:id="rId37"/>
    <p:sldId id="299" r:id="rId38"/>
    <p:sldId id="300" r:id="rId39"/>
    <p:sldId id="301" r:id="rId40"/>
    <p:sldId id="30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F75B7B8-CD03-4CCE-A87D-A8833DD6C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FEC66-8D6E-4258-83D6-28894832155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ADA3-CA09-4007-ADD4-91FEBE4EE33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BB937-CD0D-4655-9B53-846A2FCD149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400DA-517A-4ADD-9968-66DF9754ED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3C9EF-0C8D-4AA0-A0F1-AF674D657BA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95CE2-1434-4C39-AEEC-38390B1C4A4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004D-3223-4660-B874-AFF871AD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909C4-5ADA-4390-B60B-E32891081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18C57-7A53-4BA2-A4F6-2249C9005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B1523-496F-4357-87F5-41C7ED307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BD368-C187-418E-879D-E87300EE5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B680-F42C-4D21-AF21-E00803DCE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C7765-1E61-41A1-9D2E-33F5DF95A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2E0F2-3663-4559-9CF8-7E0A15F2F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CA89-E6CE-4069-AC81-4681ECD08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9BB7-169F-4A70-ABED-DCF53D35B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78078-1013-4EA0-8B0F-EFA0CCC8A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3F53-AD50-447A-9541-4B6ED03F8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0AA738D-5539-415D-B991-0AABEC0C9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Science 101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324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Programming with Sounds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Base 2 Logarithms - Table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638800"/>
          </a:xfrm>
        </p:spPr>
        <p:txBody>
          <a:bodyPr/>
          <a:lstStyle/>
          <a:p>
            <a:r>
              <a:rPr lang="en-US" u="sng"/>
              <a:t>n          Lg(n)              n              Lg(n)</a:t>
            </a:r>
            <a:br>
              <a:rPr lang="en-US" u="sng"/>
            </a:br>
            <a:r>
              <a:rPr lang="en-US"/>
              <a:t>1		0		      </a:t>
            </a:r>
            <a:r>
              <a:rPr lang="en-US" b="1">
                <a:solidFill>
                  <a:srgbClr val="4FCD79"/>
                </a:solidFill>
              </a:rPr>
              <a:t>1024	          10</a:t>
            </a:r>
            <a:r>
              <a:rPr lang="en-US"/>
              <a:t>	</a:t>
            </a:r>
            <a:br>
              <a:rPr lang="en-US"/>
            </a:br>
            <a:r>
              <a:rPr lang="en-US"/>
              <a:t>2		1			2048		   11</a:t>
            </a:r>
            <a:br>
              <a:rPr lang="en-US"/>
            </a:br>
            <a:r>
              <a:rPr lang="en-US"/>
              <a:t>4		2			4096		   12</a:t>
            </a:r>
            <a:br>
              <a:rPr lang="en-US"/>
            </a:br>
            <a:r>
              <a:rPr lang="en-US"/>
              <a:t>8		3			8192		   13</a:t>
            </a:r>
            <a:br>
              <a:rPr lang="en-US"/>
            </a:br>
            <a:r>
              <a:rPr lang="en-US"/>
              <a:t>16		4	      </a:t>
            </a:r>
            <a:r>
              <a:rPr lang="en-US" b="1">
                <a:solidFill>
                  <a:srgbClr val="4FCD79"/>
                </a:solidFill>
              </a:rPr>
              <a:t>1,048,576	   20</a:t>
            </a:r>
            <a:r>
              <a:rPr lang="en-US"/>
              <a:t> </a:t>
            </a:r>
            <a:br>
              <a:rPr lang="en-US"/>
            </a:br>
            <a:r>
              <a:rPr lang="en-US"/>
              <a:t>32		5</a:t>
            </a:r>
            <a:br>
              <a:rPr lang="en-US"/>
            </a:br>
            <a:r>
              <a:rPr lang="en-US"/>
              <a:t>64		6</a:t>
            </a:r>
            <a:br>
              <a:rPr lang="en-US"/>
            </a:br>
            <a:r>
              <a:rPr lang="en-US"/>
              <a:t>128	7</a:t>
            </a:r>
            <a:br>
              <a:rPr lang="en-US"/>
            </a:br>
            <a:r>
              <a:rPr lang="en-US" b="1">
                <a:solidFill>
                  <a:srgbClr val="4FCD79"/>
                </a:solidFill>
              </a:rPr>
              <a:t>256	8</a:t>
            </a:r>
            <a:r>
              <a:rPr lang="en-US" b="1">
                <a:solidFill>
                  <a:srgbClr val="FF0000"/>
                </a:solidFill>
              </a:rPr>
              <a:t> 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/>
              <a:t>512	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sz="4000" dirty="0" smtClean="0"/>
              <a:t>Logarithms </a:t>
            </a:r>
            <a:r>
              <a:rPr lang="en-US" sz="4000" dirty="0"/>
              <a:t>(Base </a:t>
            </a:r>
            <a:r>
              <a:rPr lang="en-US" sz="4000" dirty="0" smtClean="0"/>
              <a:t>10)</a:t>
            </a:r>
            <a:endParaRPr lang="en-US" sz="4000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sz="2800" dirty="0"/>
              <a:t>Definition.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logarithm to base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of n</a:t>
            </a:r>
            <a:r>
              <a:rPr lang="en-US" sz="2800" dirty="0"/>
              <a:t> is that number k such that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=n. Logarithms to base 10 are often called </a:t>
            </a:r>
            <a:r>
              <a:rPr lang="en-US" sz="2800" i="1" dirty="0" smtClean="0"/>
              <a:t>common</a:t>
            </a:r>
            <a:r>
              <a:rPr lang="en-US" sz="2800" dirty="0" smtClean="0"/>
              <a:t> </a:t>
            </a:r>
            <a:r>
              <a:rPr lang="en-US" sz="2800" i="1" dirty="0" smtClean="0"/>
              <a:t>logarithms  </a:t>
            </a:r>
            <a:r>
              <a:rPr lang="en-US" sz="2800" dirty="0" smtClean="0"/>
              <a:t>and are denoted by log.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=1000  </a:t>
            </a:r>
            <a:r>
              <a:rPr lang="en-US" sz="2800" dirty="0"/>
              <a:t>so  </a:t>
            </a:r>
            <a:r>
              <a:rPr lang="en-US" sz="2800" dirty="0" smtClean="0"/>
              <a:t>Log(1000)=3.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Another way to think of this is that </a:t>
            </a:r>
            <a:r>
              <a:rPr lang="en-US" sz="2800" dirty="0" smtClean="0"/>
              <a:t>Log(n</a:t>
            </a:r>
            <a:r>
              <a:rPr lang="en-US" sz="2800" dirty="0"/>
              <a:t>) is the number of times we must divide n by </a:t>
            </a:r>
            <a:r>
              <a:rPr lang="en-US" sz="2800" dirty="0" smtClean="0"/>
              <a:t>10 </a:t>
            </a:r>
            <a:r>
              <a:rPr lang="en-US" sz="2800" dirty="0"/>
              <a:t>until we get 1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569" y="1143000"/>
            <a:ext cx="72348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How sound works:</a:t>
            </a:r>
            <a:br>
              <a:rPr lang="en-US" dirty="0" smtClean="0">
                <a:ea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</a:rPr>
              <a:t>Acoustics, the physics of sound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4114800" cy="4724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1" charset="-128"/>
              </a:rPr>
              <a:t>Sounds are waves of air pressure</a:t>
            </a:r>
          </a:p>
          <a:p>
            <a:pPr lvl="1"/>
            <a:r>
              <a:rPr lang="en-US" sz="2400" dirty="0" smtClean="0">
                <a:ea typeface="ＭＳ Ｐゴシック" pitchFamily="-111" charset="-128"/>
              </a:rPr>
              <a:t>Sound comes in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ea typeface="ＭＳ Ｐゴシック" pitchFamily="-111" charset="-128"/>
              </a:rPr>
              <a:t>cycles</a:t>
            </a:r>
            <a:r>
              <a:rPr lang="en-US" sz="2400" dirty="0" smtClean="0">
                <a:ea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</a:rPr>
            </a:br>
            <a:endParaRPr lang="en-US" sz="2400" dirty="0" smtClean="0">
              <a:ea typeface="ＭＳ Ｐゴシック" pitchFamily="-111" charset="-128"/>
            </a:endParaRPr>
          </a:p>
          <a:p>
            <a:pPr lvl="1"/>
            <a:r>
              <a:rPr lang="en-US" sz="2400" dirty="0" smtClean="0">
                <a:ea typeface="ＭＳ Ｐゴシック" pitchFamily="-111" charset="-128"/>
              </a:rPr>
              <a:t>The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ea typeface="ＭＳ Ｐゴシック" pitchFamily="-111" charset="-128"/>
              </a:rPr>
              <a:t>frequency</a:t>
            </a:r>
            <a:r>
              <a:rPr lang="en-US" sz="2400" dirty="0" smtClean="0">
                <a:ea typeface="ＭＳ Ｐゴシック" pitchFamily="-111" charset="-128"/>
              </a:rPr>
              <a:t>  of a wave is the number of cycles per second (cps), or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ea typeface="ＭＳ Ｐゴシック" pitchFamily="-111" charset="-128"/>
              </a:rPr>
              <a:t>Hertz</a:t>
            </a:r>
            <a:r>
              <a:rPr lang="en-US" sz="2400" i="1" dirty="0" smtClean="0">
                <a:ea typeface="ＭＳ Ｐゴシック" pitchFamily="-111" charset="-128"/>
              </a:rPr>
              <a:t/>
            </a:r>
            <a:br>
              <a:rPr lang="en-US" sz="2400" i="1" dirty="0" smtClean="0">
                <a:ea typeface="ＭＳ Ｐゴシック" pitchFamily="-111" charset="-128"/>
              </a:rPr>
            </a:br>
            <a:endParaRPr lang="en-US" sz="2400" i="1" dirty="0" smtClean="0">
              <a:ea typeface="ＭＳ Ｐゴシック" pitchFamily="-111" charset="-128"/>
            </a:endParaRPr>
          </a:p>
          <a:p>
            <a:pPr lvl="1"/>
            <a:r>
              <a:rPr lang="en-US" sz="2400" dirty="0" smtClean="0">
                <a:ea typeface="ＭＳ Ｐゴシック" pitchFamily="-111" charset="-128"/>
              </a:rPr>
              <a:t>Complex sounds have more than one frequency in them.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0" y="2057400"/>
            <a:ext cx="4840316" cy="327316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How sound works:</a:t>
            </a:r>
            <a:br>
              <a:rPr lang="en-US" dirty="0" smtClean="0">
                <a:ea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</a:rPr>
              <a:t>Acoustics, the physics of sound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4114800" cy="4724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1" charset="-128"/>
              </a:rPr>
              <a:t>Sounds are waves of air pressure</a:t>
            </a:r>
            <a:br>
              <a:rPr lang="en-US" sz="2800" dirty="0" smtClean="0">
                <a:ea typeface="ＭＳ Ｐゴシック" pitchFamily="-111" charset="-128"/>
              </a:rPr>
            </a:br>
            <a:endParaRPr lang="en-US" sz="2800" dirty="0" smtClean="0">
              <a:ea typeface="ＭＳ Ｐゴシック" pitchFamily="-111" charset="-128"/>
            </a:endParaRPr>
          </a:p>
          <a:p>
            <a:pPr lvl="1"/>
            <a:r>
              <a:rPr lang="en-US" sz="2400" dirty="0" smtClean="0">
                <a:ea typeface="ＭＳ Ｐゴシック" pitchFamily="-111" charset="-128"/>
              </a:rPr>
              <a:t>The amplitude is the maximum height of </a:t>
            </a:r>
            <a:br>
              <a:rPr lang="en-US" sz="2400" dirty="0" smtClean="0">
                <a:ea typeface="ＭＳ Ｐゴシック" pitchFamily="-111" charset="-128"/>
              </a:rPr>
            </a:br>
            <a:r>
              <a:rPr lang="en-US" sz="2400" dirty="0" smtClean="0">
                <a:ea typeface="ＭＳ Ｐゴシック" pitchFamily="-111" charset="-128"/>
              </a:rPr>
              <a:t>the wave 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14800" y="1981200"/>
            <a:ext cx="4958080" cy="3352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Volume </a:t>
            </a:r>
            <a:br>
              <a:rPr lang="en-US" sz="3200" dirty="0" smtClean="0"/>
            </a:br>
            <a:r>
              <a:rPr lang="en-US" sz="3200" dirty="0" smtClean="0"/>
              <a:t>Psychoacoustics, the psychology of sound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Our perception of volume is related (logarithmically) to changes in amplitude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Decibels give a logarithmic measure of ratio of volume relative to a base volume – roughly the least volume detectable by human ear – 0 dB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The decibel measure for a volume, v, is given by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dB(v) = 10 log(v/v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the base volume.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Volume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dB(v) = 10 log(v/v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 If we increase volume 10-fold: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db(10 v) = 10 log(10v/v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10(log10 + log(v/v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>                = 10 + 10 log(v/v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10 + dB(v)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so multiplying volume by 10 only adds 10 decibels.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Doubling adds about 3 decibels.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85800"/>
            <a:ext cx="6858000" cy="56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Pitch: </a:t>
            </a:r>
            <a:br>
              <a:rPr lang="en-US" sz="3200" dirty="0" smtClean="0"/>
            </a:br>
            <a:r>
              <a:rPr lang="en-US" sz="3200" dirty="0" smtClean="0"/>
              <a:t>Psychoacoustics, the psychology of sound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perception of pitch is related (logarithmically) to changes in frequency</a:t>
            </a:r>
          </a:p>
          <a:p>
            <a:pPr lvl="1"/>
            <a:r>
              <a:rPr lang="en-US" dirty="0" smtClean="0"/>
              <a:t>Higher frequencies are perceived as higher pitches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can hear between 5 Hz and 20,000 Hz (20 kHz)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 above middle C is 440 Hz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563562"/>
          </a:xfrm>
        </p:spPr>
        <p:txBody>
          <a:bodyPr/>
          <a:lstStyle/>
          <a:p>
            <a:r>
              <a:rPr lang="en-US" sz="4000" dirty="0" smtClean="0"/>
              <a:t>Mandolin Scale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382000" cy="136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600" dirty="0" smtClean="0"/>
              <a:t>Binary Representation of Signed Integers : Two’s complement system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Must have some specific number of bits.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leftmost bit will serve as a “sign” bit.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Positives will have 0 as leftmost bit.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Negatives will have 1 as leftmost bit.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Positives will have the same representation as with unsigned except there will be 0 in leftmost bit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63562"/>
          </a:xfrm>
        </p:spPr>
        <p:txBody>
          <a:bodyPr/>
          <a:lstStyle/>
          <a:p>
            <a:r>
              <a:rPr lang="en-US" sz="4000" dirty="0" smtClean="0"/>
              <a:t>Mandolin Scale (Low G, High F#)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220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267200"/>
            <a:ext cx="8001000" cy="22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Digitizing Sound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hardware can measure the amount of air pressure against a microphone, at any moment, as a single number. This is referred to as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analog to digital conversion (ADC)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sound is continuously changing; so how do we digitize this?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/>
          <a:lstStyle/>
          <a:p>
            <a:r>
              <a:rPr lang="en-US" sz="4000" dirty="0" smtClean="0"/>
              <a:t>Digitizing Sound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38600"/>
            <a:ext cx="7924800" cy="2286000"/>
          </a:xfrm>
        </p:spPr>
        <p:txBody>
          <a:bodyPr/>
          <a:lstStyle/>
          <a:p>
            <a:r>
              <a:rPr lang="en-US" sz="2800" dirty="0" smtClean="0"/>
              <a:t>The idea is to approximate the continuous sound by having many “sample” values giving discrete sound intervals. How many?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Note this is quite analogous to using discrete pixels in pictures.</a:t>
            </a:r>
            <a:endParaRPr lang="en-US" sz="2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09800" y="1143000"/>
          <a:ext cx="4831222" cy="2438400"/>
        </p:xfrm>
        <a:graphic>
          <a:graphicData uri="http://schemas.openxmlformats.org/presentationml/2006/ole">
            <p:oleObj spid="_x0000_s1026" name="Worksheet" r:id="rId3" imgW="7824216" imgH="3950208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sz="4000" dirty="0" err="1" smtClean="0"/>
              <a:t>Nyquist</a:t>
            </a:r>
            <a:r>
              <a:rPr lang="en-US" sz="4000" dirty="0" smtClean="0"/>
              <a:t>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Tahoma" pitchFamily="34" charset="0"/>
              <a:buChar char="̞"/>
              <a:defRPr/>
            </a:pPr>
            <a:r>
              <a:rPr lang="en-US" dirty="0" smtClean="0"/>
              <a:t>We need twice as many samples as the maximum frequency in order to represent (and recreate, later) the original sound. </a:t>
            </a:r>
            <a:br>
              <a:rPr lang="en-US" dirty="0" smtClean="0"/>
            </a:b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The number of samples recorded per second is the sampling rate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If we capture 8000 samples per second, the highest frequency we can capture is 4000 Hz</a:t>
            </a:r>
          </a:p>
          <a:p>
            <a:pPr lvl="2" indent="-246888" fontAlgn="auto">
              <a:spcAft>
                <a:spcPts val="0"/>
              </a:spcAft>
              <a:defRPr/>
            </a:pPr>
            <a:r>
              <a:rPr lang="en-US" dirty="0" smtClean="0"/>
              <a:t>That’s how phones work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If we capture more than 44,000 samples per second, we capture everything that we can hear (max 22,000 Hz)</a:t>
            </a:r>
          </a:p>
          <a:p>
            <a:pPr lvl="2" indent="-246888" fontAlgn="auto">
              <a:spcAft>
                <a:spcPts val="0"/>
              </a:spcAft>
              <a:defRPr/>
            </a:pPr>
            <a:r>
              <a:rPr lang="en-US" dirty="0" smtClean="0"/>
              <a:t>CD quality is 44,100 samples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4000" dirty="0" err="1" smtClean="0"/>
              <a:t>Nyquist</a:t>
            </a:r>
            <a:r>
              <a:rPr lang="en-US" sz="4000" dirty="0" smtClean="0"/>
              <a:t> Theorem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495800"/>
          </a:xfrm>
        </p:spPr>
        <p:txBody>
          <a:bodyPr/>
          <a:lstStyle/>
          <a:p>
            <a:r>
              <a:rPr lang="en-US" sz="2800" dirty="0" smtClean="0"/>
              <a:t>We need twice as many samples as the maximum frequency in order to represent (and recreate, later) the original sound.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number of samples recorded per second is the sampling rate.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If we capture 8000 samples per second, the highest frequency we can capture is 4000 Hz</a:t>
            </a:r>
          </a:p>
          <a:p>
            <a:pPr lvl="2" indent="-246888" fontAlgn="auto">
              <a:spcAft>
                <a:spcPts val="0"/>
              </a:spcAft>
              <a:defRPr/>
            </a:pPr>
            <a:r>
              <a:rPr lang="en-US" dirty="0" smtClean="0"/>
              <a:t>That’s how phones work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If we capture more than 44,000 samples per second, we capture everything that we can hear (max 22,000 Hz)</a:t>
            </a:r>
          </a:p>
          <a:p>
            <a:pPr lvl="2" indent="-246888" fontAlgn="auto">
              <a:spcAft>
                <a:spcPts val="0"/>
              </a:spcAft>
              <a:defRPr/>
            </a:pPr>
            <a:r>
              <a:rPr lang="en-US" dirty="0" smtClean="0"/>
              <a:t>CD quality is 44,100 samples per second</a:t>
            </a:r>
          </a:p>
          <a:p>
            <a:pPr lvl="1" indent="-246888" fontAlgn="auto">
              <a:spcAft>
                <a:spcPts val="0"/>
              </a:spcAft>
              <a:defRPr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sample will be </a:t>
            </a:r>
            <a:r>
              <a:rPr lang="en-US" smtClean="0"/>
              <a:t>a </a:t>
            </a:r>
            <a:r>
              <a:rPr lang="en-US" smtClean="0"/>
              <a:t>16-bit </a:t>
            </a:r>
            <a:r>
              <a:rPr lang="en-US" dirty="0" smtClean="0"/>
              <a:t>2’s complement signed number.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Range:  -2</a:t>
            </a:r>
            <a:r>
              <a:rPr lang="en-US" baseline="30000" dirty="0" smtClean="0"/>
              <a:t>N-1</a:t>
            </a:r>
            <a:r>
              <a:rPr lang="en-US" dirty="0" smtClean="0"/>
              <a:t>  to -2</a:t>
            </a:r>
            <a:r>
              <a:rPr lang="en-US" baseline="30000" dirty="0" smtClean="0"/>
              <a:t>N-1</a:t>
            </a:r>
            <a:r>
              <a:rPr lang="en-US" dirty="0" smtClean="0"/>
              <a:t> –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		-32768  to  32767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          Picture</a:t>
            </a:r>
            <a:br>
              <a:rPr lang="en-US" sz="4000" dirty="0" smtClean="0"/>
            </a:br>
            <a:r>
              <a:rPr lang="en-US" sz="3200" dirty="0" smtClean="0"/>
              <a:t>(Analogies)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Both discrete models of continuous objects</a:t>
            </a:r>
            <a:br>
              <a:rPr lang="en-US" sz="2800" dirty="0" smtClean="0"/>
            </a:br>
            <a:r>
              <a:rPr lang="en-US" sz="2800" dirty="0" err="1" smtClean="0"/>
              <a:t>makePicture</a:t>
            </a:r>
            <a:r>
              <a:rPr lang="en-US" sz="2800" dirty="0" smtClean="0"/>
              <a:t>   and  	</a:t>
            </a:r>
            <a:r>
              <a:rPr lang="en-US" sz="2800" dirty="0" err="1" smtClean="0"/>
              <a:t>makeSound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list of Pixels    and  	list of Samples</a:t>
            </a:r>
            <a:br>
              <a:rPr lang="en-US" sz="2800" dirty="0" smtClean="0"/>
            </a:br>
            <a:r>
              <a:rPr lang="en-US" sz="2800" dirty="0" err="1" smtClean="0"/>
              <a:t>getPixel</a:t>
            </a:r>
            <a:r>
              <a:rPr lang="en-US" sz="2800" dirty="0" smtClean="0"/>
              <a:t>          and  	</a:t>
            </a:r>
            <a:r>
              <a:rPr lang="en-US" sz="2800" dirty="0" err="1" smtClean="0"/>
              <a:t>getSampleAt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explore		and 	explore</a:t>
            </a:r>
            <a:br>
              <a:rPr lang="en-US" sz="2800" dirty="0" smtClean="0"/>
            </a:br>
            <a:r>
              <a:rPr lang="en-US" sz="2800" dirty="0" err="1" smtClean="0"/>
              <a:t>setSampleValueAt</a:t>
            </a:r>
            <a:r>
              <a:rPr lang="en-US" sz="2800" dirty="0" smtClean="0"/>
              <a:t>    and  </a:t>
            </a:r>
            <a:r>
              <a:rPr lang="en-US" sz="2800" dirty="0" err="1" smtClean="0"/>
              <a:t>setColor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getColor</a:t>
            </a:r>
            <a:r>
              <a:rPr lang="en-US" sz="2800" dirty="0" smtClean="0"/>
              <a:t>		and    </a:t>
            </a:r>
            <a:r>
              <a:rPr lang="en-US" sz="2800" dirty="0" err="1" smtClean="0"/>
              <a:t>getSampleValue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getPixels</a:t>
            </a:r>
            <a:r>
              <a:rPr lang="en-US" sz="2800" dirty="0" smtClean="0"/>
              <a:t>		and	 </a:t>
            </a:r>
            <a:r>
              <a:rPr lang="en-US" sz="2800" dirty="0" err="1" smtClean="0"/>
              <a:t>getSamples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Etc.</a:t>
            </a:r>
            <a:endParaRPr lang="en-US" sz="2800" dirty="0"/>
          </a:p>
        </p:txBody>
      </p:sp>
      <p:sp>
        <p:nvSpPr>
          <p:cNvPr id="4" name="Left-Right Arrow 3"/>
          <p:cNvSpPr/>
          <p:nvPr/>
        </p:nvSpPr>
        <p:spPr bwMode="auto">
          <a:xfrm>
            <a:off x="3886200" y="381000"/>
            <a:ext cx="1216152" cy="4846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90289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848600" cy="313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57600"/>
            <a:ext cx="4191000" cy="280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Change Volume</a:t>
            </a:r>
            <a:endParaRPr lang="en-US" sz="4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77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Two’s Complement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Suppose we want to represent 25 as an 8-bit two’s 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We have seen that the binary representation of 25 is </a:t>
            </a:r>
            <a:r>
              <a:rPr lang="en-US" dirty="0" smtClean="0">
                <a:sym typeface="Symbol" pitchFamily="18" charset="2"/>
              </a:rPr>
              <a:t>11001 (16 + 8 +1).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In 8-bit two’s complement we would have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	00011001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19842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Maximizing Sample Values</a:t>
            </a:r>
            <a:endParaRPr lang="en-US" sz="4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74716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5776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Copy a Phrase</a:t>
            </a:r>
            <a:endParaRPr lang="en-US" sz="40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467600" cy="515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Copy and Paste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295400"/>
            <a:ext cx="801780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Shorter Version (slower)</a:t>
            </a:r>
            <a:endParaRPr lang="en-US" sz="4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2171700"/>
            <a:ext cx="8905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4000" dirty="0" smtClean="0"/>
              <a:t>Reverse Sound</a:t>
            </a:r>
            <a:endParaRPr lang="en-US" sz="4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838200"/>
            <a:ext cx="7696200" cy="290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10000"/>
            <a:ext cx="3657600" cy="291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352425"/>
            <a:ext cx="61150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Sounds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582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Sound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600200"/>
            <a:ext cx="758367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Two’s Complement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With N bit numbers, to compute negative (of either a positive or negative)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Invert all the bits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Add 1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Example: -25 in 8-bit two’s complement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          25 </a:t>
            </a:r>
            <a:r>
              <a:rPr lang="en-US" dirty="0" smtClean="0">
                <a:sym typeface="Symbol" pitchFamily="18" charset="2"/>
              </a:rPr>
              <a:t>  00011001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  Invert bits:  11100110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  Add 1:       </a:t>
            </a:r>
            <a:r>
              <a:rPr lang="en-US" u="sng" dirty="0" smtClean="0">
                <a:sym typeface="Symbol" pitchFamily="18" charset="2"/>
              </a:rPr>
              <a:t>              1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	  11100111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Sound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52600"/>
            <a:ext cx="741201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2’s Complement: Pros and Cons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Con: </a:t>
            </a:r>
          </a:p>
          <a:p>
            <a:pPr lvl="1" eaLnBrk="1" hangingPunct="1">
              <a:defRPr/>
            </a:pPr>
            <a:r>
              <a:rPr lang="en-US" smtClean="0"/>
              <a:t>Not so easy to comprehend</a:t>
            </a:r>
          </a:p>
          <a:p>
            <a:pPr lvl="1" eaLnBrk="1" hangingPunct="1">
              <a:defRPr/>
            </a:pPr>
            <a:r>
              <a:rPr lang="en-US" smtClean="0"/>
              <a:t>Human must convert negative to identify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Pro:</a:t>
            </a:r>
          </a:p>
          <a:p>
            <a:pPr lvl="1" eaLnBrk="1" hangingPunct="1">
              <a:defRPr/>
            </a:pPr>
            <a:r>
              <a:rPr lang="en-US" smtClean="0"/>
              <a:t>Addition is exactly same as for positives</a:t>
            </a:r>
            <a:br>
              <a:rPr lang="en-US" smtClean="0"/>
            </a:br>
            <a:r>
              <a:rPr lang="en-US" smtClean="0"/>
              <a:t>No additional hardware for negatives, and subtraction.</a:t>
            </a:r>
          </a:p>
          <a:p>
            <a:pPr lvl="1" eaLnBrk="1" hangingPunct="1">
              <a:defRPr/>
            </a:pPr>
            <a:r>
              <a:rPr lang="en-US" smtClean="0"/>
              <a:t>One representation of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2’s Complement: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 negative of -25 (8-bits)</a:t>
            </a:r>
          </a:p>
          <a:p>
            <a:pPr lvl="1" eaLnBrk="1" hangingPunct="1">
              <a:defRPr/>
            </a:pPr>
            <a:r>
              <a:rPr lang="en-US" dirty="0" smtClean="0"/>
              <a:t> We found -25 to be </a:t>
            </a:r>
            <a:r>
              <a:rPr lang="en-US" dirty="0" smtClean="0">
                <a:sym typeface="Symbol" pitchFamily="18" charset="2"/>
              </a:rPr>
              <a:t>11100111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 Invert bits:   00011000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 Add 1:	  00011001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 Recognize this as 25 in binary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Add -25 and 37 (8-bits)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 		 11100111   (-25)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  +  </a:t>
            </a:r>
            <a:r>
              <a:rPr lang="en-US" u="sng" dirty="0" smtClean="0">
                <a:sym typeface="Symbol" pitchFamily="18" charset="2"/>
              </a:rPr>
              <a:t>00100101   ( 37)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  (1)00001100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  Recognize as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2’s complement to decimal (examples)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Assume we’re using 8-bit 2’s complement:</a:t>
            </a:r>
          </a:p>
          <a:p>
            <a:pPr lvl="1" eaLnBrk="1" hangingPunct="1">
              <a:defRPr/>
            </a:pPr>
            <a:r>
              <a:rPr lang="en-US" dirty="0" smtClean="0"/>
              <a:t>  X = 11011001</a:t>
            </a:r>
            <a:br>
              <a:rPr lang="en-US" dirty="0" smtClean="0"/>
            </a:br>
            <a:r>
              <a:rPr lang="en-US" dirty="0" smtClean="0"/>
              <a:t>  -X = 00100110  +  1 = 00100111</a:t>
            </a:r>
            <a:br>
              <a:rPr lang="en-US" dirty="0" smtClean="0"/>
            </a:br>
            <a:r>
              <a:rPr lang="en-US" dirty="0" smtClean="0"/>
              <a:t>       = 32+4+2+1 = 39 (decimal)</a:t>
            </a:r>
            <a:br>
              <a:rPr lang="en-US" dirty="0" smtClean="0"/>
            </a:br>
            <a:r>
              <a:rPr lang="en-US" dirty="0" smtClean="0"/>
              <a:t>  So, X = -39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X = 01011001</a:t>
            </a:r>
            <a:br>
              <a:rPr lang="en-US" dirty="0" smtClean="0"/>
            </a:br>
            <a:r>
              <a:rPr lang="en-US" dirty="0" smtClean="0"/>
              <a:t>Since X is positive, we have</a:t>
            </a:r>
            <a:br>
              <a:rPr lang="en-US" dirty="0" smtClean="0"/>
            </a:br>
            <a:r>
              <a:rPr lang="en-US" dirty="0" smtClean="0"/>
              <a:t> X = 64+16+8+1 = 89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Ranges for N-bit numbers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20000" cy="48006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defRPr/>
            </a:pPr>
            <a:r>
              <a:rPr lang="en-US" dirty="0" smtClean="0"/>
              <a:t>Unsigned (positive)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0000…00   	 or   0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1111…11      which is 2</a:t>
            </a:r>
            <a:r>
              <a:rPr lang="en-US" baseline="30000" dirty="0" smtClean="0"/>
              <a:t>N</a:t>
            </a:r>
            <a:r>
              <a:rPr lang="en-US" dirty="0" smtClean="0"/>
              <a:t>-1 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For N=8, 0 – 255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75000"/>
              </a:lnSpc>
              <a:defRPr/>
            </a:pPr>
            <a:r>
              <a:rPr lang="en-US" dirty="0" smtClean="0"/>
              <a:t>2’s Complement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1000…00 	which is -2</a:t>
            </a:r>
            <a:r>
              <a:rPr lang="en-US" baseline="30000" dirty="0" smtClean="0"/>
              <a:t>N-1</a:t>
            </a:r>
            <a:endParaRPr lang="en-US" dirty="0" smtClean="0"/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0111…11	which is 2</a:t>
            </a:r>
            <a:r>
              <a:rPr lang="en-US" baseline="30000" dirty="0" smtClean="0"/>
              <a:t>N-1</a:t>
            </a:r>
            <a:r>
              <a:rPr lang="en-US" dirty="0" smtClean="0"/>
              <a:t> -  1</a:t>
            </a:r>
            <a:endParaRPr lang="en-US" baseline="30000" dirty="0" smtClean="0"/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/>
              <a:t>  For N=8,  -128 to 127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sz="4000" dirty="0" smtClean="0"/>
              <a:t>Logarithms </a:t>
            </a:r>
            <a:r>
              <a:rPr lang="en-US" sz="4000" dirty="0"/>
              <a:t>(Base 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sz="2800" dirty="0"/>
              <a:t>Definition.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logarithm to base 2 of n</a:t>
            </a:r>
            <a:r>
              <a:rPr lang="en-US" sz="2800" dirty="0"/>
              <a:t> is that number k such that 2</a:t>
            </a:r>
            <a:r>
              <a:rPr lang="en-US" sz="2800" baseline="30000" dirty="0"/>
              <a:t>k</a:t>
            </a:r>
            <a:r>
              <a:rPr lang="en-US" sz="2800" dirty="0"/>
              <a:t>=n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Example: 2</a:t>
            </a:r>
            <a:r>
              <a:rPr lang="en-US" sz="2800" baseline="30000" dirty="0"/>
              <a:t>5</a:t>
            </a:r>
            <a:r>
              <a:rPr lang="en-US" sz="2800" dirty="0"/>
              <a:t>=32  so  </a:t>
            </a:r>
            <a:r>
              <a:rPr lang="en-US" sz="2800" dirty="0" err="1"/>
              <a:t>Lg</a:t>
            </a:r>
            <a:r>
              <a:rPr lang="en-US" sz="2800" dirty="0"/>
              <a:t>(32)=5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Another way to think of this is that </a:t>
            </a:r>
            <a:r>
              <a:rPr lang="en-US" sz="2800" dirty="0" err="1"/>
              <a:t>Lg</a:t>
            </a:r>
            <a:r>
              <a:rPr lang="en-US" sz="2800" dirty="0"/>
              <a:t>(n) is the number of times we must divide n by 2 until we get 1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Note: </a:t>
            </a:r>
            <a:r>
              <a:rPr lang="en-US" sz="2800" dirty="0" err="1"/>
              <a:t>Lg</a:t>
            </a:r>
            <a:r>
              <a:rPr lang="en-US" sz="2800" dirty="0"/>
              <a:t>(n) is usually a fraction, but the closest integer will work for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2743</TotalTime>
  <Words>451</Words>
  <Application>Microsoft Office PowerPoint</Application>
  <PresentationFormat>On-screen Show (4:3)</PresentationFormat>
  <Paragraphs>123</Paragraphs>
  <Slides>40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Slit</vt:lpstr>
      <vt:lpstr>Worksheet</vt:lpstr>
      <vt:lpstr>Computer Science 101</vt:lpstr>
      <vt:lpstr>Binary Representation of Signed Integers : Two’s complement system</vt:lpstr>
      <vt:lpstr>Two’s Complement (cont.)</vt:lpstr>
      <vt:lpstr>Two’s Complement (cont.)</vt:lpstr>
      <vt:lpstr>2’s Complement: Pros and Cons</vt:lpstr>
      <vt:lpstr>2’s Complement: Examples</vt:lpstr>
      <vt:lpstr>2’s complement to decimal (examples)</vt:lpstr>
      <vt:lpstr>Ranges for N-bit numbers</vt:lpstr>
      <vt:lpstr>Logarithms (Base 2)</vt:lpstr>
      <vt:lpstr>Base 2 Logarithms - Table</vt:lpstr>
      <vt:lpstr>Logarithms (Base 10)</vt:lpstr>
      <vt:lpstr>Slide 12</vt:lpstr>
      <vt:lpstr>How sound works: Acoustics, the physics of sound</vt:lpstr>
      <vt:lpstr>How sound works: Acoustics, the physics of sound</vt:lpstr>
      <vt:lpstr>Volume  Psychoacoustics, the psychology of sound</vt:lpstr>
      <vt:lpstr>Volume </vt:lpstr>
      <vt:lpstr>Slide 17</vt:lpstr>
      <vt:lpstr>Pitch:  Psychoacoustics, the psychology of sound</vt:lpstr>
      <vt:lpstr>Mandolin Scale</vt:lpstr>
      <vt:lpstr>Mandolin Scale (Low G, High F#)</vt:lpstr>
      <vt:lpstr>Digitizing Sound</vt:lpstr>
      <vt:lpstr>Digitizing Sound </vt:lpstr>
      <vt:lpstr>Nyquist Theorem</vt:lpstr>
      <vt:lpstr>Nyquist Theorem</vt:lpstr>
      <vt:lpstr>Samples</vt:lpstr>
      <vt:lpstr>Sound          Picture (Analogies) </vt:lpstr>
      <vt:lpstr>Slide 27</vt:lpstr>
      <vt:lpstr>Slide 28</vt:lpstr>
      <vt:lpstr>Change Volume</vt:lpstr>
      <vt:lpstr>Slide 30</vt:lpstr>
      <vt:lpstr>Maximizing Sample Values</vt:lpstr>
      <vt:lpstr>Slide 32</vt:lpstr>
      <vt:lpstr>Copy a Phrase</vt:lpstr>
      <vt:lpstr>Copy and Paste </vt:lpstr>
      <vt:lpstr>Shorter Version (slower)</vt:lpstr>
      <vt:lpstr>Reverse Sound</vt:lpstr>
      <vt:lpstr>Slide 37</vt:lpstr>
      <vt:lpstr>Blend Sounds</vt:lpstr>
      <vt:lpstr>Encode Sound</vt:lpstr>
      <vt:lpstr>Decode Sound</vt:lpstr>
    </vt:vector>
  </TitlesOfParts>
  <Company> Washington and Lee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whaleyt</cp:lastModifiedBy>
  <cp:revision>193</cp:revision>
  <dcterms:created xsi:type="dcterms:W3CDTF">2005-01-18T14:39:08Z</dcterms:created>
  <dcterms:modified xsi:type="dcterms:W3CDTF">2010-11-12T13:57:11Z</dcterms:modified>
</cp:coreProperties>
</file>