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slideLayout" Target="../slideLayouts/slideLayout5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slideLayout" Target="../slideLayouts/slideLayout7.xml"/><Relationship Id="rId6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365534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spc="-134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Diabetes Prediction: Identifying Key Factors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123253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This presentation explores the key factors influencing diabetes risk, using a dataset of medical attributes. We will delve into the dataset, analyze its features, and apply machine learning to predict the likelihood of diabetes.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6280190" y="5484019"/>
            <a:ext cx="362903" cy="362903"/>
          </a:xfrm>
          <a:prstGeom prst="roundRect">
            <a:avLst>
              <a:gd name="adj" fmla="val 25194296"/>
            </a:avLst>
          </a:prstGeom>
          <a:solidFill>
            <a:srgbClr val="1D5BF9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6397704" y="5616654"/>
            <a:ext cx="127754" cy="97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750"/>
              </a:lnSpc>
              <a:buNone/>
            </a:pPr>
            <a:r>
              <a:rPr lang="en-US" sz="750" spc="-36" kern="0" dirty="0">
                <a:solidFill>
                  <a:srgbClr val="FFFFFF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NS</a:t>
            </a:r>
            <a:endParaRPr lang="en-US" sz="750" dirty="0"/>
          </a:p>
        </p:txBody>
      </p:sp>
      <p:sp>
        <p:nvSpPr>
          <p:cNvPr id="7" name="Text 4"/>
          <p:cNvSpPr/>
          <p:nvPr/>
        </p:nvSpPr>
        <p:spPr>
          <a:xfrm>
            <a:off x="6756440" y="5467112"/>
            <a:ext cx="3995738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2200" b="1" spc="-36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by Nazeema Shaheen  Sultana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1412"/>
            <a:ext cx="701051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spc="-134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Understanding the Dataset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Data Overview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dataset contains 768 instances, each representing a patient. Each instance has 9 attributes.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Attributes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57831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These attributes include demographic and medical factors, like age, glucose levels, and family history.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074539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spc="-134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Feature Exploration: Numeric Attributes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832259"/>
            <a:ext cx="3664863" cy="2047994"/>
          </a:xfrm>
          <a:prstGeom prst="roundRect">
            <a:avLst>
              <a:gd name="adj" fmla="val 465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514624" y="306669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Pregnancies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14624" y="3557111"/>
            <a:ext cx="31959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number of times a woman has been pregnant.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1867" y="2832259"/>
            <a:ext cx="3664863" cy="2047994"/>
          </a:xfrm>
          <a:prstGeom prst="roundRect">
            <a:avLst>
              <a:gd name="adj" fmla="val 465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0406301" y="306669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Glucose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406301" y="3557111"/>
            <a:ext cx="31959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Plasma glucose concentration measured during an oral glucose tolerance test.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5107067"/>
            <a:ext cx="3664863" cy="2047994"/>
          </a:xfrm>
          <a:prstGeom prst="roundRect">
            <a:avLst>
              <a:gd name="adj" fmla="val 465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6514624" y="534150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Blood Pressure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514624" y="5831919"/>
            <a:ext cx="31959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Diastolic blood pressure measured in millimeters of mercury.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10171867" y="5107067"/>
            <a:ext cx="3664863" cy="2047994"/>
          </a:xfrm>
          <a:prstGeom prst="roundRect">
            <a:avLst>
              <a:gd name="adj" fmla="val 465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10406301" y="534150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Skin Thickness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0406301" y="5831919"/>
            <a:ext cx="31959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Triceps skin fold thickness, a measure of body fat.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867972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spc="-134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Correlations and Relationships</a:t>
            </a:r>
            <a:endParaRPr lang="en-US" sz="44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190" y="3625691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80190" y="441948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Glucose and Insulin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6280190" y="4909899"/>
            <a:ext cx="360807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strong positive correlation suggests that higher glucose levels are associated with higher insulin levels.</a:t>
            </a:r>
            <a:endParaRPr lang="en-US" sz="17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8421" y="3625691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0228421" y="441948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BMI and Insulin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10228421" y="4909899"/>
            <a:ext cx="360818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Another positive correlation indicating a link between body mass index and insulin levels.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239917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spc="-134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Preparing the Data for Analysis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1118711" y="2997637"/>
            <a:ext cx="30480" cy="3991928"/>
          </a:xfrm>
          <a:prstGeom prst="roundRect">
            <a:avLst>
              <a:gd name="adj" fmla="val 312558"/>
            </a:avLst>
          </a:prstGeom>
          <a:solidFill>
            <a:srgbClr val="C0C1D7"/>
          </a:solidFill>
          <a:ln/>
        </p:spPr>
      </p:sp>
      <p:sp>
        <p:nvSpPr>
          <p:cNvPr id="5" name="Shape 2"/>
          <p:cNvSpPr/>
          <p:nvPr/>
        </p:nvSpPr>
        <p:spPr>
          <a:xfrm>
            <a:off x="1358622" y="3492698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C0C1D7"/>
          </a:solidFill>
          <a:ln/>
        </p:spPr>
      </p:sp>
      <p:sp>
        <p:nvSpPr>
          <p:cNvPr id="6" name="Shape 3"/>
          <p:cNvSpPr/>
          <p:nvPr/>
        </p:nvSpPr>
        <p:spPr>
          <a:xfrm>
            <a:off x="878800" y="325278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065609" y="3337798"/>
            <a:ext cx="136565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spc="-80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650" dirty="0"/>
          </a:p>
        </p:txBody>
      </p:sp>
      <p:sp>
        <p:nvSpPr>
          <p:cNvPr id="8" name="Text 5"/>
          <p:cNvSpPr/>
          <p:nvPr/>
        </p:nvSpPr>
        <p:spPr>
          <a:xfrm>
            <a:off x="2381488" y="3224451"/>
            <a:ext cx="596872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cleaning: Addressing missing values, outliers, and inconsistencies in the dataset.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1358622" y="4898946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C0C1D7"/>
          </a:solidFill>
          <a:ln/>
        </p:spPr>
      </p:sp>
      <p:sp>
        <p:nvSpPr>
          <p:cNvPr id="10" name="Shape 7"/>
          <p:cNvSpPr/>
          <p:nvPr/>
        </p:nvSpPr>
        <p:spPr>
          <a:xfrm>
            <a:off x="878800" y="465903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031915" y="4744045"/>
            <a:ext cx="203954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spc="-80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650" dirty="0"/>
          </a:p>
        </p:txBody>
      </p:sp>
      <p:sp>
        <p:nvSpPr>
          <p:cNvPr id="12" name="Text 9"/>
          <p:cNvSpPr/>
          <p:nvPr/>
        </p:nvSpPr>
        <p:spPr>
          <a:xfrm>
            <a:off x="2381488" y="4630698"/>
            <a:ext cx="596872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Feature scaling: Normalizing the range of numeric attributes to improve model performance.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1358622" y="6305193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C0C1D7"/>
          </a:solidFill>
          <a:ln/>
        </p:spPr>
      </p:sp>
      <p:sp>
        <p:nvSpPr>
          <p:cNvPr id="14" name="Shape 11"/>
          <p:cNvSpPr/>
          <p:nvPr/>
        </p:nvSpPr>
        <p:spPr>
          <a:xfrm>
            <a:off x="878800" y="606528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1029176" y="6150293"/>
            <a:ext cx="209431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spc="-80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2650" dirty="0"/>
          </a:p>
        </p:txBody>
      </p:sp>
      <p:sp>
        <p:nvSpPr>
          <p:cNvPr id="16" name="Text 13"/>
          <p:cNvSpPr/>
          <p:nvPr/>
        </p:nvSpPr>
        <p:spPr>
          <a:xfrm>
            <a:off x="2381488" y="6036945"/>
            <a:ext cx="596872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splitting: Dividing the dataset into training and testing sets to evaluate model accuracy.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20551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7458" y="2692360"/>
            <a:ext cx="7186136" cy="551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300"/>
              </a:lnSpc>
              <a:buNone/>
            </a:pPr>
            <a:r>
              <a:rPr lang="en-US" sz="3450" b="1" spc="-104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Applying Machine Learning Models</a:t>
            </a:r>
            <a:endParaRPr lang="en-US" sz="34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58" y="3508296"/>
            <a:ext cx="882134" cy="141148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764149" y="3684627"/>
            <a:ext cx="2205514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700" b="1" spc="-52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Logistic Regression</a:t>
            </a:r>
            <a:endParaRPr lang="en-US" sz="1700" dirty="0"/>
          </a:p>
        </p:txBody>
      </p:sp>
      <p:sp>
        <p:nvSpPr>
          <p:cNvPr id="6" name="Text 2"/>
          <p:cNvSpPr/>
          <p:nvPr/>
        </p:nvSpPr>
        <p:spPr>
          <a:xfrm>
            <a:off x="1764149" y="4066103"/>
            <a:ext cx="12248793" cy="282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350" spc="-28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linear model that estimates the probability of diabetes.</a:t>
            </a:r>
            <a:endParaRPr lang="en-US" sz="13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58" y="4919782"/>
            <a:ext cx="882134" cy="141148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764149" y="5096113"/>
            <a:ext cx="2205514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700" b="1" spc="-52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Decision Tree</a:t>
            </a:r>
            <a:endParaRPr lang="en-US" sz="1700" dirty="0"/>
          </a:p>
        </p:txBody>
      </p:sp>
      <p:sp>
        <p:nvSpPr>
          <p:cNvPr id="9" name="Text 4"/>
          <p:cNvSpPr/>
          <p:nvPr/>
        </p:nvSpPr>
        <p:spPr>
          <a:xfrm>
            <a:off x="1764149" y="5477589"/>
            <a:ext cx="12248793" cy="282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350" spc="-28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tree-based model that uses a series of rules to classify instances.</a:t>
            </a:r>
            <a:endParaRPr lang="en-US" sz="135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458" y="6331268"/>
            <a:ext cx="882134" cy="141148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764149" y="6507599"/>
            <a:ext cx="3170634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700" b="1" spc="-52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Support Vector Machine (SVM)</a:t>
            </a:r>
            <a:endParaRPr lang="en-US" sz="1700" dirty="0"/>
          </a:p>
        </p:txBody>
      </p:sp>
      <p:sp>
        <p:nvSpPr>
          <p:cNvPr id="12" name="Text 6"/>
          <p:cNvSpPr/>
          <p:nvPr/>
        </p:nvSpPr>
        <p:spPr>
          <a:xfrm>
            <a:off x="1764149" y="6889075"/>
            <a:ext cx="12248793" cy="282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350" spc="-28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powerful algorithm that finds the optimal hyperplane to separate classes.</a:t>
            </a:r>
            <a:endParaRPr lang="en-US" sz="13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873806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spc="-134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Evaluating Model Performance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3744873"/>
            <a:ext cx="3608070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850"/>
              </a:lnSpc>
              <a:buNone/>
            </a:pPr>
            <a:r>
              <a:rPr lang="en-US" sz="5850" b="1" spc="-177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0.75</a:t>
            </a:r>
            <a:endParaRPr lang="en-US" sz="5850" dirty="0"/>
          </a:p>
        </p:txBody>
      </p:sp>
      <p:sp>
        <p:nvSpPr>
          <p:cNvPr id="5" name="Text 2"/>
          <p:cNvSpPr/>
          <p:nvPr/>
        </p:nvSpPr>
        <p:spPr>
          <a:xfrm>
            <a:off x="6666548" y="477666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Accuracy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280190" y="5267087"/>
            <a:ext cx="36080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proportion of correctly predicted instances.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10228421" y="3744873"/>
            <a:ext cx="3608189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850"/>
              </a:lnSpc>
              <a:buNone/>
            </a:pPr>
            <a:r>
              <a:rPr lang="en-US" sz="5850" b="1" spc="-177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0.80</a:t>
            </a:r>
            <a:endParaRPr lang="en-US" sz="5850" dirty="0"/>
          </a:p>
        </p:txBody>
      </p:sp>
      <p:sp>
        <p:nvSpPr>
          <p:cNvPr id="8" name="Text 5"/>
          <p:cNvSpPr/>
          <p:nvPr/>
        </p:nvSpPr>
        <p:spPr>
          <a:xfrm>
            <a:off x="10614898" y="477666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Precision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228421" y="5267087"/>
            <a:ext cx="360818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ratio of correctly predicted positive instances to all predicted positive instances.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644985"/>
            <a:ext cx="615588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spc="-134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Insights and Next Steps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5693926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analysis reveals that several factors contribute to diabetes risk, including glucose levels, BMI, and family history. These insights can guide interventions to prevent or manage diabetes.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2025-01-26T20:49:14Z</dcterms:created>
  <dcterms:modified xsi:type="dcterms:W3CDTF">2025-01-26T20:49:14Z</dcterms:modified>
</cp:coreProperties>
</file>